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812EDA-23E3-49A9-96FB-88B610E65144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B4B428-39E5-438B-897C-E6A63BBB1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3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4A707A-2EFB-41A4-953A-FB0286DCAA84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EA9179-FF81-4EC0-898F-B66D06F0A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EA09-625D-400D-937E-C13781C91AFF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52A0-E161-4626-82BB-0F1F78E3E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2CE0-BC23-4D9E-A2B7-F49854AD19A4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9B1FA-3416-4A66-AF96-EBE9F842B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DB1F2-21CB-4FAC-BABF-B523F1C85ACB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4D63-7E7D-4738-A38B-3E3EAC314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5E039D-18F3-4B9F-A066-5FF395FCC250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2015DD-448A-4DB2-A85C-0309B943C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8493DA-252A-4468-BF44-A5F20EC09A7A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C9F037-A3A0-4448-9133-7561B8043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E7E830-421C-42A7-8CBA-2B06C78D43E1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94664C-3233-4D9A-A2FD-A32E5EC91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A102-0AF1-420C-95E2-9E9A7E93F6DB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BD96-955C-49A3-925E-6DC8B2DDE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DD0D7A-E905-4280-B88A-BCC4EB51048C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7FAB4B-AA0A-4A47-8C8E-3C0C5D242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EA634-3806-49E1-AD44-24CD4FB82968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839EF-DEDD-42D9-8DBF-82B3C7466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2887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877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E7636B-A0C5-427A-A0CD-498A20C0D714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69158B-43C6-4E94-AACA-C05D44693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17BC5CC-955E-4918-AA14-72F857BA4258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1D631BB-85BA-4D72-926F-90606B8A7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06" r:id="rId6"/>
    <p:sldLayoutId id="2147483712" r:id="rId7"/>
    <p:sldLayoutId id="2147483705" r:id="rId8"/>
    <p:sldLayoutId id="2147483713" r:id="rId9"/>
    <p:sldLayoutId id="2147483704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066800"/>
          </a:xfr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Mrs. Nielsen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Chemistry</a:t>
            </a:r>
            <a:endParaRPr lang="en-US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772400" cy="822325"/>
          </a:xfr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63500" cmpd="thickThin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800" dirty="0" smtClean="0">
                <a:latin typeface="Biondi" pitchFamily="2" charset="0"/>
              </a:rPr>
              <a:t>Scientific Notation</a:t>
            </a:r>
            <a:endParaRPr lang="en-US" sz="4800" dirty="0">
              <a:latin typeface="Biond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1219200"/>
            <a:ext cx="8153400" cy="4908550"/>
          </a:xfrm>
        </p:spPr>
        <p:txBody>
          <a:bodyPr/>
          <a:lstStyle/>
          <a:p>
            <a:pPr marL="639763" indent="-571500">
              <a:buFont typeface="Wingdings" pitchFamily="2" charset="2"/>
              <a:buNone/>
            </a:pPr>
            <a:r>
              <a:rPr lang="en-US" sz="3600" b="1" smtClean="0"/>
              <a:t>How many sig figs are in each of the following?</a:t>
            </a:r>
          </a:p>
          <a:p>
            <a:pPr marL="639763" indent="-571500">
              <a:buFont typeface="Wingdings" pitchFamily="2" charset="2"/>
              <a:buAutoNum type="alphaLcPeriod"/>
            </a:pPr>
            <a:r>
              <a:rPr lang="en-US" sz="3600" b="1" smtClean="0"/>
              <a:t>9,000</a:t>
            </a:r>
          </a:p>
          <a:p>
            <a:pPr marL="639763" indent="-571500">
              <a:buFont typeface="Wingdings" pitchFamily="2" charset="2"/>
              <a:buAutoNum type="alphaLcPeriod"/>
            </a:pPr>
            <a:r>
              <a:rPr lang="en-US" sz="3600" b="1" smtClean="0"/>
              <a:t>9,000.</a:t>
            </a:r>
          </a:p>
          <a:p>
            <a:pPr marL="639763" indent="-571500">
              <a:buFont typeface="Wingdings" pitchFamily="2" charset="2"/>
              <a:buAutoNum type="alphaLcPeriod"/>
            </a:pPr>
            <a:r>
              <a:rPr lang="en-US" sz="3600" b="1" smtClean="0"/>
              <a:t>9,000.0</a:t>
            </a:r>
          </a:p>
          <a:p>
            <a:pPr marL="639763" indent="-571500">
              <a:buFont typeface="Wingdings" pitchFamily="2" charset="2"/>
              <a:buAutoNum type="alphaLcPeriod"/>
            </a:pPr>
            <a:r>
              <a:rPr lang="en-US" sz="3600" b="1" smtClean="0"/>
              <a:t>9.o x 10</a:t>
            </a:r>
            <a:r>
              <a:rPr lang="en-US" sz="3600" b="1" baseline="30000" smtClean="0"/>
              <a:t>3</a:t>
            </a:r>
          </a:p>
          <a:p>
            <a:pPr marL="639763" indent="-571500">
              <a:buFont typeface="Wingdings" pitchFamily="2" charset="2"/>
              <a:buAutoNum type="alphaLcPeriod"/>
            </a:pPr>
            <a:r>
              <a:rPr lang="en-US" sz="3600" b="1" smtClean="0"/>
              <a:t>9.o0 x 10</a:t>
            </a:r>
            <a:r>
              <a:rPr lang="en-US" sz="3600" b="1" baseline="30000" smtClean="0"/>
              <a:t>3</a:t>
            </a:r>
          </a:p>
          <a:p>
            <a:pPr marL="639763" indent="-571500">
              <a:buFont typeface="Wingdings" pitchFamily="2" charset="2"/>
              <a:buAutoNum type="alphaLcPeriod"/>
            </a:pPr>
            <a:endParaRPr lang="en-US" sz="3600" b="1" baseline="30000" smtClean="0"/>
          </a:p>
        </p:txBody>
      </p:sp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914400" y="228600"/>
            <a:ext cx="7772400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b="1" u="sng" smtClean="0">
                <a:solidFill>
                  <a:srgbClr val="33CCFF"/>
                </a:solidFill>
              </a:rPr>
              <a:t>Sig Figs Review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343400" y="2819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48000" y="24384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1"/>
                </a:solidFill>
                <a:latin typeface="Corbel" pitchFamily="34" charset="0"/>
              </a:rPr>
              <a:t>1 sig fig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200400" y="30480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1"/>
                </a:solidFill>
                <a:latin typeface="Corbel" pitchFamily="34" charset="0"/>
              </a:rPr>
              <a:t>4 sig figs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657600" y="43434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1"/>
                </a:solidFill>
                <a:latin typeface="Corbel" pitchFamily="34" charset="0"/>
              </a:rPr>
              <a:t>2 sig figs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429000" y="36576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1"/>
                </a:solidFill>
                <a:latin typeface="Corbel" pitchFamily="34" charset="0"/>
              </a:rPr>
              <a:t>5 sig figs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886200" y="49530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1"/>
                </a:solidFill>
                <a:latin typeface="Corbel" pitchFamily="34" charset="0"/>
              </a:rPr>
              <a:t>3 sig figs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81000" y="5667375"/>
            <a:ext cx="853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accent1"/>
                </a:solidFill>
                <a:latin typeface="Corbel" pitchFamily="34" charset="0"/>
              </a:rPr>
              <a:t>Conclusion: The “same” number can be written </a:t>
            </a:r>
            <a:r>
              <a:rPr lang="en-US" sz="3600" b="1" u="sng">
                <a:solidFill>
                  <a:schemeClr val="accent1"/>
                </a:solidFill>
                <a:latin typeface="Corbel" pitchFamily="34" charset="0"/>
              </a:rPr>
              <a:t>MANY</a:t>
            </a:r>
            <a:r>
              <a:rPr lang="en-US" sz="3600" b="1">
                <a:solidFill>
                  <a:schemeClr val="accent1"/>
                </a:solidFill>
                <a:latin typeface="Corbel" pitchFamily="34" charset="0"/>
              </a:rPr>
              <a:t> different ways!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6" grpId="0"/>
      <p:bldP spid="29707" grpId="0"/>
      <p:bldP spid="29708" grpId="0"/>
      <p:bldP spid="29709" grpId="0"/>
      <p:bldP spid="297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763"/>
            <a:ext cx="8305800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smtClean="0">
                <a:solidFill>
                  <a:srgbClr val="FEB80A"/>
                </a:solidFill>
                <a:latin typeface="Biondi"/>
              </a:rPr>
              <a:t>Converting from Decimal Form into Scientific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84350"/>
            <a:ext cx="8305800" cy="1111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Biondi"/>
              </a:rPr>
              <a:t>Steps: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Biondi"/>
              </a:rPr>
              <a:t>1. Move the decimal so the </a:t>
            </a:r>
            <a:r>
              <a:rPr lang="en-US" sz="2400" smtClean="0">
                <a:solidFill>
                  <a:schemeClr val="accent2"/>
                </a:solidFill>
                <a:latin typeface="Biondi"/>
              </a:rPr>
              <a:t>base number </a:t>
            </a:r>
            <a:r>
              <a:rPr lang="en-US" sz="2400" smtClean="0">
                <a:latin typeface="Biondi"/>
              </a:rPr>
              <a:t>is between 1-10.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2971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400">
                <a:latin typeface="Biondi"/>
              </a:rPr>
              <a:t>2. The number of places you move the decimal represents the </a:t>
            </a:r>
            <a:r>
              <a:rPr lang="en-US" sz="2400">
                <a:solidFill>
                  <a:srgbClr val="7030A0"/>
                </a:solidFill>
                <a:latin typeface="Biondi"/>
              </a:rPr>
              <a:t>exponent</a:t>
            </a:r>
            <a:r>
              <a:rPr lang="en-US" sz="2400">
                <a:latin typeface="Biondi"/>
              </a:rPr>
              <a:t>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77724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400">
                <a:latin typeface="Biondi"/>
              </a:rPr>
              <a:t>3. If you move the decimal to the </a:t>
            </a:r>
            <a:r>
              <a:rPr lang="en-US" sz="2400">
                <a:solidFill>
                  <a:schemeClr val="accent1"/>
                </a:solidFill>
                <a:latin typeface="Biondi"/>
              </a:rPr>
              <a:t>left</a:t>
            </a:r>
            <a:r>
              <a:rPr lang="en-US" sz="2400">
                <a:latin typeface="Biondi"/>
              </a:rPr>
              <a:t>, the exponent will be </a:t>
            </a:r>
            <a:r>
              <a:rPr lang="en-US" sz="2400">
                <a:solidFill>
                  <a:schemeClr val="accent1"/>
                </a:solidFill>
                <a:latin typeface="Biondi"/>
              </a:rPr>
              <a:t>positive</a:t>
            </a:r>
            <a:r>
              <a:rPr lang="en-US" sz="2400">
                <a:latin typeface="Biondi"/>
              </a:rPr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029200"/>
            <a:ext cx="77724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400">
                <a:latin typeface="Biondi"/>
              </a:rPr>
              <a:t>4. If you move the decimal to the </a:t>
            </a:r>
            <a:r>
              <a:rPr lang="en-US" sz="2400">
                <a:solidFill>
                  <a:srgbClr val="00ADDC"/>
                </a:solidFill>
                <a:latin typeface="Biondi"/>
              </a:rPr>
              <a:t>right</a:t>
            </a:r>
            <a:r>
              <a:rPr lang="en-US" sz="2400">
                <a:latin typeface="Biondi"/>
              </a:rPr>
              <a:t>, the exponent will be </a:t>
            </a:r>
            <a:r>
              <a:rPr lang="en-US" sz="2400">
                <a:solidFill>
                  <a:srgbClr val="00ADDC"/>
                </a:solidFill>
                <a:latin typeface="Biondi"/>
              </a:rPr>
              <a:t>negative</a:t>
            </a:r>
            <a:r>
              <a:rPr lang="en-US" sz="2400">
                <a:latin typeface="Biondi"/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1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7599363" cy="977900"/>
          </a:xfrm>
        </p:spPr>
        <p:txBody>
          <a:bodyPr/>
          <a:lstStyle/>
          <a:p>
            <a:pPr marL="53975" eaLnBrk="1" hangingPunct="1"/>
            <a:r>
              <a:rPr lang="en-US" sz="2400" smtClean="0">
                <a:solidFill>
                  <a:srgbClr val="FEB80A"/>
                </a:solidFill>
                <a:latin typeface="Biondi"/>
              </a:rPr>
              <a:t>Convert 5,796.2 into Scientific Notation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56575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  <a:latin typeface="Biondi" pitchFamily="2" charset="0"/>
              </a:rPr>
              <a:t>Examples</a:t>
            </a:r>
            <a:endParaRPr lang="en-US" sz="4000" dirty="0">
              <a:solidFill>
                <a:schemeClr val="accent1"/>
              </a:solidFill>
              <a:latin typeface="Biond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429000"/>
            <a:ext cx="1905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3"/>
                </a:solidFill>
                <a:latin typeface="Biondi" pitchFamily="2" charset="0"/>
              </a:rPr>
              <a:t>5,796.2</a:t>
            </a:r>
            <a:endParaRPr lang="en-US" sz="3200" dirty="0">
              <a:solidFill>
                <a:schemeClr val="accent3"/>
              </a:solidFill>
              <a:latin typeface="+mn-lt"/>
            </a:endParaRP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505200" y="3429000"/>
            <a:ext cx="4724400" cy="655638"/>
            <a:chOff x="3505200" y="3429000"/>
            <a:chExt cx="4724400" cy="656208"/>
          </a:xfrm>
        </p:grpSpPr>
        <p:sp>
          <p:nvSpPr>
            <p:cNvPr id="20" name="TextBox 19"/>
            <p:cNvSpPr txBox="1"/>
            <p:nvPr/>
          </p:nvSpPr>
          <p:spPr>
            <a:xfrm>
              <a:off x="3505200" y="3429000"/>
              <a:ext cx="1143000" cy="5847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accent3"/>
                  </a:solidFill>
                  <a:latin typeface="+mn-lt"/>
                </a:rPr>
                <a:t>=</a:t>
              </a:r>
            </a:p>
          </p:txBody>
        </p:sp>
        <p:sp>
          <p:nvSpPr>
            <p:cNvPr id="16398" name="TextBox 20"/>
            <p:cNvSpPr txBox="1">
              <a:spLocks noChangeArrowheads="1"/>
            </p:cNvSpPr>
            <p:nvPr/>
          </p:nvSpPr>
          <p:spPr bwMode="auto">
            <a:xfrm>
              <a:off x="4953000" y="3505266"/>
              <a:ext cx="3276600" cy="579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solidFill>
                    <a:srgbClr val="33CCFF"/>
                  </a:solidFill>
                  <a:latin typeface="Biondi"/>
                </a:rPr>
                <a:t>5.7962 x 10</a:t>
              </a:r>
              <a:r>
                <a:rPr lang="en-US" sz="3200" baseline="30000">
                  <a:solidFill>
                    <a:srgbClr val="33CCFF"/>
                  </a:solidFill>
                  <a:latin typeface="Biondi"/>
                </a:rPr>
                <a:t>3</a:t>
              </a:r>
            </a:p>
          </p:txBody>
        </p:sp>
      </p:grpSp>
      <p:sp>
        <p:nvSpPr>
          <p:cNvPr id="23" name="Right Brace 22"/>
          <p:cNvSpPr/>
          <p:nvPr/>
        </p:nvSpPr>
        <p:spPr>
          <a:xfrm rot="5400000">
            <a:off x="5676900" y="3619500"/>
            <a:ext cx="3048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00600" y="46482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33CCFF"/>
                </a:solidFill>
                <a:latin typeface="Biondi"/>
              </a:rPr>
              <a:t>Base Number is between 1-10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7086600" y="41910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315200" y="45720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Biondi"/>
              </a:rPr>
              <a:t>Exponent is positive</a:t>
            </a:r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762000" y="3886200"/>
            <a:ext cx="2743200" cy="1403350"/>
            <a:chOff x="480" y="2448"/>
            <a:chExt cx="1728" cy="884"/>
          </a:xfrm>
        </p:grpSpPr>
        <p:sp>
          <p:nvSpPr>
            <p:cNvPr id="17" name="Right Brace 16"/>
            <p:cNvSpPr>
              <a:spLocks/>
            </p:cNvSpPr>
            <p:nvPr/>
          </p:nvSpPr>
          <p:spPr bwMode="auto">
            <a:xfrm rot="5400000">
              <a:off x="1200" y="2304"/>
              <a:ext cx="192" cy="960"/>
            </a:xfrm>
            <a:prstGeom prst="rightBrace">
              <a:avLst>
                <a:gd name="adj1" fmla="val 11898"/>
                <a:gd name="adj2" fmla="val 50000"/>
              </a:avLst>
            </a:prstGeom>
            <a:noFill/>
            <a:ln w="120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395" name="TextBox 18"/>
            <p:cNvSpPr txBox="1">
              <a:spLocks noChangeArrowheads="1"/>
            </p:cNvSpPr>
            <p:nvPr/>
          </p:nvSpPr>
          <p:spPr bwMode="auto">
            <a:xfrm>
              <a:off x="480" y="2928"/>
              <a:ext cx="17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accent1"/>
                  </a:solidFill>
                  <a:latin typeface="Biondi"/>
                </a:rPr>
                <a:t>Move the decimal to the left 3 places</a:t>
              </a:r>
            </a:p>
          </p:txBody>
        </p:sp>
        <p:sp>
          <p:nvSpPr>
            <p:cNvPr id="16396" name="Freeform 24"/>
            <p:cNvSpPr>
              <a:spLocks/>
            </p:cNvSpPr>
            <p:nvPr/>
          </p:nvSpPr>
          <p:spPr bwMode="auto">
            <a:xfrm>
              <a:off x="1120" y="2448"/>
              <a:ext cx="488" cy="136"/>
            </a:xfrm>
            <a:custGeom>
              <a:avLst/>
              <a:gdLst>
                <a:gd name="T0" fmla="*/ 488 w 488"/>
                <a:gd name="T1" fmla="*/ 32 h 136"/>
                <a:gd name="T2" fmla="*/ 472 w 488"/>
                <a:gd name="T3" fmla="*/ 56 h 136"/>
                <a:gd name="T4" fmla="*/ 464 w 488"/>
                <a:gd name="T5" fmla="*/ 80 h 136"/>
                <a:gd name="T6" fmla="*/ 432 w 488"/>
                <a:gd name="T7" fmla="*/ 128 h 136"/>
                <a:gd name="T8" fmla="*/ 360 w 488"/>
                <a:gd name="T9" fmla="*/ 112 h 136"/>
                <a:gd name="T10" fmla="*/ 328 w 488"/>
                <a:gd name="T11" fmla="*/ 0 h 136"/>
                <a:gd name="T12" fmla="*/ 296 w 488"/>
                <a:gd name="T13" fmla="*/ 112 h 136"/>
                <a:gd name="T14" fmla="*/ 272 w 488"/>
                <a:gd name="T15" fmla="*/ 120 h 136"/>
                <a:gd name="T16" fmla="*/ 184 w 488"/>
                <a:gd name="T17" fmla="*/ 112 h 136"/>
                <a:gd name="T18" fmla="*/ 152 w 488"/>
                <a:gd name="T19" fmla="*/ 40 h 136"/>
                <a:gd name="T20" fmla="*/ 40 w 488"/>
                <a:gd name="T21" fmla="*/ 104 h 136"/>
                <a:gd name="T22" fmla="*/ 8 w 488"/>
                <a:gd name="T23" fmla="*/ 72 h 136"/>
                <a:gd name="T24" fmla="*/ 0 w 488"/>
                <a:gd name="T25" fmla="*/ 32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8"/>
                <a:gd name="T40" fmla="*/ 0 h 136"/>
                <a:gd name="T41" fmla="*/ 488 w 488"/>
                <a:gd name="T42" fmla="*/ 136 h 1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8" h="136">
                  <a:moveTo>
                    <a:pt x="488" y="32"/>
                  </a:moveTo>
                  <a:cubicBezTo>
                    <a:pt x="483" y="40"/>
                    <a:pt x="476" y="47"/>
                    <a:pt x="472" y="56"/>
                  </a:cubicBezTo>
                  <a:cubicBezTo>
                    <a:pt x="468" y="64"/>
                    <a:pt x="468" y="73"/>
                    <a:pt x="464" y="80"/>
                  </a:cubicBezTo>
                  <a:cubicBezTo>
                    <a:pt x="455" y="97"/>
                    <a:pt x="432" y="128"/>
                    <a:pt x="432" y="128"/>
                  </a:cubicBezTo>
                  <a:cubicBezTo>
                    <a:pt x="426" y="127"/>
                    <a:pt x="365" y="119"/>
                    <a:pt x="360" y="112"/>
                  </a:cubicBezTo>
                  <a:cubicBezTo>
                    <a:pt x="343" y="88"/>
                    <a:pt x="334" y="31"/>
                    <a:pt x="328" y="0"/>
                  </a:cubicBezTo>
                  <a:cubicBezTo>
                    <a:pt x="308" y="80"/>
                    <a:pt x="319" y="43"/>
                    <a:pt x="296" y="112"/>
                  </a:cubicBezTo>
                  <a:cubicBezTo>
                    <a:pt x="293" y="120"/>
                    <a:pt x="280" y="117"/>
                    <a:pt x="272" y="120"/>
                  </a:cubicBezTo>
                  <a:cubicBezTo>
                    <a:pt x="243" y="117"/>
                    <a:pt x="212" y="121"/>
                    <a:pt x="184" y="112"/>
                  </a:cubicBezTo>
                  <a:cubicBezTo>
                    <a:pt x="159" y="104"/>
                    <a:pt x="152" y="40"/>
                    <a:pt x="152" y="40"/>
                  </a:cubicBezTo>
                  <a:cubicBezTo>
                    <a:pt x="120" y="136"/>
                    <a:pt x="178" y="115"/>
                    <a:pt x="40" y="104"/>
                  </a:cubicBezTo>
                  <a:cubicBezTo>
                    <a:pt x="11" y="94"/>
                    <a:pt x="16" y="103"/>
                    <a:pt x="8" y="72"/>
                  </a:cubicBezTo>
                  <a:cubicBezTo>
                    <a:pt x="5" y="59"/>
                    <a:pt x="0" y="32"/>
                    <a:pt x="0" y="32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animBg="1"/>
      <p:bldP spid="24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Placeholder 1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7599363" cy="977900"/>
          </a:xfrm>
        </p:spPr>
        <p:txBody>
          <a:bodyPr/>
          <a:lstStyle/>
          <a:p>
            <a:pPr marL="53975" eaLnBrk="1" hangingPunct="1"/>
            <a:r>
              <a:rPr lang="en-US" sz="2400" smtClean="0">
                <a:solidFill>
                  <a:srgbClr val="FEB80A"/>
                </a:solidFill>
                <a:latin typeface="Biondi"/>
              </a:rPr>
              <a:t>Convert 0.981 into Scientific Notation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56575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  <a:latin typeface="Biondi" pitchFamily="2" charset="0"/>
              </a:rPr>
              <a:t>Examples</a:t>
            </a:r>
            <a:endParaRPr lang="en-US" sz="4000" dirty="0">
              <a:solidFill>
                <a:schemeClr val="accent1"/>
              </a:solidFill>
              <a:latin typeface="Biondi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71600" y="35052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EB80A"/>
                </a:solidFill>
                <a:latin typeface="Biondi"/>
              </a:rPr>
              <a:t>0.981</a:t>
            </a:r>
          </a:p>
        </p:txBody>
      </p: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3505200" y="3429000"/>
            <a:ext cx="4724400" cy="655638"/>
            <a:chOff x="3505200" y="3429000"/>
            <a:chExt cx="4724400" cy="656208"/>
          </a:xfrm>
        </p:grpSpPr>
        <p:sp>
          <p:nvSpPr>
            <p:cNvPr id="17420" name="TextBox 19"/>
            <p:cNvSpPr txBox="1">
              <a:spLocks noChangeArrowheads="1"/>
            </p:cNvSpPr>
            <p:nvPr/>
          </p:nvSpPr>
          <p:spPr bwMode="auto">
            <a:xfrm>
              <a:off x="3505200" y="3429000"/>
              <a:ext cx="1143000" cy="579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>
                  <a:solidFill>
                    <a:srgbClr val="FEB80A"/>
                  </a:solidFill>
                  <a:latin typeface="Biondi"/>
                </a:rPr>
                <a:t>=</a:t>
              </a:r>
            </a:p>
          </p:txBody>
        </p:sp>
        <p:sp>
          <p:nvSpPr>
            <p:cNvPr id="17421" name="TextBox 20"/>
            <p:cNvSpPr txBox="1">
              <a:spLocks noChangeArrowheads="1"/>
            </p:cNvSpPr>
            <p:nvPr/>
          </p:nvSpPr>
          <p:spPr bwMode="auto">
            <a:xfrm>
              <a:off x="4953000" y="3505266"/>
              <a:ext cx="3276600" cy="579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solidFill>
                    <a:srgbClr val="33CCFF"/>
                  </a:solidFill>
                  <a:latin typeface="Biondi"/>
                </a:rPr>
                <a:t>9.81 x 10</a:t>
              </a:r>
              <a:r>
                <a:rPr lang="en-US" sz="3200" baseline="30000">
                  <a:solidFill>
                    <a:srgbClr val="33CCFF"/>
                  </a:solidFill>
                  <a:latin typeface="Biondi"/>
                </a:rPr>
                <a:t>-1</a:t>
              </a:r>
            </a:p>
          </p:txBody>
        </p:sp>
      </p:grpSp>
      <p:sp>
        <p:nvSpPr>
          <p:cNvPr id="23" name="Right Brace 22"/>
          <p:cNvSpPr>
            <a:spLocks/>
          </p:cNvSpPr>
          <p:nvPr/>
        </p:nvSpPr>
        <p:spPr bwMode="auto">
          <a:xfrm rot="5400000">
            <a:off x="5295900" y="4000500"/>
            <a:ext cx="304800" cy="838200"/>
          </a:xfrm>
          <a:prstGeom prst="rightBrace">
            <a:avLst>
              <a:gd name="adj1" fmla="val 4367"/>
              <a:gd name="adj2" fmla="val 50000"/>
            </a:avLst>
          </a:prstGeom>
          <a:noFill/>
          <a:ln w="12000" algn="ctr">
            <a:solidFill>
              <a:schemeClr val="accent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endParaRPr lang="en-US">
              <a:latin typeface="Biondi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495800" y="46482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33CCFF"/>
                </a:solidFill>
                <a:latin typeface="Biondi"/>
              </a:rPr>
              <a:t>Base Number is between 1-10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6553200" y="4114800"/>
            <a:ext cx="609600" cy="1524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58000" y="4572000"/>
            <a:ext cx="16002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/>
                </a:solidFill>
                <a:latin typeface="Biondi" pitchFamily="2" charset="0"/>
              </a:rPr>
              <a:t>Exponent is negative</a:t>
            </a:r>
          </a:p>
        </p:txBody>
      </p:sp>
      <p:sp>
        <p:nvSpPr>
          <p:cNvPr id="16393" name="Right Brace 52"/>
          <p:cNvSpPr>
            <a:spLocks/>
          </p:cNvSpPr>
          <p:nvPr/>
        </p:nvSpPr>
        <p:spPr bwMode="auto">
          <a:xfrm rot="5400000">
            <a:off x="1828800" y="3886200"/>
            <a:ext cx="304800" cy="1066800"/>
          </a:xfrm>
          <a:prstGeom prst="rightBrace">
            <a:avLst>
              <a:gd name="adj1" fmla="val 8329"/>
              <a:gd name="adj2" fmla="val 50000"/>
            </a:avLst>
          </a:prstGeom>
          <a:noFill/>
          <a:ln w="12000" algn="ctr">
            <a:solidFill>
              <a:srgbClr val="00ADDC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endParaRPr lang="en-US">
              <a:solidFill>
                <a:srgbClr val="00ADDC"/>
              </a:solidFill>
              <a:latin typeface="Biond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4724400"/>
            <a:ext cx="27432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/>
                </a:solidFill>
                <a:latin typeface="Biondi" pitchFamily="2" charset="0"/>
              </a:rPr>
              <a:t>Move the decimal to the right 1 place</a:t>
            </a:r>
          </a:p>
        </p:txBody>
      </p:sp>
      <p:sp>
        <p:nvSpPr>
          <p:cNvPr id="16395" name="Freeform 18"/>
          <p:cNvSpPr>
            <a:spLocks/>
          </p:cNvSpPr>
          <p:nvPr/>
        </p:nvSpPr>
        <p:spPr bwMode="auto">
          <a:xfrm>
            <a:off x="1754188" y="4013200"/>
            <a:ext cx="282575" cy="115888"/>
          </a:xfrm>
          <a:custGeom>
            <a:avLst/>
            <a:gdLst>
              <a:gd name="T0" fmla="*/ 2147483647 w 178"/>
              <a:gd name="T1" fmla="*/ 2147483647 h 73"/>
              <a:gd name="T2" fmla="*/ 2147483647 w 178"/>
              <a:gd name="T3" fmla="*/ 2147483647 h 73"/>
              <a:gd name="T4" fmla="*/ 2147483647 w 178"/>
              <a:gd name="T5" fmla="*/ 2147483647 h 73"/>
              <a:gd name="T6" fmla="*/ 2147483647 w 178"/>
              <a:gd name="T7" fmla="*/ 0 h 73"/>
              <a:gd name="T8" fmla="*/ 0 60000 65536"/>
              <a:gd name="T9" fmla="*/ 0 60000 65536"/>
              <a:gd name="T10" fmla="*/ 0 60000 65536"/>
              <a:gd name="T11" fmla="*/ 0 60000 65536"/>
              <a:gd name="T12" fmla="*/ 0 w 178"/>
              <a:gd name="T13" fmla="*/ 0 h 73"/>
              <a:gd name="T14" fmla="*/ 178 w 178"/>
              <a:gd name="T15" fmla="*/ 73 h 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8" h="73">
                <a:moveTo>
                  <a:pt x="7" y="8"/>
                </a:moveTo>
                <a:cubicBezTo>
                  <a:pt x="10" y="24"/>
                  <a:pt x="0" y="51"/>
                  <a:pt x="15" y="56"/>
                </a:cubicBezTo>
                <a:cubicBezTo>
                  <a:pt x="68" y="73"/>
                  <a:pt x="113" y="55"/>
                  <a:pt x="159" y="40"/>
                </a:cubicBezTo>
                <a:cubicBezTo>
                  <a:pt x="178" y="12"/>
                  <a:pt x="175" y="26"/>
                  <a:pt x="175" y="0"/>
                </a:cubicBezTo>
              </a:path>
            </a:pathLst>
          </a:custGeom>
          <a:noFill/>
          <a:ln w="9525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animBg="1"/>
      <p:bldP spid="24" grpId="0"/>
      <p:bldP spid="27" grpId="0"/>
      <p:bldP spid="16393" grpId="0" animBg="1"/>
      <p:bldP spid="54" grpId="0"/>
      <p:bldP spid="163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3600" smtClean="0">
                <a:solidFill>
                  <a:srgbClr val="FEB80A"/>
                </a:solidFill>
                <a:latin typeface="Biondi"/>
              </a:rPr>
              <a:t>Converting from Scientific Notation into Decimal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501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Biondi"/>
              </a:rPr>
              <a:t>Rules: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0" y="2286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</a:pPr>
            <a:r>
              <a:rPr lang="en-US" sz="2400">
                <a:latin typeface="Biondi"/>
              </a:rPr>
              <a:t>The </a:t>
            </a:r>
            <a:r>
              <a:rPr lang="en-US" sz="2400">
                <a:solidFill>
                  <a:srgbClr val="7030A0"/>
                </a:solidFill>
                <a:latin typeface="Biondi"/>
              </a:rPr>
              <a:t>exponent </a:t>
            </a:r>
            <a:r>
              <a:rPr lang="en-US" sz="2400">
                <a:latin typeface="Biondi"/>
              </a:rPr>
              <a:t>represents the number of places you move the decimal.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3352800"/>
            <a:ext cx="77724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</a:pPr>
            <a:r>
              <a:rPr lang="en-US" sz="2400">
                <a:latin typeface="Biondi"/>
              </a:rPr>
              <a:t>Move the decimal to the </a:t>
            </a:r>
            <a:r>
              <a:rPr lang="en-US" sz="2400">
                <a:solidFill>
                  <a:srgbClr val="00ADDC"/>
                </a:solidFill>
                <a:latin typeface="Biondi"/>
              </a:rPr>
              <a:t>right </a:t>
            </a:r>
            <a:r>
              <a:rPr lang="en-US" sz="2400">
                <a:latin typeface="Biondi"/>
              </a:rPr>
              <a:t>if the exponent is </a:t>
            </a:r>
            <a:r>
              <a:rPr lang="en-US" sz="2400">
                <a:solidFill>
                  <a:srgbClr val="00ADDC"/>
                </a:solidFill>
                <a:latin typeface="Biondi"/>
              </a:rPr>
              <a:t>positive</a:t>
            </a:r>
            <a:r>
              <a:rPr lang="en-US" sz="2400">
                <a:latin typeface="Biondi"/>
              </a:rPr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14400" y="4419600"/>
            <a:ext cx="77724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</a:pPr>
            <a:r>
              <a:rPr lang="en-US" sz="2400">
                <a:latin typeface="Biondi"/>
              </a:rPr>
              <a:t>Move the decimal to the </a:t>
            </a:r>
            <a:r>
              <a:rPr lang="en-US" sz="2400">
                <a:solidFill>
                  <a:schemeClr val="accent1"/>
                </a:solidFill>
                <a:latin typeface="Biondi"/>
              </a:rPr>
              <a:t>left </a:t>
            </a:r>
            <a:r>
              <a:rPr lang="en-US" sz="2400">
                <a:latin typeface="Biondi"/>
              </a:rPr>
              <a:t>if the exponent is </a:t>
            </a:r>
            <a:r>
              <a:rPr lang="en-US" sz="2400">
                <a:solidFill>
                  <a:schemeClr val="accent1"/>
                </a:solidFill>
                <a:latin typeface="Biondi"/>
              </a:rPr>
              <a:t>negative</a:t>
            </a:r>
            <a:r>
              <a:rPr lang="en-US" sz="2400">
                <a:latin typeface="Biondi"/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7599363" cy="977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solidFill>
                  <a:schemeClr val="accent3"/>
                </a:solidFill>
                <a:latin typeface="Biondi" pitchFamily="2" charset="0"/>
              </a:rPr>
              <a:t>Convert 7.683 x 10 </a:t>
            </a:r>
            <a:r>
              <a:rPr lang="en-US" sz="2400" baseline="30000" dirty="0" smtClean="0">
                <a:solidFill>
                  <a:schemeClr val="accent3"/>
                </a:solidFill>
                <a:latin typeface="Biondi" pitchFamily="2" charset="0"/>
              </a:rPr>
              <a:t>-3 </a:t>
            </a:r>
            <a:r>
              <a:rPr lang="en-US" sz="2400" dirty="0" smtClean="0">
                <a:solidFill>
                  <a:schemeClr val="accent3"/>
                </a:solidFill>
                <a:latin typeface="Biondi" pitchFamily="2" charset="0"/>
              </a:rPr>
              <a:t>into Decimal Form</a:t>
            </a:r>
            <a:endParaRPr lang="en-US" sz="2400" dirty="0">
              <a:solidFill>
                <a:schemeClr val="accent3"/>
              </a:solidFill>
              <a:latin typeface="Biondi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56575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  <a:latin typeface="Biondi" pitchFamily="2" charset="0"/>
              </a:rPr>
              <a:t>Examples</a:t>
            </a:r>
            <a:endParaRPr lang="en-US" sz="4000" dirty="0">
              <a:solidFill>
                <a:schemeClr val="accent1"/>
              </a:solidFill>
              <a:latin typeface="Biond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352800"/>
            <a:ext cx="2895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3"/>
                </a:solidFill>
                <a:latin typeface="Biondi" pitchFamily="2" charset="0"/>
              </a:rPr>
              <a:t>7.683 x 10</a:t>
            </a:r>
            <a:r>
              <a:rPr lang="en-US" sz="3200" baseline="30000" dirty="0">
                <a:solidFill>
                  <a:schemeClr val="accent3"/>
                </a:solidFill>
                <a:latin typeface="Biondi" pitchFamily="2" charset="0"/>
              </a:rPr>
              <a:t>-3</a:t>
            </a:r>
            <a:endParaRPr lang="en-US" sz="3200" baseline="30000" dirty="0">
              <a:solidFill>
                <a:schemeClr val="accent3"/>
              </a:solidFill>
              <a:latin typeface="+mn-lt"/>
            </a:endParaRP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4343400" y="3352800"/>
            <a:ext cx="3733800" cy="584200"/>
            <a:chOff x="4343400" y="3352800"/>
            <a:chExt cx="3733800" cy="584775"/>
          </a:xfrm>
        </p:grpSpPr>
        <p:sp>
          <p:nvSpPr>
            <p:cNvPr id="20" name="TextBox 19"/>
            <p:cNvSpPr txBox="1"/>
            <p:nvPr/>
          </p:nvSpPr>
          <p:spPr>
            <a:xfrm>
              <a:off x="4343400" y="3352800"/>
              <a:ext cx="1143000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accent3"/>
                  </a:solidFill>
                  <a:latin typeface="+mn-lt"/>
                </a:rPr>
                <a:t>=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38800" y="3352800"/>
              <a:ext cx="2438400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accent3"/>
                  </a:solidFill>
                  <a:latin typeface="Biondi" pitchFamily="2" charset="0"/>
                </a:rPr>
                <a:t>0.007683</a:t>
              </a: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38200" y="33528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200">
                <a:solidFill>
                  <a:srgbClr val="FEB80A"/>
                </a:solidFill>
                <a:latin typeface="Biondi"/>
              </a:rPr>
              <a:t>000</a:t>
            </a:r>
          </a:p>
        </p:txBody>
      </p:sp>
      <p:sp>
        <p:nvSpPr>
          <p:cNvPr id="17" name="Right Brace 16"/>
          <p:cNvSpPr>
            <a:spLocks/>
          </p:cNvSpPr>
          <p:nvPr/>
        </p:nvSpPr>
        <p:spPr bwMode="auto">
          <a:xfrm rot="5400000">
            <a:off x="6477000" y="3897313"/>
            <a:ext cx="304800" cy="1066800"/>
          </a:xfrm>
          <a:prstGeom prst="rightBrace">
            <a:avLst>
              <a:gd name="adj1" fmla="val 8329"/>
              <a:gd name="adj2" fmla="val 50000"/>
            </a:avLst>
          </a:prstGeom>
          <a:noFill/>
          <a:ln w="12000" algn="ctr">
            <a:solidFill>
              <a:schemeClr val="accent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443" name="TextBox 18"/>
          <p:cNvSpPr txBox="1">
            <a:spLocks noChangeArrowheads="1"/>
          </p:cNvSpPr>
          <p:nvPr/>
        </p:nvSpPr>
        <p:spPr bwMode="auto">
          <a:xfrm>
            <a:off x="5410200" y="4659313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accent1"/>
                </a:solidFill>
                <a:latin typeface="Biondi"/>
              </a:rPr>
              <a:t>Move the decimal 3 places to the left</a:t>
            </a:r>
          </a:p>
        </p:txBody>
      </p:sp>
      <p:grpSp>
        <p:nvGrpSpPr>
          <p:cNvPr id="18448" name="Group 16"/>
          <p:cNvGrpSpPr>
            <a:grpSpLocks/>
          </p:cNvGrpSpPr>
          <p:nvPr/>
        </p:nvGrpSpPr>
        <p:grpSpPr bwMode="auto">
          <a:xfrm>
            <a:off x="1358900" y="3733800"/>
            <a:ext cx="3898900" cy="2066925"/>
            <a:chOff x="856" y="2352"/>
            <a:chExt cx="2456" cy="1302"/>
          </a:xfrm>
        </p:grpSpPr>
        <p:cxnSp>
          <p:nvCxnSpPr>
            <p:cNvPr id="19465" name="Straight Arrow Connector 45"/>
            <p:cNvCxnSpPr>
              <a:cxnSpLocks noChangeShapeType="1"/>
            </p:cNvCxnSpPr>
            <p:nvPr/>
          </p:nvCxnSpPr>
          <p:spPr bwMode="auto">
            <a:xfrm flipH="1">
              <a:off x="2064" y="2352"/>
              <a:ext cx="336" cy="576"/>
            </a:xfrm>
            <a:prstGeom prst="straightConnector1">
              <a:avLst/>
            </a:prstGeom>
            <a:noFill/>
            <a:ln w="12000" algn="ctr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  <p:sp>
          <p:nvSpPr>
            <p:cNvPr id="19466" name="TextBox 46"/>
            <p:cNvSpPr txBox="1">
              <a:spLocks noChangeArrowheads="1"/>
            </p:cNvSpPr>
            <p:nvPr/>
          </p:nvSpPr>
          <p:spPr bwMode="auto">
            <a:xfrm>
              <a:off x="1584" y="297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  <a:latin typeface="Biondi"/>
                </a:rPr>
                <a:t>To the left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16200000" flipH="1">
              <a:off x="2232" y="2664"/>
              <a:ext cx="576" cy="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68" name="TextBox 52"/>
            <p:cNvSpPr txBox="1">
              <a:spLocks noChangeArrowheads="1"/>
            </p:cNvSpPr>
            <p:nvPr/>
          </p:nvSpPr>
          <p:spPr bwMode="auto">
            <a:xfrm>
              <a:off x="2448" y="3072"/>
              <a:ext cx="86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  <a:latin typeface="Biondi"/>
                </a:rPr>
                <a:t>Move 3 decimal places </a:t>
              </a:r>
            </a:p>
          </p:txBody>
        </p:sp>
        <p:sp>
          <p:nvSpPr>
            <p:cNvPr id="19469" name="Freeform 20"/>
            <p:cNvSpPr>
              <a:spLocks/>
            </p:cNvSpPr>
            <p:nvPr/>
          </p:nvSpPr>
          <p:spPr bwMode="auto">
            <a:xfrm>
              <a:off x="856" y="2392"/>
              <a:ext cx="496" cy="96"/>
            </a:xfrm>
            <a:custGeom>
              <a:avLst/>
              <a:gdLst>
                <a:gd name="T0" fmla="*/ 496 w 496"/>
                <a:gd name="T1" fmla="*/ 40 h 96"/>
                <a:gd name="T2" fmla="*/ 440 w 496"/>
                <a:gd name="T3" fmla="*/ 96 h 96"/>
                <a:gd name="T4" fmla="*/ 360 w 496"/>
                <a:gd name="T5" fmla="*/ 88 h 96"/>
                <a:gd name="T6" fmla="*/ 328 w 496"/>
                <a:gd name="T7" fmla="*/ 16 h 96"/>
                <a:gd name="T8" fmla="*/ 304 w 496"/>
                <a:gd name="T9" fmla="*/ 32 h 96"/>
                <a:gd name="T10" fmla="*/ 296 w 496"/>
                <a:gd name="T11" fmla="*/ 56 h 96"/>
                <a:gd name="T12" fmla="*/ 248 w 496"/>
                <a:gd name="T13" fmla="*/ 88 h 96"/>
                <a:gd name="T14" fmla="*/ 168 w 496"/>
                <a:gd name="T15" fmla="*/ 72 h 96"/>
                <a:gd name="T16" fmla="*/ 152 w 496"/>
                <a:gd name="T17" fmla="*/ 24 h 96"/>
                <a:gd name="T18" fmla="*/ 96 w 496"/>
                <a:gd name="T19" fmla="*/ 80 h 96"/>
                <a:gd name="T20" fmla="*/ 40 w 496"/>
                <a:gd name="T21" fmla="*/ 72 h 96"/>
                <a:gd name="T22" fmla="*/ 8 w 496"/>
                <a:gd name="T23" fmla="*/ 24 h 96"/>
                <a:gd name="T24" fmla="*/ 0 w 496"/>
                <a:gd name="T25" fmla="*/ 0 h 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6"/>
                <a:gd name="T40" fmla="*/ 0 h 96"/>
                <a:gd name="T41" fmla="*/ 496 w 496"/>
                <a:gd name="T42" fmla="*/ 96 h 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6" h="96">
                  <a:moveTo>
                    <a:pt x="496" y="40"/>
                  </a:moveTo>
                  <a:cubicBezTo>
                    <a:pt x="459" y="95"/>
                    <a:pt x="482" y="82"/>
                    <a:pt x="440" y="96"/>
                  </a:cubicBezTo>
                  <a:cubicBezTo>
                    <a:pt x="413" y="93"/>
                    <a:pt x="385" y="96"/>
                    <a:pt x="360" y="88"/>
                  </a:cubicBezTo>
                  <a:cubicBezTo>
                    <a:pt x="335" y="80"/>
                    <a:pt x="328" y="16"/>
                    <a:pt x="328" y="16"/>
                  </a:cubicBezTo>
                  <a:cubicBezTo>
                    <a:pt x="320" y="21"/>
                    <a:pt x="310" y="24"/>
                    <a:pt x="304" y="32"/>
                  </a:cubicBezTo>
                  <a:cubicBezTo>
                    <a:pt x="299" y="39"/>
                    <a:pt x="302" y="50"/>
                    <a:pt x="296" y="56"/>
                  </a:cubicBezTo>
                  <a:cubicBezTo>
                    <a:pt x="282" y="70"/>
                    <a:pt x="248" y="88"/>
                    <a:pt x="248" y="88"/>
                  </a:cubicBezTo>
                  <a:cubicBezTo>
                    <a:pt x="244" y="87"/>
                    <a:pt x="174" y="80"/>
                    <a:pt x="168" y="72"/>
                  </a:cubicBezTo>
                  <a:cubicBezTo>
                    <a:pt x="158" y="58"/>
                    <a:pt x="152" y="24"/>
                    <a:pt x="152" y="24"/>
                  </a:cubicBezTo>
                  <a:cubicBezTo>
                    <a:pt x="142" y="63"/>
                    <a:pt x="133" y="68"/>
                    <a:pt x="96" y="80"/>
                  </a:cubicBezTo>
                  <a:cubicBezTo>
                    <a:pt x="77" y="77"/>
                    <a:pt x="56" y="82"/>
                    <a:pt x="40" y="72"/>
                  </a:cubicBezTo>
                  <a:cubicBezTo>
                    <a:pt x="24" y="62"/>
                    <a:pt x="14" y="42"/>
                    <a:pt x="8" y="24"/>
                  </a:cubicBezTo>
                  <a:cubicBezTo>
                    <a:pt x="5" y="16"/>
                    <a:pt x="0" y="0"/>
                    <a:pt x="0" y="0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1" grpId="0"/>
      <p:bldP spid="17" grpId="0" animBg="1"/>
      <p:bldP spid="184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7599363" cy="977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solidFill>
                  <a:schemeClr val="accent3"/>
                </a:solidFill>
                <a:latin typeface="Biondi" pitchFamily="2" charset="0"/>
              </a:rPr>
              <a:t>Convert 1.7925 x 10</a:t>
            </a:r>
            <a:r>
              <a:rPr lang="en-US" sz="2400" baseline="30000" dirty="0" smtClean="0">
                <a:solidFill>
                  <a:schemeClr val="accent3"/>
                </a:solidFill>
                <a:latin typeface="Biondi" pitchFamily="2" charset="0"/>
              </a:rPr>
              <a:t>4 </a:t>
            </a:r>
            <a:r>
              <a:rPr lang="en-US" sz="2400" dirty="0" smtClean="0">
                <a:solidFill>
                  <a:schemeClr val="accent3"/>
                </a:solidFill>
                <a:latin typeface="Biondi" pitchFamily="2" charset="0"/>
              </a:rPr>
              <a:t>into Decimal Form</a:t>
            </a:r>
            <a:endParaRPr lang="en-US" sz="2400" dirty="0">
              <a:solidFill>
                <a:schemeClr val="accent3"/>
              </a:solidFill>
              <a:latin typeface="Biondi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56575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  <a:latin typeface="Biondi" pitchFamily="2" charset="0"/>
              </a:rPr>
              <a:t>Examples</a:t>
            </a:r>
            <a:endParaRPr lang="en-US" sz="4000" dirty="0">
              <a:solidFill>
                <a:schemeClr val="accent1"/>
              </a:solidFill>
              <a:latin typeface="Biond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352800"/>
            <a:ext cx="3276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3"/>
                </a:solidFill>
                <a:latin typeface="Biondi" pitchFamily="2" charset="0"/>
              </a:rPr>
              <a:t>1.7925 x 10 </a:t>
            </a:r>
            <a:r>
              <a:rPr lang="en-US" sz="3200" baseline="30000" dirty="0">
                <a:solidFill>
                  <a:schemeClr val="accent3"/>
                </a:solidFill>
                <a:latin typeface="Biondi" pitchFamily="2" charset="0"/>
              </a:rPr>
              <a:t>4</a:t>
            </a:r>
            <a:endParaRPr lang="en-US" sz="3200" baseline="30000" dirty="0">
              <a:solidFill>
                <a:schemeClr val="accent3"/>
              </a:solidFill>
              <a:latin typeface="+mn-lt"/>
            </a:endParaRP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4343400" y="3352800"/>
            <a:ext cx="3733800" cy="584200"/>
            <a:chOff x="4343400" y="3352800"/>
            <a:chExt cx="3733800" cy="584775"/>
          </a:xfrm>
        </p:grpSpPr>
        <p:sp>
          <p:nvSpPr>
            <p:cNvPr id="26" name="TextBox 25"/>
            <p:cNvSpPr txBox="1"/>
            <p:nvPr/>
          </p:nvSpPr>
          <p:spPr>
            <a:xfrm>
              <a:off x="4343400" y="3352800"/>
              <a:ext cx="1143000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accent3"/>
                  </a:solidFill>
                  <a:latin typeface="+mn-lt"/>
                </a:rPr>
                <a:t>=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38800" y="3352800"/>
              <a:ext cx="2438400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accent3"/>
                  </a:solidFill>
                  <a:latin typeface="Biondi" pitchFamily="2" charset="0"/>
                </a:rPr>
                <a:t>17925.</a:t>
              </a:r>
            </a:p>
          </p:txBody>
        </p:sp>
      </p:grpSp>
      <p:sp>
        <p:nvSpPr>
          <p:cNvPr id="17" name="Right Brace 16"/>
          <p:cNvSpPr>
            <a:spLocks/>
          </p:cNvSpPr>
          <p:nvPr/>
        </p:nvSpPr>
        <p:spPr bwMode="auto">
          <a:xfrm rot="5400000">
            <a:off x="6286500" y="3771900"/>
            <a:ext cx="304800" cy="1295400"/>
          </a:xfrm>
          <a:prstGeom prst="rightBrace">
            <a:avLst>
              <a:gd name="adj1" fmla="val 8343"/>
              <a:gd name="adj2" fmla="val 50000"/>
            </a:avLst>
          </a:prstGeom>
          <a:noFill/>
          <a:ln w="12000" algn="ctr">
            <a:solidFill>
              <a:srgbClr val="00ADDC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800" y="4648200"/>
            <a:ext cx="2743200" cy="641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/>
                </a:solidFill>
                <a:latin typeface="Biondi" pitchFamily="2" charset="0"/>
              </a:rPr>
              <a:t>Move the decimal 4 places to the right</a:t>
            </a:r>
          </a:p>
        </p:txBody>
      </p:sp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1739900" y="3657600"/>
            <a:ext cx="3594100" cy="1982788"/>
            <a:chOff x="1096" y="2304"/>
            <a:chExt cx="2264" cy="1249"/>
          </a:xfrm>
        </p:grpSpPr>
        <p:sp>
          <p:nvSpPr>
            <p:cNvPr id="47" name="TextBox 46"/>
            <p:cNvSpPr txBox="1"/>
            <p:nvPr/>
          </p:nvSpPr>
          <p:spPr>
            <a:xfrm>
              <a:off x="1584" y="2976"/>
              <a:ext cx="864" cy="23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4"/>
                  </a:solidFill>
                  <a:latin typeface="Biondi" pitchFamily="2" charset="0"/>
                </a:rPr>
                <a:t>To the right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496" y="2976"/>
              <a:ext cx="864" cy="5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4"/>
                  </a:solidFill>
                  <a:latin typeface="Biondi" pitchFamily="2" charset="0"/>
                </a:rPr>
                <a:t>Move 4 decimal places </a:t>
              </a:r>
            </a:p>
          </p:txBody>
        </p:sp>
        <p:sp>
          <p:nvSpPr>
            <p:cNvPr id="20490" name="Line 20"/>
            <p:cNvSpPr>
              <a:spLocks noChangeShapeType="1"/>
            </p:cNvSpPr>
            <p:nvPr/>
          </p:nvSpPr>
          <p:spPr bwMode="auto">
            <a:xfrm flipH="1">
              <a:off x="2112" y="2304"/>
              <a:ext cx="192" cy="624"/>
            </a:xfrm>
            <a:prstGeom prst="line">
              <a:avLst/>
            </a:prstGeom>
            <a:noFill/>
            <a:ln w="9525">
              <a:solidFill>
                <a:srgbClr val="33CC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21"/>
            <p:cNvSpPr>
              <a:spLocks noChangeShapeType="1"/>
            </p:cNvSpPr>
            <p:nvPr/>
          </p:nvSpPr>
          <p:spPr bwMode="auto">
            <a:xfrm>
              <a:off x="2448" y="2352"/>
              <a:ext cx="240" cy="576"/>
            </a:xfrm>
            <a:prstGeom prst="line">
              <a:avLst/>
            </a:prstGeom>
            <a:noFill/>
            <a:ln w="9525">
              <a:solidFill>
                <a:srgbClr val="33CC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Freeform 21"/>
            <p:cNvSpPr>
              <a:spLocks/>
            </p:cNvSpPr>
            <p:nvPr/>
          </p:nvSpPr>
          <p:spPr bwMode="auto">
            <a:xfrm>
              <a:off x="1096" y="2371"/>
              <a:ext cx="624" cy="183"/>
            </a:xfrm>
            <a:custGeom>
              <a:avLst/>
              <a:gdLst>
                <a:gd name="T0" fmla="*/ 0 w 624"/>
                <a:gd name="T1" fmla="*/ 77 h 183"/>
                <a:gd name="T2" fmla="*/ 144 w 624"/>
                <a:gd name="T3" fmla="*/ 141 h 183"/>
                <a:gd name="T4" fmla="*/ 168 w 624"/>
                <a:gd name="T5" fmla="*/ 133 h 183"/>
                <a:gd name="T6" fmla="*/ 176 w 624"/>
                <a:gd name="T7" fmla="*/ 109 h 183"/>
                <a:gd name="T8" fmla="*/ 184 w 624"/>
                <a:gd name="T9" fmla="*/ 141 h 183"/>
                <a:gd name="T10" fmla="*/ 208 w 624"/>
                <a:gd name="T11" fmla="*/ 165 h 183"/>
                <a:gd name="T12" fmla="*/ 304 w 624"/>
                <a:gd name="T13" fmla="*/ 157 h 183"/>
                <a:gd name="T14" fmla="*/ 336 w 624"/>
                <a:gd name="T15" fmla="*/ 149 h 183"/>
                <a:gd name="T16" fmla="*/ 344 w 624"/>
                <a:gd name="T17" fmla="*/ 109 h 183"/>
                <a:gd name="T18" fmla="*/ 352 w 624"/>
                <a:gd name="T19" fmla="*/ 149 h 183"/>
                <a:gd name="T20" fmla="*/ 480 w 624"/>
                <a:gd name="T21" fmla="*/ 133 h 183"/>
                <a:gd name="T22" fmla="*/ 496 w 624"/>
                <a:gd name="T23" fmla="*/ 133 h 183"/>
                <a:gd name="T24" fmla="*/ 520 w 624"/>
                <a:gd name="T25" fmla="*/ 141 h 183"/>
                <a:gd name="T26" fmla="*/ 560 w 624"/>
                <a:gd name="T27" fmla="*/ 133 h 183"/>
                <a:gd name="T28" fmla="*/ 624 w 624"/>
                <a:gd name="T29" fmla="*/ 45 h 1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24"/>
                <a:gd name="T46" fmla="*/ 0 h 183"/>
                <a:gd name="T47" fmla="*/ 624 w 624"/>
                <a:gd name="T48" fmla="*/ 183 h 1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24" h="183">
                  <a:moveTo>
                    <a:pt x="0" y="77"/>
                  </a:moveTo>
                  <a:cubicBezTo>
                    <a:pt x="13" y="183"/>
                    <a:pt x="21" y="150"/>
                    <a:pt x="144" y="141"/>
                  </a:cubicBezTo>
                  <a:cubicBezTo>
                    <a:pt x="152" y="138"/>
                    <a:pt x="162" y="139"/>
                    <a:pt x="168" y="133"/>
                  </a:cubicBezTo>
                  <a:cubicBezTo>
                    <a:pt x="174" y="127"/>
                    <a:pt x="168" y="105"/>
                    <a:pt x="176" y="109"/>
                  </a:cubicBezTo>
                  <a:cubicBezTo>
                    <a:pt x="186" y="114"/>
                    <a:pt x="179" y="131"/>
                    <a:pt x="184" y="141"/>
                  </a:cubicBezTo>
                  <a:cubicBezTo>
                    <a:pt x="190" y="151"/>
                    <a:pt x="200" y="157"/>
                    <a:pt x="208" y="165"/>
                  </a:cubicBezTo>
                  <a:cubicBezTo>
                    <a:pt x="240" y="162"/>
                    <a:pt x="272" y="161"/>
                    <a:pt x="304" y="157"/>
                  </a:cubicBezTo>
                  <a:cubicBezTo>
                    <a:pt x="315" y="156"/>
                    <a:pt x="329" y="157"/>
                    <a:pt x="336" y="149"/>
                  </a:cubicBezTo>
                  <a:cubicBezTo>
                    <a:pt x="345" y="139"/>
                    <a:pt x="341" y="122"/>
                    <a:pt x="344" y="109"/>
                  </a:cubicBezTo>
                  <a:cubicBezTo>
                    <a:pt x="347" y="122"/>
                    <a:pt x="339" y="145"/>
                    <a:pt x="352" y="149"/>
                  </a:cubicBezTo>
                  <a:cubicBezTo>
                    <a:pt x="399" y="162"/>
                    <a:pt x="439" y="147"/>
                    <a:pt x="480" y="133"/>
                  </a:cubicBezTo>
                  <a:cubicBezTo>
                    <a:pt x="497" y="0"/>
                    <a:pt x="479" y="96"/>
                    <a:pt x="496" y="133"/>
                  </a:cubicBezTo>
                  <a:cubicBezTo>
                    <a:pt x="499" y="141"/>
                    <a:pt x="512" y="138"/>
                    <a:pt x="520" y="141"/>
                  </a:cubicBezTo>
                  <a:cubicBezTo>
                    <a:pt x="533" y="138"/>
                    <a:pt x="548" y="140"/>
                    <a:pt x="560" y="133"/>
                  </a:cubicBezTo>
                  <a:cubicBezTo>
                    <a:pt x="596" y="113"/>
                    <a:pt x="570" y="45"/>
                    <a:pt x="624" y="45"/>
                  </a:cubicBezTo>
                </a:path>
              </a:pathLst>
            </a:custGeom>
            <a:noFill/>
            <a:ln w="9525">
              <a:solidFill>
                <a:srgbClr val="33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81000"/>
            <a:ext cx="6096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u="sng" dirty="0">
                <a:solidFill>
                  <a:schemeClr val="accent3"/>
                </a:solidFill>
                <a:latin typeface="Biondi" pitchFamily="2" charset="0"/>
              </a:rPr>
              <a:t>Practice</a:t>
            </a:r>
            <a:r>
              <a:rPr lang="en-US" sz="4000" dirty="0">
                <a:solidFill>
                  <a:schemeClr val="accent3"/>
                </a:solidFill>
                <a:latin typeface="Biondi" pitchFamily="2" charset="0"/>
              </a:rPr>
              <a:t> </a:t>
            </a:r>
            <a:r>
              <a:rPr lang="en-US" sz="4000" u="sng" dirty="0">
                <a:solidFill>
                  <a:schemeClr val="accent3"/>
                </a:solidFill>
                <a:latin typeface="Biondi" pitchFamily="2" charset="0"/>
              </a:rPr>
              <a:t>Problems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78486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4"/>
                </a:solidFill>
                <a:latin typeface="Biondi" pitchFamily="2" charset="0"/>
              </a:rPr>
              <a:t>Convert the following into Scientific Notation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1676400" y="3048000"/>
            <a:ext cx="2514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Biondi"/>
              </a:rPr>
              <a:t>0.00893</a:t>
            </a:r>
          </a:p>
          <a:p>
            <a:endParaRPr lang="en-US" sz="2800">
              <a:solidFill>
                <a:schemeClr val="accent1"/>
              </a:solidFill>
              <a:latin typeface="Biondi"/>
            </a:endParaRPr>
          </a:p>
          <a:p>
            <a:endParaRPr lang="en-US" sz="2800">
              <a:solidFill>
                <a:schemeClr val="accent1"/>
              </a:solidFill>
              <a:latin typeface="Biondi"/>
            </a:endParaRPr>
          </a:p>
          <a:p>
            <a:r>
              <a:rPr lang="en-US" sz="2800">
                <a:solidFill>
                  <a:schemeClr val="accent1"/>
                </a:solidFill>
                <a:latin typeface="Biondi"/>
              </a:rPr>
              <a:t>9,842,527</a:t>
            </a:r>
          </a:p>
          <a:p>
            <a:endParaRPr lang="en-US" sz="2800">
              <a:solidFill>
                <a:schemeClr val="accent1"/>
              </a:solidFill>
              <a:latin typeface="Biondi"/>
            </a:endParaRPr>
          </a:p>
          <a:p>
            <a:endParaRPr lang="en-US" sz="2800">
              <a:solidFill>
                <a:schemeClr val="accent1"/>
              </a:solidFill>
              <a:latin typeface="Biondi"/>
            </a:endParaRPr>
          </a:p>
          <a:p>
            <a:r>
              <a:rPr lang="en-US" sz="2800">
                <a:solidFill>
                  <a:schemeClr val="accent1"/>
                </a:solidFill>
                <a:latin typeface="Biondi"/>
              </a:rPr>
              <a:t>789.1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2400" y="2590800"/>
            <a:ext cx="41148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33CCFF"/>
                </a:solidFill>
                <a:latin typeface="Biondi"/>
              </a:rPr>
              <a:t>Answers</a:t>
            </a:r>
            <a:endParaRPr lang="en-US" sz="2800">
              <a:solidFill>
                <a:srgbClr val="33CCFF"/>
              </a:solidFill>
              <a:latin typeface="Biondi"/>
            </a:endParaRPr>
          </a:p>
          <a:p>
            <a:r>
              <a:rPr lang="en-US" sz="2800">
                <a:solidFill>
                  <a:srgbClr val="33CCFF"/>
                </a:solidFill>
                <a:latin typeface="Biondi"/>
              </a:rPr>
              <a:t> = 8.93 x 10</a:t>
            </a:r>
            <a:r>
              <a:rPr lang="en-US" sz="2800" baseline="30000">
                <a:solidFill>
                  <a:srgbClr val="33CCFF"/>
                </a:solidFill>
                <a:latin typeface="Biondi"/>
              </a:rPr>
              <a:t>-3</a:t>
            </a:r>
          </a:p>
          <a:p>
            <a:endParaRPr lang="en-US" sz="2800">
              <a:solidFill>
                <a:srgbClr val="33CCFF"/>
              </a:solidFill>
              <a:latin typeface="Biondi"/>
            </a:endParaRPr>
          </a:p>
          <a:p>
            <a:endParaRPr lang="en-US" sz="2800">
              <a:solidFill>
                <a:srgbClr val="33CCFF"/>
              </a:solidFill>
              <a:latin typeface="Biondi"/>
            </a:endParaRPr>
          </a:p>
          <a:p>
            <a:r>
              <a:rPr lang="en-US" sz="2800">
                <a:solidFill>
                  <a:srgbClr val="33CCFF"/>
                </a:solidFill>
                <a:latin typeface="Biondi"/>
              </a:rPr>
              <a:t> = 9.842527 x 10</a:t>
            </a:r>
            <a:r>
              <a:rPr lang="en-US" sz="2800" baseline="30000">
                <a:solidFill>
                  <a:srgbClr val="33CCFF"/>
                </a:solidFill>
                <a:latin typeface="Biondi"/>
              </a:rPr>
              <a:t>6</a:t>
            </a:r>
          </a:p>
          <a:p>
            <a:endParaRPr lang="en-US" sz="2800">
              <a:solidFill>
                <a:srgbClr val="33CCFF"/>
              </a:solidFill>
              <a:latin typeface="Biondi"/>
            </a:endParaRPr>
          </a:p>
          <a:p>
            <a:endParaRPr lang="en-US" sz="2800">
              <a:solidFill>
                <a:srgbClr val="33CCFF"/>
              </a:solidFill>
              <a:latin typeface="Biondi"/>
            </a:endParaRPr>
          </a:p>
          <a:p>
            <a:r>
              <a:rPr lang="en-US" sz="2800">
                <a:solidFill>
                  <a:srgbClr val="33CCFF"/>
                </a:solidFill>
                <a:latin typeface="Biondi"/>
              </a:rPr>
              <a:t> = 7.891 x 10</a:t>
            </a:r>
            <a:r>
              <a:rPr lang="en-US" sz="2800" baseline="30000">
                <a:solidFill>
                  <a:srgbClr val="33CCFF"/>
                </a:solidFill>
                <a:latin typeface="Biondi"/>
              </a:rPr>
              <a:t>2</a:t>
            </a:r>
            <a:r>
              <a:rPr lang="en-US" sz="2800">
                <a:solidFill>
                  <a:srgbClr val="33CCFF"/>
                </a:solidFill>
                <a:latin typeface="Biond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1676400" y="381000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u="sng">
                <a:solidFill>
                  <a:srgbClr val="FEB80A"/>
                </a:solidFill>
                <a:latin typeface="Biondi"/>
              </a:rPr>
              <a:t>Practice</a:t>
            </a:r>
            <a:r>
              <a:rPr lang="en-US" sz="4000" b="1">
                <a:solidFill>
                  <a:srgbClr val="FEB80A"/>
                </a:solidFill>
                <a:latin typeface="Biondi"/>
              </a:rPr>
              <a:t> </a:t>
            </a:r>
            <a:r>
              <a:rPr lang="en-US" sz="4000" b="1" u="sng">
                <a:solidFill>
                  <a:srgbClr val="FEB80A"/>
                </a:solidFill>
                <a:latin typeface="Biondi"/>
              </a:rPr>
              <a:t>Problems</a:t>
            </a: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533400" y="1295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ADDC"/>
                </a:solidFill>
                <a:latin typeface="Biondi"/>
              </a:rPr>
              <a:t>Convert the following into Decimal Form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1676400" y="2514600"/>
            <a:ext cx="2514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1"/>
                </a:solidFill>
                <a:latin typeface="Biondi"/>
              </a:rPr>
              <a:t>2.683 x 10</a:t>
            </a:r>
            <a:r>
              <a:rPr lang="en-US" sz="3600" b="1" baseline="30000">
                <a:solidFill>
                  <a:schemeClr val="accent1"/>
                </a:solidFill>
                <a:latin typeface="Biondi"/>
              </a:rPr>
              <a:t>6</a:t>
            </a:r>
          </a:p>
          <a:p>
            <a:endParaRPr lang="en-US" sz="3600" b="1">
              <a:solidFill>
                <a:schemeClr val="accent1"/>
              </a:solidFill>
              <a:latin typeface="Biondi"/>
            </a:endParaRPr>
          </a:p>
          <a:p>
            <a:endParaRPr lang="en-US" sz="3600" b="1">
              <a:solidFill>
                <a:schemeClr val="accent1"/>
              </a:solidFill>
              <a:latin typeface="Biondi"/>
            </a:endParaRPr>
          </a:p>
          <a:p>
            <a:r>
              <a:rPr lang="en-US" sz="3600" b="1">
                <a:solidFill>
                  <a:schemeClr val="accent1"/>
                </a:solidFill>
                <a:latin typeface="Biondi"/>
              </a:rPr>
              <a:t>5.67 x 10</a:t>
            </a:r>
            <a:r>
              <a:rPr lang="en-US" sz="3600" b="1" baseline="30000">
                <a:solidFill>
                  <a:schemeClr val="accent1"/>
                </a:solidFill>
                <a:latin typeface="Biondi"/>
              </a:rPr>
              <a:t>-5</a:t>
            </a:r>
          </a:p>
          <a:p>
            <a:endParaRPr lang="en-US" sz="3600" b="1">
              <a:solidFill>
                <a:schemeClr val="accent1"/>
              </a:solidFill>
              <a:latin typeface="Biondi"/>
            </a:endParaRPr>
          </a:p>
          <a:p>
            <a:endParaRPr lang="en-US" sz="3600" b="1">
              <a:solidFill>
                <a:schemeClr val="accent1"/>
              </a:solidFill>
              <a:latin typeface="Biondi"/>
            </a:endParaRPr>
          </a:p>
          <a:p>
            <a:r>
              <a:rPr lang="en-US" sz="3600" b="1">
                <a:solidFill>
                  <a:schemeClr val="accent1"/>
                </a:solidFill>
                <a:latin typeface="Biondi"/>
              </a:rPr>
              <a:t>3.26 x 10</a:t>
            </a:r>
            <a:r>
              <a:rPr lang="en-US" sz="3600" b="1" baseline="30000">
                <a:solidFill>
                  <a:schemeClr val="accent1"/>
                </a:solidFill>
                <a:latin typeface="Biondi"/>
              </a:rPr>
              <a:t>3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91000" y="1981200"/>
            <a:ext cx="37338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33CCFF"/>
                </a:solidFill>
                <a:latin typeface="Biondi"/>
              </a:rPr>
              <a:t>Answers</a:t>
            </a:r>
          </a:p>
          <a:p>
            <a:r>
              <a:rPr lang="en-US" sz="3600" b="1">
                <a:solidFill>
                  <a:srgbClr val="33CCFF"/>
                </a:solidFill>
                <a:latin typeface="Biondi"/>
              </a:rPr>
              <a:t> = 2,683,000</a:t>
            </a:r>
            <a:endParaRPr lang="en-US" sz="3600" b="1" baseline="30000">
              <a:solidFill>
                <a:srgbClr val="33CCFF"/>
              </a:solidFill>
              <a:latin typeface="Biondi"/>
            </a:endParaRPr>
          </a:p>
          <a:p>
            <a:endParaRPr lang="en-US" sz="3600" b="1">
              <a:solidFill>
                <a:srgbClr val="33CCFF"/>
              </a:solidFill>
              <a:latin typeface="Biondi"/>
            </a:endParaRPr>
          </a:p>
          <a:p>
            <a:endParaRPr lang="en-US" sz="3600" b="1">
              <a:solidFill>
                <a:srgbClr val="33CCFF"/>
              </a:solidFill>
              <a:latin typeface="Biondi"/>
            </a:endParaRPr>
          </a:p>
          <a:p>
            <a:r>
              <a:rPr lang="en-US" sz="3600" b="1">
                <a:solidFill>
                  <a:srgbClr val="33CCFF"/>
                </a:solidFill>
                <a:latin typeface="Biondi"/>
              </a:rPr>
              <a:t> = 0.0000567</a:t>
            </a:r>
            <a:endParaRPr lang="en-US" sz="3600" b="1" baseline="30000">
              <a:solidFill>
                <a:srgbClr val="33CCFF"/>
              </a:solidFill>
              <a:latin typeface="Biondi"/>
            </a:endParaRPr>
          </a:p>
          <a:p>
            <a:endParaRPr lang="en-US" sz="3600" b="1">
              <a:solidFill>
                <a:srgbClr val="33CCFF"/>
              </a:solidFill>
              <a:latin typeface="Biondi"/>
            </a:endParaRPr>
          </a:p>
          <a:p>
            <a:endParaRPr lang="en-US" sz="3600" b="1">
              <a:solidFill>
                <a:srgbClr val="33CCFF"/>
              </a:solidFill>
              <a:latin typeface="Biondi"/>
            </a:endParaRPr>
          </a:p>
          <a:p>
            <a:r>
              <a:rPr lang="en-US" sz="3600" b="1">
                <a:solidFill>
                  <a:srgbClr val="33CCFF"/>
                </a:solidFill>
                <a:latin typeface="Biondi"/>
              </a:rPr>
              <a:t> = 3260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728</TotalTime>
  <Words>342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Mrs. Nielsen Chemistry</vt:lpstr>
      <vt:lpstr>Converting from Decimal Form into Scientific Notation</vt:lpstr>
      <vt:lpstr>Examples</vt:lpstr>
      <vt:lpstr>Examples</vt:lpstr>
      <vt:lpstr>Converting from Scientific Notation into Decimal Form</vt:lpstr>
      <vt:lpstr>Examples</vt:lpstr>
      <vt:lpstr>Examples</vt:lpstr>
      <vt:lpstr>PowerPoint Presentation</vt:lpstr>
      <vt:lpstr>PowerPoint Presentation</vt:lpstr>
      <vt:lpstr>Sig Figs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Spiteri Chemistry</dc:title>
  <dc:creator>Owner</dc:creator>
  <cp:lastModifiedBy>Teresa Spiteri</cp:lastModifiedBy>
  <cp:revision>34</cp:revision>
  <dcterms:created xsi:type="dcterms:W3CDTF">2007-09-13T02:05:21Z</dcterms:created>
  <dcterms:modified xsi:type="dcterms:W3CDTF">2013-08-15T21:43:24Z</dcterms:modified>
</cp:coreProperties>
</file>