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2"/>
  </p:notesMasterIdLst>
  <p:sldIdLst>
    <p:sldId id="26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EF46-9D7B-134D-BCC8-0D333B52E44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BA2C1-43DB-6F44-A453-8DE9521E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1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13EA7-A424-7747-BE1A-CAD2F106E668}" type="slidenum">
              <a:rPr lang="en-US" sz="1200" baseline="0"/>
              <a:pPr/>
              <a:t>9</a:t>
            </a:fld>
            <a:endParaRPr lang="en-US" sz="1200" baseline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13EA7-A424-7747-BE1A-CAD2F106E668}" type="slidenum">
              <a:rPr lang="en-US" sz="1200" baseline="0"/>
              <a:pPr/>
              <a:t>10</a:t>
            </a:fld>
            <a:endParaRPr lang="en-US" sz="1200" baseline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2CDE2-1443-3549-BAD9-C01CC24ED0B2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001F2-76A5-4A4A-9463-B2ADCEE08058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80FC1-6671-5A4B-B7D7-F98084F8F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0CF3B-F0EB-7944-8393-3B0F989303C8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0B40D-41C1-D546-A710-417D06E87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92804-BBD7-FA42-85F9-BBAF827764E1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8594-C43D-BD46-81BD-01B285C37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E233E-1354-7343-9D98-07AD98CAAE32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42B3F-CBFB-E040-AF1C-67E11E9FF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7F99B-27CE-2B43-A09A-DC9CB2F63B8B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680B2-3AFE-FD47-B75D-5C874BDBB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E4B32-F906-AA4F-8DE3-28EAC2377CCE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C3C9A-D4BF-E745-8652-E3FD4C639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0B483-3FC2-3643-9296-F86CF2EB1C2C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5A1B1-5E74-5945-8C18-BE0637C4F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AC0AE-F152-0A4C-AEFA-2C8F26361E47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A0CC4-9A37-7948-B23D-F5FBFA587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BB7BB-434E-EE4B-BCA9-BFC8B760F363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E788D8-EDE1-7E4B-A9A3-8CBF808C6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51DFF-B240-A24A-8C81-6F81C673DA42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7695B-7068-8F4D-8E4C-C6FD742E7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Reaction Rate Laws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9037" y="4595012"/>
            <a:ext cx="3763999" cy="931003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/>
              <a:t>Mrs. Nielsen</a:t>
            </a:r>
          </a:p>
          <a:p>
            <a:pPr algn="r"/>
            <a:r>
              <a:rPr lang="en-US" sz="2400" b="1" dirty="0" smtClean="0"/>
              <a:t>Honors Chemistry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096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Arial" charset="0"/>
              </a:rPr>
              <a:t>Rate vs. Reactant concentration</a:t>
            </a:r>
            <a:r>
              <a:rPr lang="en-US" sz="4400" b="1" dirty="0">
                <a:latin typeface="Arial" charset="0"/>
              </a:rPr>
              <a:t/>
            </a:r>
            <a:br>
              <a:rPr lang="en-US" sz="44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A </a:t>
            </a:r>
            <a:r>
              <a:rPr lang="en-US" sz="3600" b="1" dirty="0">
                <a:latin typeface="Arial" charset="0"/>
                <a:sym typeface="Symbol" charset="0"/>
              </a:rPr>
              <a:t> Products</a:t>
            </a:r>
          </a:p>
        </p:txBody>
      </p:sp>
      <p:pic>
        <p:nvPicPr>
          <p:cNvPr id="60419" name="Picture 7" descr="13_0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6"/>
          <a:stretch>
            <a:fillRect/>
          </a:stretch>
        </p:blipFill>
        <p:spPr bwMode="auto">
          <a:xfrm>
            <a:off x="4744405" y="2286000"/>
            <a:ext cx="42386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629" y="1753073"/>
            <a:ext cx="41292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0 order: </a:t>
            </a:r>
            <a:r>
              <a:rPr lang="en-US" sz="2400" dirty="0"/>
              <a:t>R</a:t>
            </a:r>
            <a:r>
              <a:rPr lang="en-US" sz="2400" dirty="0" smtClean="0"/>
              <a:t>eaction rate is independent of reactant concentration.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order: Linear relationship - reaction rate is directly proportional to reactant concentration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order: Exponential relationship – </a:t>
            </a:r>
            <a:r>
              <a:rPr lang="en-US" sz="2400" dirty="0"/>
              <a:t>r</a:t>
            </a:r>
            <a:r>
              <a:rPr lang="en-US" sz="2400" dirty="0" smtClean="0"/>
              <a:t>eaction rate is proportional to the square of the concentration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0502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sz="4200" b="1" dirty="0" smtClean="0">
                <a:effectLst/>
                <a:latin typeface="Arial" charset="0"/>
              </a:rPr>
              <a:t>Expressing reaction rate</a:t>
            </a:r>
            <a:endParaRPr lang="en-US" sz="4200" b="1" dirty="0">
              <a:effectLst/>
              <a:latin typeface="Arial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73163"/>
            <a:ext cx="9144000" cy="5440362"/>
          </a:xfrm>
        </p:spPr>
        <p:txBody>
          <a:bodyPr/>
          <a:lstStyle/>
          <a:p>
            <a:pPr algn="ctr"/>
            <a:r>
              <a:rPr lang="en-US" sz="2800" dirty="0">
                <a:effectLst/>
                <a:latin typeface="Arial" charset="0"/>
              </a:rPr>
              <a:t>For the equation: A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→ B, </a:t>
            </a:r>
            <a:endParaRPr lang="en-US" sz="2800" dirty="0" smtClean="0">
              <a:effectLst/>
              <a:latin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effectLst/>
                <a:latin typeface="Arial" charset="0"/>
                <a:cs typeface="Arial" charset="0"/>
              </a:rPr>
              <a:t>the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rate at which A forms B can be expressed as the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cs typeface="Arial" charset="0"/>
              </a:rPr>
              <a:t>change in A (or </a:t>
            </a:r>
            <a:r>
              <a:rPr lang="el-GR" sz="2800" dirty="0"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cs typeface="Arial" charset="0"/>
              </a:rPr>
              <a:t>Δ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cs typeface="Arial" charset="0"/>
              </a:rPr>
              <a:t>A)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with time, where the beginning concentration A</a:t>
            </a:r>
            <a:r>
              <a:rPr lang="en-US" sz="2800" b="1" baseline="-25000" dirty="0">
                <a:effectLst/>
                <a:latin typeface="Arial" charset="0"/>
                <a:cs typeface="Arial" charset="0"/>
              </a:rPr>
              <a:t>1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 is at time t</a:t>
            </a:r>
            <a:r>
              <a:rPr lang="en-US" sz="2800" b="1" baseline="-25000" dirty="0">
                <a:effectLst/>
                <a:latin typeface="Arial" charset="0"/>
                <a:cs typeface="Arial" charset="0"/>
              </a:rPr>
              <a:t>1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, and concentration A</a:t>
            </a:r>
            <a:r>
              <a:rPr lang="en-US" sz="28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 is at a later time t</a:t>
            </a:r>
            <a:r>
              <a:rPr lang="en-US" sz="28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>
              <a:buFont typeface="Wingdings" charset="0"/>
              <a:buNone/>
            </a:pPr>
            <a:endParaRPr lang="en-US" dirty="0" smtClean="0">
              <a:effectLst/>
              <a:latin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Rate = </a:t>
            </a:r>
            <a:r>
              <a:rPr lang="en-US" sz="2800" u="sng" dirty="0">
                <a:solidFill>
                  <a:srgbClr val="5D7237"/>
                </a:solidFill>
                <a:latin typeface="Arial" charset="0"/>
                <a:cs typeface="Arial" charset="0"/>
              </a:rPr>
              <a:t> </a:t>
            </a:r>
            <a:r>
              <a:rPr lang="el-GR" sz="2800" u="sng" dirty="0">
                <a:solidFill>
                  <a:srgbClr val="5D7237"/>
                </a:solidFill>
                <a:latin typeface="Arial" charset="0"/>
                <a:cs typeface="Arial" charset="0"/>
              </a:rPr>
              <a:t>Δ</a:t>
            </a:r>
            <a:r>
              <a:rPr lang="en-US" sz="2800" u="sng" dirty="0">
                <a:solidFill>
                  <a:srgbClr val="5D7237"/>
                </a:solidFill>
                <a:latin typeface="Arial" charset="0"/>
                <a:cs typeface="Arial" charset="0"/>
              </a:rPr>
              <a:t>A </a:t>
            </a:r>
            <a:r>
              <a:rPr lang="en-US" sz="2800" u="sng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  = </a:t>
            </a:r>
            <a:r>
              <a:rPr lang="en-US" sz="2800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lang="en-US" sz="2800" u="sng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concentration A</a:t>
            </a:r>
            <a:r>
              <a:rPr lang="en-US" sz="2800" u="sng" baseline="-25000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en-US" sz="2800" u="sng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 – concentration A</a:t>
            </a:r>
            <a:r>
              <a:rPr lang="en-US" sz="2800" u="sng" baseline="-25000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1</a:t>
            </a:r>
          </a:p>
          <a:p>
            <a:r>
              <a:rPr lang="en-US" sz="2800" dirty="0" smtClean="0">
                <a:solidFill>
                  <a:srgbClr val="5D7237"/>
                </a:solidFill>
                <a:effectLst/>
                <a:latin typeface="Arial" charset="0"/>
                <a:cs typeface="Arial" charset="0"/>
              </a:rPr>
              <a:t>		     </a:t>
            </a:r>
            <a:r>
              <a:rPr lang="el-GR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Δ</a:t>
            </a:r>
            <a:r>
              <a:rPr lang="en-US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t					</a:t>
            </a:r>
            <a:r>
              <a:rPr lang="en-US" sz="2800" dirty="0">
                <a:solidFill>
                  <a:srgbClr val="5D7237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 t</a:t>
            </a:r>
            <a:r>
              <a:rPr lang="en-US" sz="2800" baseline="-250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-t</a:t>
            </a:r>
            <a:r>
              <a:rPr lang="en-US" sz="2800" baseline="-25000" dirty="0" smtClean="0">
                <a:solidFill>
                  <a:srgbClr val="5D7237"/>
                </a:solidFill>
                <a:latin typeface="Arial" charset="0"/>
                <a:cs typeface="Arial" charset="0"/>
              </a:rPr>
              <a:t>1</a:t>
            </a:r>
            <a:endParaRPr lang="en-US" sz="2800" baseline="-25000" dirty="0" smtClean="0">
              <a:solidFill>
                <a:srgbClr val="5D7237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9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986" y="215900"/>
            <a:ext cx="8229600" cy="863600"/>
          </a:xfrm>
        </p:spPr>
        <p:txBody>
          <a:bodyPr/>
          <a:lstStyle/>
          <a:p>
            <a:pPr algn="ctr"/>
            <a:r>
              <a:rPr lang="en-US" sz="4200" b="1" dirty="0" smtClean="0">
                <a:effectLst/>
                <a:latin typeface="Arial" charset="0"/>
              </a:rPr>
              <a:t>Expressing reaction rate</a:t>
            </a:r>
            <a:endParaRPr lang="en-US" sz="4200" b="1" dirty="0">
              <a:effectLst/>
              <a:latin typeface="Arial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731250" cy="54403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0" dirty="0">
                <a:effectLst/>
                <a:latin typeface="Arial" charset="0"/>
              </a:rPr>
              <a:t>Since A is decreasing, its concentration is smaller at a later time than initially, so </a:t>
            </a:r>
            <a:r>
              <a:rPr lang="el-GR" sz="3600" b="0" dirty="0">
                <a:effectLst/>
                <a:latin typeface="Arial" charset="0"/>
                <a:cs typeface="Arial" charset="0"/>
              </a:rPr>
              <a:t>Δ</a:t>
            </a:r>
            <a:r>
              <a:rPr lang="en-US" sz="3600" b="0" dirty="0">
                <a:effectLst/>
                <a:latin typeface="Arial" charset="0"/>
                <a:cs typeface="Arial" charset="0"/>
              </a:rPr>
              <a:t>A is negative</a:t>
            </a:r>
          </a:p>
          <a:p>
            <a:pPr lvl="4">
              <a:lnSpc>
                <a:spcPct val="90000"/>
              </a:lnSpc>
            </a:pPr>
            <a:r>
              <a:rPr lang="en-US" sz="2800" dirty="0">
                <a:effectLst/>
                <a:latin typeface="Arial" charset="0"/>
                <a:cs typeface="Arial" charset="0"/>
              </a:rPr>
              <a:t>The negative sign is needed to make the rate positive, as all rates must be.</a:t>
            </a:r>
          </a:p>
          <a:p>
            <a:pPr>
              <a:lnSpc>
                <a:spcPct val="90000"/>
              </a:lnSpc>
            </a:pPr>
            <a:endParaRPr lang="en-US" sz="3600" b="0" dirty="0" smtClean="0"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3600" b="0" dirty="0" smtClean="0">
                <a:effectLst/>
                <a:latin typeface="Arial" charset="0"/>
                <a:cs typeface="Arial" charset="0"/>
              </a:rPr>
              <a:t>The </a:t>
            </a:r>
            <a:r>
              <a:rPr lang="en-US" sz="3600" b="0" dirty="0">
                <a:effectLst/>
                <a:latin typeface="Arial" charset="0"/>
                <a:cs typeface="Arial" charset="0"/>
              </a:rPr>
              <a:t>rate of disappearance of A is proportional to concentration of A: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 </a:t>
            </a:r>
            <a:endParaRPr lang="en-US" sz="4000" dirty="0"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l-GR" sz="4000" dirty="0" smtClean="0">
                <a:effectLst/>
                <a:latin typeface="Arial" charset="0"/>
                <a:cs typeface="Arial" charset="0"/>
              </a:rPr>
              <a:t>Δ</a:t>
            </a:r>
            <a:r>
              <a:rPr lang="en-US" sz="4000" dirty="0" smtClean="0">
                <a:latin typeface="Arial" charset="0"/>
                <a:cs typeface="Arial" charset="0"/>
              </a:rPr>
              <a:t>A</a:t>
            </a:r>
          </a:p>
          <a:p>
            <a:pPr algn="ctr">
              <a:lnSpc>
                <a:spcPct val="90000"/>
              </a:lnSpc>
            </a:pPr>
            <a:r>
              <a:rPr lang="el-GR" sz="4000" dirty="0" smtClean="0">
                <a:effectLst/>
                <a:latin typeface="Arial" charset="0"/>
                <a:cs typeface="Arial" charset="0"/>
              </a:rPr>
              <a:t>Δ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t</a:t>
            </a:r>
            <a:endParaRPr lang="el-GR" sz="4000" dirty="0">
              <a:effectLst/>
              <a:latin typeface="Arial" charset="0"/>
              <a:cs typeface="Arial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4148003" y="6030610"/>
            <a:ext cx="819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551689" y="5525891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-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126429" y="5577904"/>
            <a:ext cx="1557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600" b="1" dirty="0"/>
              <a:t>α</a:t>
            </a:r>
            <a:r>
              <a:rPr lang="en-US" sz="3600" b="1" dirty="0"/>
              <a:t> </a:t>
            </a:r>
            <a:r>
              <a:rPr lang="en-US" sz="4000" dirty="0"/>
              <a:t>[A]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57208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1"/>
      <p:bldP spid="665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sz="4400" b="1" dirty="0">
                <a:effectLst/>
                <a:latin typeface="Arial" charset="0"/>
              </a:rPr>
              <a:t>Rate Laws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731250" cy="5440362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l-GR" sz="4000" dirty="0" smtClean="0">
                <a:latin typeface="Arial" charset="0"/>
                <a:cs typeface="Arial" charset="0"/>
              </a:rPr>
              <a:t>Δ</a:t>
            </a:r>
            <a:r>
              <a:rPr lang="en-US" sz="4000" dirty="0" smtClean="0">
                <a:latin typeface="Arial" charset="0"/>
                <a:cs typeface="Arial" charset="0"/>
              </a:rPr>
              <a:t>A</a:t>
            </a:r>
            <a:endParaRPr lang="en-US" sz="4000" dirty="0">
              <a:latin typeface="Arial" charset="0"/>
              <a:cs typeface="Arial" charset="0"/>
            </a:endParaRPr>
          </a:p>
          <a:p>
            <a:pPr algn="ctr">
              <a:buFont typeface="Wingdings" charset="0"/>
              <a:buNone/>
            </a:pPr>
            <a:r>
              <a:rPr lang="el-GR" sz="4000" dirty="0" smtClean="0">
                <a:latin typeface="Arial" charset="0"/>
                <a:cs typeface="Arial" charset="0"/>
              </a:rPr>
              <a:t>Δ</a:t>
            </a:r>
            <a:r>
              <a:rPr lang="en-US" sz="4000" dirty="0" smtClean="0">
                <a:latin typeface="Arial" charset="0"/>
                <a:cs typeface="Arial" charset="0"/>
              </a:rPr>
              <a:t>t</a:t>
            </a:r>
            <a:endParaRPr lang="el-GR" sz="4000" dirty="0">
              <a:latin typeface="Arial" charset="0"/>
              <a:cs typeface="Arial" charset="0"/>
            </a:endParaRPr>
          </a:p>
          <a:p>
            <a:pPr marL="0" indent="0" algn="ctr">
              <a:buSzTx/>
            </a:pPr>
            <a:r>
              <a:rPr lang="en-US" sz="4000" dirty="0">
                <a:effectLst/>
                <a:latin typeface="Arial" charset="0"/>
              </a:rPr>
              <a:t>This equation, called a </a:t>
            </a:r>
            <a:r>
              <a:rPr lang="en-US" sz="4000" b="1" i="1" dirty="0">
                <a:solidFill>
                  <a:srgbClr val="F96A1B"/>
                </a:solidFill>
                <a:effectLst/>
                <a:latin typeface="Arial" charset="0"/>
              </a:rPr>
              <a:t>rate law</a:t>
            </a:r>
            <a:r>
              <a:rPr lang="en-US" sz="4000" dirty="0">
                <a:effectLst/>
                <a:latin typeface="Arial" charset="0"/>
              </a:rPr>
              <a:t>, is an expression for the rate of a reaction in terms of the concentration of </a:t>
            </a:r>
            <a:r>
              <a:rPr lang="en-US" sz="4000" dirty="0" smtClean="0">
                <a:effectLst/>
                <a:latin typeface="Arial" charset="0"/>
              </a:rPr>
              <a:t>reactants</a:t>
            </a:r>
            <a:endParaRPr lang="en-US" sz="4000" dirty="0">
              <a:effectLst/>
              <a:latin typeface="Arial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106607" y="1916143"/>
            <a:ext cx="955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289864" y="1557338"/>
            <a:ext cx="206564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= </a:t>
            </a:r>
            <a:r>
              <a:rPr lang="en-US" sz="3600" b="1" i="1" dirty="0"/>
              <a:t>k</a:t>
            </a:r>
            <a:r>
              <a:rPr lang="en-US" sz="3600" b="1" dirty="0"/>
              <a:t> </a:t>
            </a:r>
            <a:r>
              <a:rPr lang="en-US" sz="3600" b="1" dirty="0" smtClean="0"/>
              <a:t> </a:t>
            </a:r>
            <a:r>
              <a:rPr lang="en-US" sz="3600" b="1" dirty="0"/>
              <a:t>[A]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347657" y="1557338"/>
            <a:ext cx="175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</a:rPr>
              <a:t>Rate = -</a:t>
            </a:r>
          </a:p>
        </p:txBody>
      </p:sp>
    </p:spTree>
    <p:extLst>
      <p:ext uri="{BB962C8B-B14F-4D97-AF65-F5344CB8AC3E}">
        <p14:creationId xmlns:p14="http://schemas.microsoft.com/office/powerpoint/2010/main" val="390462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sz="4400" b="1" dirty="0" smtClean="0">
                <a:effectLst/>
                <a:latin typeface="Arial" charset="0"/>
              </a:rPr>
              <a:t>The Rate constant</a:t>
            </a:r>
            <a:endParaRPr lang="en-US" sz="4400" b="1" i="1" dirty="0">
              <a:effectLst/>
              <a:latin typeface="Arial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731250" cy="5440362"/>
          </a:xfrm>
        </p:spPr>
        <p:txBody>
          <a:bodyPr/>
          <a:lstStyle/>
          <a:p>
            <a:pPr algn="ctr"/>
            <a:r>
              <a:rPr lang="en-US" sz="2800" dirty="0">
                <a:effectLst/>
                <a:latin typeface="Arial" charset="0"/>
              </a:rPr>
              <a:t>The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Arial" charset="0"/>
              </a:rPr>
              <a:t>specific rate constant</a:t>
            </a:r>
            <a:r>
              <a:rPr lang="en-US" sz="2800" dirty="0">
                <a:effectLst/>
                <a:latin typeface="Arial" charset="0"/>
              </a:rPr>
              <a:t> 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</a:rPr>
              <a:t>(</a:t>
            </a:r>
            <a:r>
              <a:rPr lang="en-US" sz="2800" i="1" dirty="0">
                <a:solidFill>
                  <a:srgbClr val="F96A1B"/>
                </a:solidFill>
                <a:effectLst/>
                <a:latin typeface="Arial" charset="0"/>
              </a:rPr>
              <a:t>k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</a:rPr>
              <a:t>) </a:t>
            </a:r>
            <a:r>
              <a:rPr lang="en-US" sz="2800" dirty="0">
                <a:effectLst/>
                <a:latin typeface="Arial" charset="0"/>
              </a:rPr>
              <a:t>for a reaction is a proportionality constant relating the concentrations of reactants to the rate of </a:t>
            </a:r>
            <a:r>
              <a:rPr lang="en-US" sz="2800" dirty="0" smtClean="0">
                <a:effectLst/>
                <a:latin typeface="Arial" charset="0"/>
              </a:rPr>
              <a:t>reaction</a:t>
            </a:r>
          </a:p>
          <a:p>
            <a:pPr algn="ctr"/>
            <a:endParaRPr lang="en-US" sz="2800" dirty="0">
              <a:effectLst/>
              <a:latin typeface="Arial" charset="0"/>
            </a:endParaRPr>
          </a:p>
          <a:p>
            <a:pPr lvl="1" algn="ctr"/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The value </a:t>
            </a:r>
            <a:r>
              <a:rPr lang="en-US" sz="2800" b="1" i="1" dirty="0" smtClean="0">
                <a:solidFill>
                  <a:srgbClr val="F96A1B"/>
                </a:solidFill>
                <a:effectLst/>
                <a:latin typeface="Arial" charset="0"/>
              </a:rPr>
              <a:t>k</a:t>
            </a:r>
            <a:r>
              <a:rPr lang="en-US" sz="2800" b="1" dirty="0" smtClean="0">
                <a:solidFill>
                  <a:srgbClr val="F96A1B"/>
                </a:solidFill>
                <a:effectLst/>
                <a:latin typeface="Arial" charset="0"/>
              </a:rPr>
              <a:t> </a:t>
            </a:r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is </a:t>
            </a:r>
            <a:r>
              <a:rPr lang="en-US" sz="2800" b="1" u="sng" dirty="0">
                <a:solidFill>
                  <a:srgbClr val="F96A1B"/>
                </a:solidFill>
                <a:effectLst/>
                <a:latin typeface="Arial" charset="0"/>
              </a:rPr>
              <a:t>large</a:t>
            </a:r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 if the products form quickly</a:t>
            </a:r>
          </a:p>
          <a:p>
            <a:pPr lvl="1" algn="ctr"/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The value </a:t>
            </a:r>
            <a:r>
              <a:rPr lang="en-US" sz="2800" b="1" i="1" dirty="0" smtClean="0">
                <a:solidFill>
                  <a:srgbClr val="F96A1B"/>
                </a:solidFill>
                <a:effectLst/>
                <a:latin typeface="Arial" charset="0"/>
              </a:rPr>
              <a:t>k</a:t>
            </a:r>
            <a:r>
              <a:rPr lang="en-US" sz="2800" b="1" dirty="0" smtClean="0">
                <a:solidFill>
                  <a:srgbClr val="F96A1B"/>
                </a:solidFill>
                <a:effectLst/>
                <a:latin typeface="Arial" charset="0"/>
              </a:rPr>
              <a:t> </a:t>
            </a:r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is </a:t>
            </a:r>
            <a:r>
              <a:rPr lang="en-US" sz="2800" b="1" u="sng" dirty="0">
                <a:solidFill>
                  <a:srgbClr val="F96A1B"/>
                </a:solidFill>
                <a:effectLst/>
                <a:latin typeface="Arial" charset="0"/>
              </a:rPr>
              <a:t>small</a:t>
            </a:r>
            <a:r>
              <a:rPr lang="en-US" sz="2800" b="1" dirty="0">
                <a:solidFill>
                  <a:srgbClr val="F96A1B"/>
                </a:solidFill>
                <a:effectLst/>
                <a:latin typeface="Arial" charset="0"/>
              </a:rPr>
              <a:t> if the products form slowly</a:t>
            </a:r>
          </a:p>
        </p:txBody>
      </p:sp>
    </p:spTree>
    <p:extLst>
      <p:ext uri="{BB962C8B-B14F-4D97-AF65-F5344CB8AC3E}">
        <p14:creationId xmlns:p14="http://schemas.microsoft.com/office/powerpoint/2010/main" val="91329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Arial" charset="0"/>
              </a:rPr>
              <a:t>Reactant order</a:t>
            </a:r>
            <a:endParaRPr lang="en-US" sz="4400" b="1" dirty="0">
              <a:effectLst/>
              <a:latin typeface="Arial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937625" cy="392505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ffectLst/>
                <a:latin typeface="Arial" charset="0"/>
              </a:rPr>
              <a:t>The </a:t>
            </a:r>
            <a:r>
              <a:rPr lang="en-US" sz="2800" dirty="0" smtClean="0">
                <a:solidFill>
                  <a:srgbClr val="F96A1B"/>
                </a:solidFill>
                <a:effectLst/>
                <a:latin typeface="Arial" charset="0"/>
              </a:rPr>
              <a:t>order 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</a:rPr>
              <a:t>of a </a:t>
            </a:r>
            <a:r>
              <a:rPr lang="en-US" sz="2800" dirty="0" smtClean="0">
                <a:solidFill>
                  <a:srgbClr val="F96A1B"/>
                </a:solidFill>
                <a:effectLst/>
                <a:latin typeface="Arial" charset="0"/>
              </a:rPr>
              <a:t>reactant</a:t>
            </a:r>
            <a:r>
              <a:rPr lang="en-US" sz="2800" dirty="0" smtClean="0">
                <a:effectLst/>
                <a:latin typeface="Arial" charset="0"/>
              </a:rPr>
              <a:t> </a:t>
            </a:r>
            <a:r>
              <a:rPr lang="en-US" sz="2800" dirty="0">
                <a:effectLst/>
                <a:latin typeface="Arial" charset="0"/>
              </a:rPr>
              <a:t>is the </a:t>
            </a:r>
            <a:r>
              <a:rPr lang="en-US" sz="2800" i="1" dirty="0">
                <a:effectLst/>
                <a:latin typeface="Arial" charset="0"/>
              </a:rPr>
              <a:t>power to which the concentration of a </a:t>
            </a:r>
            <a:r>
              <a:rPr lang="en-US" sz="2800" i="1" u="sng" dirty="0">
                <a:effectLst/>
                <a:latin typeface="Arial" charset="0"/>
              </a:rPr>
              <a:t>reactant</a:t>
            </a:r>
            <a:r>
              <a:rPr lang="en-US" sz="2800" i="1" dirty="0">
                <a:effectLst/>
                <a:latin typeface="Arial" charset="0"/>
              </a:rPr>
              <a:t> must be raised</a:t>
            </a:r>
            <a:r>
              <a:rPr lang="en-US" sz="2800" dirty="0">
                <a:effectLst/>
                <a:latin typeface="Arial" charset="0"/>
              </a:rPr>
              <a:t> to give the </a:t>
            </a:r>
            <a:r>
              <a:rPr lang="en-US" sz="2800" i="1" dirty="0">
                <a:effectLst/>
                <a:latin typeface="Arial" charset="0"/>
              </a:rPr>
              <a:t>experimentally observed</a:t>
            </a:r>
            <a:r>
              <a:rPr lang="en-US" sz="2800" dirty="0">
                <a:effectLst/>
                <a:latin typeface="Arial" charset="0"/>
              </a:rPr>
              <a:t> relationship between concentration and </a:t>
            </a:r>
            <a:r>
              <a:rPr lang="en-US" sz="2800" dirty="0" smtClean="0">
                <a:effectLst/>
                <a:latin typeface="Arial" charset="0"/>
              </a:rPr>
              <a:t>rate</a:t>
            </a:r>
            <a:endParaRPr lang="en-US" sz="3600" dirty="0" smtClean="0">
              <a:solidFill>
                <a:srgbClr val="F96A1B"/>
              </a:solidFill>
              <a:effectLst/>
              <a:latin typeface="Arial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 smtClean="0">
                <a:solidFill>
                  <a:srgbClr val="F96A1B"/>
                </a:solidFill>
                <a:effectLst/>
                <a:latin typeface="Arial" charset="0"/>
              </a:rPr>
              <a:t>For 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</a:rPr>
              <a:t>the equation: </a:t>
            </a:r>
            <a:r>
              <a:rPr lang="en-US" sz="3600" dirty="0" err="1">
                <a:solidFill>
                  <a:srgbClr val="F96A1B"/>
                </a:solidFill>
                <a:effectLst/>
                <a:latin typeface="Arial" charset="0"/>
              </a:rPr>
              <a:t>aA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</a:rPr>
              <a:t> + </a:t>
            </a:r>
            <a:r>
              <a:rPr lang="en-US" sz="3600" dirty="0" err="1">
                <a:solidFill>
                  <a:srgbClr val="F96A1B"/>
                </a:solidFill>
                <a:effectLst/>
                <a:latin typeface="Arial" charset="0"/>
              </a:rPr>
              <a:t>bB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</a:rPr>
              <a:t> 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→ </a:t>
            </a:r>
            <a:r>
              <a:rPr lang="en-US" sz="3600" dirty="0" err="1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cC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 + </a:t>
            </a:r>
            <a:r>
              <a:rPr lang="en-US" sz="3600" dirty="0" err="1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dD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,</a:t>
            </a:r>
          </a:p>
          <a:p>
            <a:pPr algn="ctr">
              <a:buFont typeface="Wingdings" charset="0"/>
              <a:buNone/>
            </a:pP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		</a:t>
            </a:r>
            <a:r>
              <a:rPr lang="en-US" sz="36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Rate 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= </a:t>
            </a:r>
            <a:r>
              <a:rPr lang="en-US" sz="3600" i="1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k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[A</a:t>
            </a:r>
            <a:r>
              <a:rPr lang="en-US" sz="36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]</a:t>
            </a:r>
            <a:r>
              <a:rPr lang="en-US" sz="3600" baseline="30000" dirty="0">
                <a:solidFill>
                  <a:srgbClr val="F96A1B"/>
                </a:solidFill>
                <a:latin typeface="Arial" charset="0"/>
                <a:cs typeface="Arial" charset="0"/>
              </a:rPr>
              <a:t>n</a:t>
            </a:r>
            <a:r>
              <a:rPr lang="en-US" sz="36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[</a:t>
            </a:r>
            <a:r>
              <a:rPr lang="en-US" sz="36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lang="en-US" sz="36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]</a:t>
            </a:r>
            <a:r>
              <a:rPr lang="en-US" sz="3600" baseline="30000" dirty="0">
                <a:solidFill>
                  <a:srgbClr val="F96A1B"/>
                </a:solidFill>
                <a:latin typeface="Arial" charset="0"/>
                <a:cs typeface="Arial" charset="0"/>
              </a:rPr>
              <a:t>m</a:t>
            </a:r>
            <a:r>
              <a:rPr lang="en-US" sz="3600" dirty="0" smtClean="0">
                <a:solidFill>
                  <a:srgbClr val="F96A1B"/>
                </a:solidFill>
                <a:latin typeface="Arial" charset="0"/>
                <a:cs typeface="Arial" charset="0"/>
              </a:rPr>
              <a:t>  </a:t>
            </a:r>
            <a:endParaRPr lang="en-US" sz="3600" dirty="0">
              <a:solidFill>
                <a:srgbClr val="F96A1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0324" y="5008451"/>
            <a:ext cx="6474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Note: The exponents </a:t>
            </a:r>
            <a:r>
              <a:rPr lang="en-US" sz="2400" b="1" i="1" dirty="0" smtClean="0">
                <a:solidFill>
                  <a:srgbClr val="FFFF00"/>
                </a:solidFill>
              </a:rPr>
              <a:t>n</a:t>
            </a:r>
            <a:r>
              <a:rPr lang="en-US" sz="2400" b="1" dirty="0" smtClean="0">
                <a:solidFill>
                  <a:srgbClr val="FFFF00"/>
                </a:solidFill>
              </a:rPr>
              <a:t> and </a:t>
            </a:r>
            <a:r>
              <a:rPr lang="en-US" sz="2400" b="1" i="1" dirty="0" smtClean="0">
                <a:solidFill>
                  <a:srgbClr val="FFFF00"/>
                </a:solidFill>
              </a:rPr>
              <a:t>m</a:t>
            </a:r>
            <a:r>
              <a:rPr lang="en-US" sz="2400" b="1" dirty="0" smtClean="0">
                <a:solidFill>
                  <a:srgbClr val="FFFF00"/>
                </a:solidFill>
              </a:rPr>
              <a:t> in </a:t>
            </a:r>
            <a:r>
              <a:rPr lang="en-US" sz="2400" b="1" dirty="0" smtClean="0">
                <a:solidFill>
                  <a:srgbClr val="FFFF00"/>
                </a:solidFill>
              </a:rPr>
              <a:t>the rate law MUST be determined experimentally.  The coefficients in the equation will not always correspond to the exponents in the rate law expression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2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0"/>
            <a:ext cx="8229600" cy="863600"/>
          </a:xfrm>
        </p:spPr>
        <p:txBody>
          <a:bodyPr/>
          <a:lstStyle/>
          <a:p>
            <a:pPr algn="ctr"/>
            <a:r>
              <a:rPr lang="en-US" sz="4400" b="1" dirty="0" smtClean="0">
                <a:effectLst/>
                <a:latin typeface="Arial" charset="0"/>
              </a:rPr>
              <a:t>Reactant order</a:t>
            </a:r>
            <a:endParaRPr lang="en-US" sz="4400" b="1" dirty="0">
              <a:effectLst/>
              <a:latin typeface="Arial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049337"/>
            <a:ext cx="8937625" cy="58086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4000" dirty="0" smtClean="0">
              <a:effectLst/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" charset="0"/>
                <a:cs typeface="Arial" charset="0"/>
              </a:rPr>
              <a:t>Example:</a:t>
            </a:r>
            <a:endParaRPr lang="en-US" sz="4000" dirty="0" smtClean="0"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dirty="0" smtClean="0">
                <a:effectLst/>
                <a:latin typeface="Arial" charset="0"/>
                <a:cs typeface="Arial" charset="0"/>
              </a:rPr>
              <a:t>Rate 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= </a:t>
            </a:r>
            <a:r>
              <a:rPr lang="en-US" sz="4000" i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[A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]</a:t>
            </a:r>
            <a:r>
              <a:rPr lang="en-US" sz="4000" baseline="30000" dirty="0">
                <a:latin typeface="Arial" charset="0"/>
                <a:cs typeface="Arial" charset="0"/>
              </a:rPr>
              <a:t>2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[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B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]</a:t>
            </a:r>
            <a:r>
              <a:rPr lang="en-US" sz="4000" baseline="30000" dirty="0">
                <a:latin typeface="Arial" charset="0"/>
                <a:cs typeface="Arial" charset="0"/>
              </a:rPr>
              <a:t>3</a:t>
            </a:r>
            <a:endParaRPr lang="en-US" sz="3600" dirty="0"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T</a:t>
            </a:r>
            <a:r>
              <a:rPr lang="en-US" sz="3000" dirty="0" smtClean="0">
                <a:effectLst/>
                <a:latin typeface="Arial" charset="0"/>
              </a:rPr>
              <a:t>he </a:t>
            </a:r>
            <a:r>
              <a:rPr lang="en-US" sz="3000" dirty="0">
                <a:effectLst/>
                <a:latin typeface="Arial" charset="0"/>
              </a:rPr>
              <a:t>exponent of A </a:t>
            </a:r>
            <a:r>
              <a:rPr lang="en-US" sz="3000" dirty="0" smtClean="0">
                <a:latin typeface="Arial" charset="0"/>
              </a:rPr>
              <a:t>i</a:t>
            </a:r>
            <a:r>
              <a:rPr lang="en-US" sz="3000" dirty="0" smtClean="0">
                <a:effectLst/>
                <a:latin typeface="Arial" charset="0"/>
              </a:rPr>
              <a:t>s </a:t>
            </a:r>
            <a:r>
              <a:rPr lang="en-US" sz="3000" dirty="0">
                <a:effectLst/>
                <a:latin typeface="Arial" charset="0"/>
              </a:rPr>
              <a:t>2</a:t>
            </a:r>
            <a:r>
              <a:rPr lang="en-US" sz="3000" dirty="0" smtClean="0">
                <a:effectLst/>
                <a:latin typeface="Arial" charset="0"/>
              </a:rPr>
              <a:t>, so </a:t>
            </a:r>
            <a:r>
              <a:rPr lang="en-US" sz="3000" dirty="0">
                <a:effectLst/>
                <a:latin typeface="Arial" charset="0"/>
              </a:rPr>
              <a:t>we </a:t>
            </a:r>
            <a:r>
              <a:rPr lang="en-US" sz="3000" dirty="0" smtClean="0">
                <a:effectLst/>
                <a:latin typeface="Arial" charset="0"/>
              </a:rPr>
              <a:t>say </a:t>
            </a:r>
            <a:r>
              <a:rPr lang="en-US" sz="3000" dirty="0">
                <a:effectLst/>
                <a:latin typeface="Arial" charset="0"/>
              </a:rPr>
              <a:t>the reaction is 2</a:t>
            </a:r>
            <a:r>
              <a:rPr lang="en-US" sz="3000" baseline="30000" dirty="0">
                <a:effectLst/>
                <a:latin typeface="Arial" charset="0"/>
              </a:rPr>
              <a:t>nd</a:t>
            </a:r>
            <a:r>
              <a:rPr lang="en-US" sz="3000" dirty="0">
                <a:effectLst/>
                <a:latin typeface="Arial" charset="0"/>
              </a:rPr>
              <a:t> order </a:t>
            </a:r>
            <a:r>
              <a:rPr lang="en-US" sz="3000" dirty="0" smtClean="0">
                <a:latin typeface="Arial" charset="0"/>
              </a:rPr>
              <a:t>with respect to</a:t>
            </a:r>
            <a:r>
              <a:rPr lang="en-US" sz="3000" dirty="0" smtClean="0">
                <a:effectLst/>
                <a:latin typeface="Arial" charset="0"/>
              </a:rPr>
              <a:t> A</a:t>
            </a:r>
            <a:endParaRPr lang="en-US" sz="3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effectLst/>
                <a:latin typeface="Arial" charset="0"/>
              </a:rPr>
              <a:t>The </a:t>
            </a:r>
            <a:r>
              <a:rPr lang="en-US" sz="3000" dirty="0">
                <a:effectLst/>
                <a:latin typeface="Arial" charset="0"/>
              </a:rPr>
              <a:t>exponent of </a:t>
            </a:r>
            <a:r>
              <a:rPr lang="en-US" sz="3000" dirty="0" smtClean="0">
                <a:effectLst/>
                <a:latin typeface="Arial" charset="0"/>
              </a:rPr>
              <a:t>B is </a:t>
            </a:r>
            <a:r>
              <a:rPr lang="en-US" sz="3000" dirty="0">
                <a:effectLst/>
                <a:latin typeface="Arial" charset="0"/>
              </a:rPr>
              <a:t>3, </a:t>
            </a:r>
            <a:r>
              <a:rPr lang="en-US" sz="3000" dirty="0" smtClean="0">
                <a:latin typeface="Arial" charset="0"/>
              </a:rPr>
              <a:t>so </a:t>
            </a:r>
            <a:r>
              <a:rPr lang="en-US" sz="3000" dirty="0" smtClean="0">
                <a:effectLst/>
                <a:latin typeface="Arial" charset="0"/>
              </a:rPr>
              <a:t>we </a:t>
            </a:r>
            <a:r>
              <a:rPr lang="en-US" sz="3000" dirty="0">
                <a:effectLst/>
                <a:latin typeface="Arial" charset="0"/>
              </a:rPr>
              <a:t>say the reaction is 3</a:t>
            </a:r>
            <a:r>
              <a:rPr lang="en-US" sz="3000" baseline="30000" dirty="0">
                <a:effectLst/>
                <a:latin typeface="Arial" charset="0"/>
              </a:rPr>
              <a:t>rd</a:t>
            </a:r>
            <a:r>
              <a:rPr lang="en-US" sz="3000" dirty="0">
                <a:effectLst/>
                <a:latin typeface="Arial" charset="0"/>
              </a:rPr>
              <a:t> order </a:t>
            </a:r>
            <a:r>
              <a:rPr lang="en-US" sz="3000" dirty="0" smtClean="0">
                <a:latin typeface="Arial" charset="0"/>
              </a:rPr>
              <a:t>with respect to</a:t>
            </a:r>
            <a:r>
              <a:rPr lang="en-US" sz="3000" dirty="0" smtClean="0">
                <a:effectLst/>
                <a:latin typeface="Arial" charset="0"/>
              </a:rPr>
              <a:t> B</a:t>
            </a:r>
            <a:endParaRPr lang="en-US" sz="3000" dirty="0"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3000" dirty="0" smtClean="0">
              <a:effectLst/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effectLst/>
                <a:latin typeface="Arial" charset="0"/>
              </a:rPr>
              <a:t>The </a:t>
            </a:r>
            <a:r>
              <a:rPr lang="en-US" sz="3000" dirty="0">
                <a:effectLst/>
                <a:latin typeface="Arial" charset="0"/>
              </a:rPr>
              <a:t>overall reaction order is the </a:t>
            </a:r>
            <a:r>
              <a:rPr lang="en-US" sz="3000" i="1" u="sng" dirty="0">
                <a:solidFill>
                  <a:schemeClr val="accent2"/>
                </a:solidFill>
                <a:effectLst/>
                <a:latin typeface="Arial" charset="0"/>
              </a:rPr>
              <a:t>SUM</a:t>
            </a:r>
            <a:r>
              <a:rPr lang="en-US" sz="3000" dirty="0">
                <a:effectLst/>
                <a:latin typeface="Arial" charset="0"/>
              </a:rPr>
              <a:t> of </a:t>
            </a:r>
            <a:r>
              <a:rPr lang="en-US" sz="3000" dirty="0" smtClean="0">
                <a:effectLst/>
                <a:latin typeface="Arial" charset="0"/>
              </a:rPr>
              <a:t>the </a:t>
            </a:r>
            <a:r>
              <a:rPr lang="en-US" sz="3000" dirty="0">
                <a:effectLst/>
                <a:latin typeface="Arial" charset="0"/>
              </a:rPr>
              <a:t>orders </a:t>
            </a:r>
            <a:r>
              <a:rPr lang="en-US" sz="3000" dirty="0" smtClean="0">
                <a:effectLst/>
                <a:latin typeface="Arial" charset="0"/>
              </a:rPr>
              <a:t>of each reactant. </a:t>
            </a:r>
            <a:r>
              <a:rPr lang="en-US" sz="3000" dirty="0">
                <a:latin typeface="Arial" charset="0"/>
              </a:rPr>
              <a:t>T</a:t>
            </a:r>
            <a:r>
              <a:rPr lang="en-US" sz="3000" dirty="0" smtClean="0">
                <a:effectLst/>
                <a:latin typeface="Arial" charset="0"/>
              </a:rPr>
              <a:t>he </a:t>
            </a:r>
            <a:r>
              <a:rPr lang="en-US" sz="3000" dirty="0">
                <a:effectLst/>
                <a:latin typeface="Arial" charset="0"/>
              </a:rPr>
              <a:t>overall reaction order is 5.</a:t>
            </a:r>
          </a:p>
        </p:txBody>
      </p:sp>
    </p:spTree>
    <p:extLst>
      <p:ext uri="{BB962C8B-B14F-4D97-AF65-F5344CB8AC3E}">
        <p14:creationId xmlns:p14="http://schemas.microsoft.com/office/powerpoint/2010/main" val="216760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63600"/>
          </a:xfrm>
        </p:spPr>
        <p:txBody>
          <a:bodyPr/>
          <a:lstStyle/>
          <a:p>
            <a:pPr algn="ctr"/>
            <a:r>
              <a:rPr lang="en-US" sz="4400" b="1" dirty="0">
                <a:effectLst/>
                <a:latin typeface="Arial" charset="0"/>
              </a:rPr>
              <a:t>Rate Laws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750888"/>
            <a:ext cx="8937625" cy="4472551"/>
          </a:xfrm>
        </p:spPr>
        <p:txBody>
          <a:bodyPr/>
          <a:lstStyle/>
          <a:p>
            <a:pPr marL="0" indent="0" algn="ctr">
              <a:lnSpc>
                <a:spcPct val="90000"/>
              </a:lnSpc>
            </a:pPr>
            <a:r>
              <a:rPr lang="en-US" sz="4000" dirty="0" smtClean="0">
                <a:effectLst/>
                <a:latin typeface="Arial" charset="0"/>
                <a:cs typeface="Arial" charset="0"/>
              </a:rPr>
              <a:t>Rate 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= </a:t>
            </a:r>
            <a:r>
              <a:rPr lang="en-US" sz="4000" i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[A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]</a:t>
            </a:r>
            <a:r>
              <a:rPr lang="en-US" sz="4000" baseline="30000" dirty="0">
                <a:latin typeface="Arial" charset="0"/>
                <a:cs typeface="Arial" charset="0"/>
              </a:rPr>
              <a:t>n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[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B</a:t>
            </a:r>
            <a:r>
              <a:rPr lang="en-US" sz="4000" dirty="0" smtClean="0">
                <a:effectLst/>
                <a:latin typeface="Arial" charset="0"/>
                <a:cs typeface="Arial" charset="0"/>
              </a:rPr>
              <a:t>]</a:t>
            </a:r>
            <a:r>
              <a:rPr lang="en-US" sz="4000" baseline="30000" dirty="0">
                <a:latin typeface="Arial" charset="0"/>
                <a:cs typeface="Arial" charset="0"/>
              </a:rPr>
              <a:t>m</a:t>
            </a:r>
            <a:endParaRPr lang="en-US" sz="4000" b="1" dirty="0">
              <a:effectLst/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endParaRPr lang="en-US" sz="1800" b="1" dirty="0">
              <a:effectLst/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cs typeface="Arial" charset="0"/>
              </a:rPr>
              <a:t>T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he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rate 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law </a:t>
            </a:r>
            <a:r>
              <a:rPr lang="en-US" sz="2800" dirty="0" smtClean="0">
                <a:latin typeface="Arial" charset="0"/>
                <a:cs typeface="Arial" charset="0"/>
              </a:rPr>
              <a:t>determines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the speed of a 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chemical reaction and is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based on </a:t>
            </a:r>
            <a:r>
              <a:rPr lang="en-US" sz="2800" i="1" u="sng" dirty="0"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THREE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 things:</a:t>
            </a:r>
          </a:p>
          <a:p>
            <a:pPr marL="609600" indent="-609600">
              <a:lnSpc>
                <a:spcPct val="90000"/>
              </a:lnSpc>
              <a:buSzTx/>
              <a:buFont typeface="Wingdings" charset="0"/>
              <a:buAutoNum type="arabicParenR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The 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concentration (molarity)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of each of the reactants</a:t>
            </a:r>
          </a:p>
          <a:p>
            <a:pPr marL="609600" indent="-609600">
              <a:lnSpc>
                <a:spcPct val="90000"/>
              </a:lnSpc>
              <a:buSzTx/>
              <a:buFont typeface="Wingdings" charset="0"/>
              <a:buAutoNum type="arabicParenR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The </a:t>
            </a:r>
            <a:r>
              <a:rPr lang="en-US" sz="2800" dirty="0" smtClean="0">
                <a:solidFill>
                  <a:srgbClr val="F96A1B"/>
                </a:solidFill>
                <a:latin typeface="Arial" charset="0"/>
                <a:cs typeface="Arial" charset="0"/>
              </a:rPr>
              <a:t>exponent</a:t>
            </a:r>
            <a:r>
              <a:rPr lang="en-US" sz="28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 (order)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sz="2800" dirty="0">
                <a:effectLst/>
                <a:latin typeface="Arial" charset="0"/>
                <a:cs typeface="Arial" charset="0"/>
              </a:rPr>
              <a:t>to which each of these reactants is raised</a:t>
            </a:r>
          </a:p>
          <a:p>
            <a:pPr marL="609600" indent="-609600">
              <a:lnSpc>
                <a:spcPct val="90000"/>
              </a:lnSpc>
              <a:buSzTx/>
              <a:buFont typeface="Wingdings" charset="0"/>
              <a:buAutoNum type="arabicParenR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The 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value of </a:t>
            </a:r>
            <a:r>
              <a:rPr lang="en-US" sz="2800" i="1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k</a:t>
            </a:r>
            <a:r>
              <a:rPr lang="en-US" sz="2800" dirty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96A1B"/>
                </a:solidFill>
                <a:latin typeface="Arial" charset="0"/>
                <a:cs typeface="Arial" charset="0"/>
              </a:rPr>
              <a:t>(the </a:t>
            </a:r>
            <a:r>
              <a:rPr lang="en-US" sz="2800" dirty="0" smtClean="0">
                <a:solidFill>
                  <a:srgbClr val="F96A1B"/>
                </a:solidFill>
                <a:effectLst/>
                <a:latin typeface="Arial" charset="0"/>
                <a:cs typeface="Arial" charset="0"/>
              </a:rPr>
              <a:t>rate constant)</a:t>
            </a:r>
            <a:r>
              <a:rPr lang="en-US" sz="2800" dirty="0" smtClean="0">
                <a:effectLst/>
                <a:latin typeface="Arial" charset="0"/>
                <a:cs typeface="Arial" charset="0"/>
              </a:rPr>
              <a:t>, which is unique to each chemical reaction</a:t>
            </a:r>
            <a:endParaRPr lang="en-US" sz="2800" dirty="0">
              <a:effectLst/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endParaRPr lang="en-US" b="1" baseline="300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endParaRPr lang="en-US" sz="4000" b="1" baseline="30000" dirty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9802" y="5277104"/>
            <a:ext cx="5079502" cy="1384995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Factors that affect </a:t>
            </a:r>
            <a:r>
              <a:rPr lang="en-US" sz="2800" b="1" i="1" dirty="0" smtClean="0">
                <a:solidFill>
                  <a:srgbClr val="FFFF00"/>
                </a:solidFill>
              </a:rPr>
              <a:t>k</a:t>
            </a:r>
            <a:r>
              <a:rPr lang="en-US" sz="2800" b="1" dirty="0" smtClean="0">
                <a:solidFill>
                  <a:srgbClr val="FFFF00"/>
                </a:solidFill>
              </a:rPr>
              <a:t> include: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Temperature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Presence of a catalyst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7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47184"/>
            <a:ext cx="9144000" cy="10668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Arial" charset="0"/>
              </a:rPr>
              <a:t>Reactant concentration vs. time</a:t>
            </a:r>
            <a:r>
              <a:rPr lang="en-US" sz="4400" b="1" dirty="0">
                <a:latin typeface="Arial" charset="0"/>
              </a:rPr>
              <a:t/>
            </a:r>
            <a:br>
              <a:rPr lang="en-US" sz="44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A </a:t>
            </a:r>
            <a:r>
              <a:rPr lang="en-US" sz="3600" b="1" dirty="0">
                <a:latin typeface="Arial" charset="0"/>
                <a:sym typeface="Symbol" charset="0"/>
              </a:rPr>
              <a:t> Products</a:t>
            </a:r>
          </a:p>
        </p:txBody>
      </p:sp>
      <p:pic>
        <p:nvPicPr>
          <p:cNvPr id="60418" name="Picture 6" descr="13_05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6"/>
          <a:stretch>
            <a:fillRect/>
          </a:stretch>
        </p:blipFill>
        <p:spPr bwMode="auto">
          <a:xfrm>
            <a:off x="375596" y="1588349"/>
            <a:ext cx="4639139" cy="5030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14735" y="1735184"/>
            <a:ext cx="41292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0 order: </a:t>
            </a:r>
            <a:r>
              <a:rPr lang="en-US" sz="2400" dirty="0"/>
              <a:t>R</a:t>
            </a:r>
            <a:r>
              <a:rPr lang="en-US" sz="2400" dirty="0" smtClean="0"/>
              <a:t>eaction rate is independent of reactant concentration.  The slope of the line is constant and the reaction proceeds at the same rate regardless of reactant concentration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order: </a:t>
            </a:r>
            <a:r>
              <a:rPr lang="en-US" sz="2400" dirty="0"/>
              <a:t>R</a:t>
            </a:r>
            <a:r>
              <a:rPr lang="en-US" sz="2400" dirty="0" smtClean="0"/>
              <a:t>eaction rate slows down with time (the line becomes less steep)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order: </a:t>
            </a:r>
            <a:r>
              <a:rPr lang="en-US" sz="2400" dirty="0"/>
              <a:t>R</a:t>
            </a:r>
            <a:r>
              <a:rPr lang="en-US" sz="2400" dirty="0" smtClean="0"/>
              <a:t>eaction rate is even more sensitive to reactant concentration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8165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303</TotalTime>
  <Words>553</Words>
  <Application>Microsoft Macintosh PowerPoint</Application>
  <PresentationFormat>On-screen Show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Reaction Rate Laws</vt:lpstr>
      <vt:lpstr>Expressing reaction rate</vt:lpstr>
      <vt:lpstr>Expressing reaction rate</vt:lpstr>
      <vt:lpstr>Rate Laws</vt:lpstr>
      <vt:lpstr>The Rate constant</vt:lpstr>
      <vt:lpstr>Reactant order</vt:lpstr>
      <vt:lpstr>Reactant order</vt:lpstr>
      <vt:lpstr>Rate Laws</vt:lpstr>
      <vt:lpstr>Reactant concentration vs. time A  Products</vt:lpstr>
      <vt:lpstr>Rate vs. Reactant concentration A  Products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Rate Laws</dc:title>
  <dc:creator>Yoon Hearn</dc:creator>
  <cp:lastModifiedBy>Teresa Nielsen</cp:lastModifiedBy>
  <cp:revision>15</cp:revision>
  <dcterms:created xsi:type="dcterms:W3CDTF">2015-03-27T19:09:27Z</dcterms:created>
  <dcterms:modified xsi:type="dcterms:W3CDTF">2015-03-31T20:58:54Z</dcterms:modified>
</cp:coreProperties>
</file>