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81" r:id="rId11"/>
    <p:sldId id="282" r:id="rId12"/>
    <p:sldId id="263" r:id="rId13"/>
    <p:sldId id="264" r:id="rId14"/>
    <p:sldId id="265" r:id="rId15"/>
    <p:sldId id="266" r:id="rId16"/>
    <p:sldId id="283" r:id="rId17"/>
    <p:sldId id="272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0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0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1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8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7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6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6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5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2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49AE-70C3-6145-BEED-8C206E86CBF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0B4F-CB60-7441-AB42-8C05D9A6F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3"/>
            <a:ext cx="91440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Warm Up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dirty="0" smtClean="0"/>
              <a:t>Electron Configurations, Trends and Oxidation #s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923" y="1488343"/>
            <a:ext cx="8733692" cy="486703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558ED5"/>
                </a:solidFill>
              </a:rPr>
              <a:t>Draw the orbital notations for Cr and Cu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558ED5"/>
                </a:solidFill>
              </a:rPr>
              <a:t>Indicate the most stable electron configurations for the following ions</a:t>
            </a:r>
          </a:p>
          <a:p>
            <a:pPr marL="1428750" lvl="2" indent="-514350" algn="l">
              <a:buFont typeface="Wingdings" charset="2"/>
              <a:buChar char="²"/>
            </a:pPr>
            <a:r>
              <a:rPr lang="en-US" b="1" smtClean="0">
                <a:solidFill>
                  <a:schemeClr val="accent4">
                    <a:lumMod val="50000"/>
                  </a:schemeClr>
                </a:solidFill>
              </a:rPr>
              <a:t>Cr </a:t>
            </a:r>
            <a:r>
              <a:rPr lang="en-US" b="1" baseline="30000" smtClean="0">
                <a:solidFill>
                  <a:schemeClr val="accent4">
                    <a:lumMod val="50000"/>
                  </a:schemeClr>
                </a:solidFill>
              </a:rPr>
              <a:t>+1 </a:t>
            </a:r>
            <a:endParaRPr lang="en-US" b="1" baseline="30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428750" lvl="2" indent="-514350" algn="l">
              <a:buFont typeface="Wingdings" charset="2"/>
              <a:buChar char="²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Cr 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</a:rPr>
              <a:t>+3</a:t>
            </a:r>
          </a:p>
          <a:p>
            <a:pPr marL="1428750" lvl="2" indent="-514350" algn="l">
              <a:buFont typeface="Wingdings" charset="2"/>
              <a:buChar char="²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Cr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</a:rPr>
              <a:t>+6</a:t>
            </a:r>
          </a:p>
          <a:p>
            <a:pPr marL="1428750" lvl="2" indent="-514350" algn="l">
              <a:buFont typeface="Wingdings" charset="2"/>
              <a:buChar char="²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Cu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+1</a:t>
            </a:r>
          </a:p>
          <a:p>
            <a:pPr marL="1428750" lvl="2" indent="-514350" algn="l">
              <a:buFont typeface="Wingdings" charset="2"/>
              <a:buChar char="²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Cu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+2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Find the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eff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K.  Use this to justify the relative atomic radius and ionization energy of the two atoms.</a:t>
            </a:r>
          </a:p>
        </p:txBody>
      </p:sp>
    </p:spTree>
    <p:extLst>
      <p:ext uri="{BB962C8B-B14F-4D97-AF65-F5344CB8AC3E}">
        <p14:creationId xmlns:p14="http://schemas.microsoft.com/office/powerpoint/2010/main" val="248339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33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b="1" u="sng" dirty="0" err="1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Cations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 will have a SMALLER atomic radius than the neutral atom.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Anions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 will have a LARGER atomic radius than the neutral atom.</a:t>
            </a:r>
          </a:p>
        </p:txBody>
      </p:sp>
      <p:sp>
        <p:nvSpPr>
          <p:cNvPr id="27652" name="Content Placeholder 3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n-US" u="sng">
                <a:latin typeface="Comic Sans MS" charset="0"/>
              </a:rPr>
              <a:t>Cation=</a:t>
            </a:r>
            <a:endParaRPr lang="en-US">
              <a:latin typeface="Comic Sans MS" charset="0"/>
            </a:endParaRPr>
          </a:p>
          <a:p>
            <a:pPr eaLnBrk="1" hangingPunct="1">
              <a:buFont typeface="Wingdings 3" charset="0"/>
              <a:buNone/>
            </a:pPr>
            <a:r>
              <a:rPr lang="en-US">
                <a:latin typeface="Comic Sans MS" charset="0"/>
              </a:rPr>
              <a:t>	positively charged ion</a:t>
            </a:r>
          </a:p>
        </p:txBody>
      </p:sp>
      <p:sp>
        <p:nvSpPr>
          <p:cNvPr id="27653" name="Content Placeholder 36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3" charset="0"/>
              <a:buNone/>
            </a:pPr>
            <a:r>
              <a:rPr lang="en-US" u="sng">
                <a:latin typeface="Comic Sans MS" charset="0"/>
              </a:rPr>
              <a:t>Anion =</a:t>
            </a:r>
          </a:p>
          <a:p>
            <a:pPr eaLnBrk="1" hangingPunct="1">
              <a:spcBef>
                <a:spcPct val="0"/>
              </a:spcBef>
              <a:buFont typeface="Wingdings 3" charset="0"/>
              <a:buNone/>
            </a:pPr>
            <a:r>
              <a:rPr lang="en-US">
                <a:latin typeface="Comic Sans MS" charset="0"/>
              </a:rPr>
              <a:t>	negatively charged ion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838200" y="2819400"/>
            <a:ext cx="2438400" cy="1524000"/>
            <a:chOff x="838200" y="2819400"/>
            <a:chExt cx="2438400" cy="1524000"/>
          </a:xfrm>
        </p:grpSpPr>
        <p:sp>
          <p:nvSpPr>
            <p:cNvPr id="38" name="Oval 37"/>
            <p:cNvSpPr/>
            <p:nvPr/>
          </p:nvSpPr>
          <p:spPr>
            <a:xfrm>
              <a:off x="1981200" y="3124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675" name="TextBox 38"/>
            <p:cNvSpPr txBox="1">
              <a:spLocks noChangeArrowheads="1"/>
            </p:cNvSpPr>
            <p:nvPr/>
          </p:nvSpPr>
          <p:spPr bwMode="auto">
            <a:xfrm>
              <a:off x="2057400" y="33528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Comic Sans MS" charset="0"/>
                </a:rPr>
                <a:t>3 p+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1676400" y="2819400"/>
              <a:ext cx="1524000" cy="1524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600200" y="3581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124200" y="3505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679" name="TextBox 42"/>
            <p:cNvSpPr txBox="1">
              <a:spLocks noChangeArrowheads="1"/>
            </p:cNvSpPr>
            <p:nvPr/>
          </p:nvSpPr>
          <p:spPr bwMode="auto">
            <a:xfrm>
              <a:off x="838200" y="32004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Comic Sans MS" charset="0"/>
                </a:rPr>
                <a:t>2 e-</a:t>
              </a: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295400" y="4572000"/>
            <a:ext cx="2362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Comic Sans MS" charset="0"/>
              </a:rPr>
              <a:t>ex) Lithium </a:t>
            </a:r>
            <a:r>
              <a:rPr lang="en-US" b="1" dirty="0">
                <a:latin typeface="Comic Sans MS" charset="0"/>
                <a:sym typeface="Wingdings" charset="0"/>
              </a:rPr>
              <a:t> Li</a:t>
            </a:r>
            <a:r>
              <a:rPr lang="en-US" b="1" baseline="30000" dirty="0" smtClean="0">
                <a:latin typeface="Comic Sans MS" charset="0"/>
                <a:sym typeface="Wingdings" charset="0"/>
              </a:rPr>
              <a:t>+</a:t>
            </a:r>
          </a:p>
          <a:p>
            <a:pPr algn="ctr" eaLnBrk="1" hangingPunct="1"/>
            <a:endParaRPr lang="en-US" b="1" baseline="30000" dirty="0">
              <a:latin typeface="Comic Sans MS" charset="0"/>
              <a:sym typeface="Wingdings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5410200" y="2438400"/>
            <a:ext cx="2971800" cy="2286000"/>
            <a:chOff x="5410200" y="2438400"/>
            <a:chExt cx="2971800" cy="2286000"/>
          </a:xfrm>
        </p:grpSpPr>
        <p:sp>
          <p:nvSpPr>
            <p:cNvPr id="46" name="Oval 45"/>
            <p:cNvSpPr/>
            <p:nvPr/>
          </p:nvSpPr>
          <p:spPr>
            <a:xfrm>
              <a:off x="6172200" y="3124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660" name="TextBox 46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Comic Sans MS" charset="0"/>
                </a:rPr>
                <a:t>8 p+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5943600" y="2895600"/>
              <a:ext cx="1295400" cy="1295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8674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1628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486400" y="2514600"/>
              <a:ext cx="2209800" cy="2133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6200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410200" y="3505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477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477000" y="2438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7150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315200" y="4267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715000" y="4267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239000" y="2743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673" name="TextBox 60"/>
            <p:cNvSpPr txBox="1">
              <a:spLocks noChangeArrowheads="1"/>
            </p:cNvSpPr>
            <p:nvPr/>
          </p:nvSpPr>
          <p:spPr bwMode="auto">
            <a:xfrm>
              <a:off x="7620000" y="25146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latin typeface="Comic Sans MS" charset="0"/>
                </a:rPr>
                <a:t>10 e-</a:t>
              </a:r>
            </a:p>
          </p:txBody>
        </p: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486400" y="48768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omic Sans MS" charset="0"/>
              </a:rPr>
              <a:t>ex) Oxygen </a:t>
            </a:r>
            <a:r>
              <a:rPr lang="en-US" b="1">
                <a:latin typeface="Comic Sans MS" charset="0"/>
                <a:sym typeface="Wingdings" charset="0"/>
              </a:rPr>
              <a:t> O</a:t>
            </a:r>
            <a:r>
              <a:rPr lang="en-US" b="1" baseline="30000">
                <a:latin typeface="Comic Sans MS" charset="0"/>
                <a:sym typeface="Wingdings" charset="0"/>
              </a:rPr>
              <a:t>-2</a:t>
            </a:r>
            <a:endParaRPr lang="en-US" b="1" baseline="30000">
              <a:latin typeface="Comic Sans MS" charset="0"/>
            </a:endParaRPr>
          </a:p>
        </p:txBody>
      </p:sp>
      <p:sp>
        <p:nvSpPr>
          <p:cNvPr id="27658" name="Rectangle 33"/>
          <p:cNvSpPr>
            <a:spLocks noChangeArrowheads="1"/>
          </p:cNvSpPr>
          <p:nvPr/>
        </p:nvSpPr>
        <p:spPr bwMode="auto">
          <a:xfrm>
            <a:off x="381000" y="152400"/>
            <a:ext cx="8534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100" b="1" u="sng">
                <a:solidFill>
                  <a:schemeClr val="tx2"/>
                </a:solidFill>
                <a:latin typeface="Comic Sans MS" charset="0"/>
              </a:rPr>
              <a:t>Ionic Radius</a:t>
            </a:r>
            <a:endParaRPr lang="en-US" sz="4100" b="1">
              <a:solidFill>
                <a:schemeClr val="tx2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2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/>
      <p:bldP spid="36" grpId="0" build="p" animBg="1"/>
      <p:bldP spid="44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mtClean="0">
                <a:effectLst/>
                <a:ea typeface="+mj-ea"/>
              </a:rPr>
              <a:t>Ionic Radius Practice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n-US" dirty="0">
                <a:latin typeface="Comic Sans MS" charset="0"/>
              </a:rPr>
              <a:t>Which has a greater Ionic Radius?</a:t>
            </a:r>
          </a:p>
          <a:p>
            <a:pPr eaLnBrk="1" hangingPunct="1">
              <a:buFont typeface="Wingdings 3" charset="0"/>
              <a:buNone/>
            </a:pPr>
            <a:endParaRPr lang="en-US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dirty="0">
                <a:latin typeface="Comic Sans MS" charset="0"/>
              </a:rPr>
              <a:t> N or N</a:t>
            </a:r>
            <a:r>
              <a:rPr lang="en-US" baseline="30000" dirty="0">
                <a:latin typeface="Comic Sans MS" charset="0"/>
              </a:rPr>
              <a:t>-3</a:t>
            </a:r>
            <a:r>
              <a:rPr lang="en-US" dirty="0">
                <a:latin typeface="Comic Sans MS" charset="0"/>
              </a:rPr>
              <a:t>?</a:t>
            </a:r>
          </a:p>
          <a:p>
            <a:pPr lvl="1" eaLnBrk="1" hangingPunct="1">
              <a:buFont typeface="Wingdings" charset="0"/>
              <a:buNone/>
            </a:pPr>
            <a:endParaRPr lang="en-US" baseline="300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dirty="0">
                <a:latin typeface="Comic Sans MS" charset="0"/>
              </a:rPr>
              <a:t> Mg or Mg</a:t>
            </a:r>
            <a:r>
              <a:rPr lang="en-US" baseline="30000" dirty="0">
                <a:latin typeface="Comic Sans MS" charset="0"/>
              </a:rPr>
              <a:t>+2</a:t>
            </a:r>
            <a:r>
              <a:rPr lang="en-US" dirty="0" smtClean="0">
                <a:latin typeface="Comic Sans MS" charset="0"/>
              </a:rPr>
              <a:t>?</a:t>
            </a:r>
          </a:p>
          <a:p>
            <a:pPr marL="457200" lvl="1" indent="0" eaLnBrk="1" hangingPunct="1">
              <a:buNone/>
            </a:pPr>
            <a:endParaRPr lang="en-US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dirty="0">
                <a:latin typeface="Comic Sans MS" charset="0"/>
              </a:rPr>
              <a:t> S or S</a:t>
            </a:r>
            <a:r>
              <a:rPr lang="en-US" baseline="30000" dirty="0">
                <a:latin typeface="Comic Sans MS" charset="0"/>
              </a:rPr>
              <a:t>-2</a:t>
            </a:r>
            <a:r>
              <a:rPr lang="en-US" dirty="0">
                <a:latin typeface="Comic Sans MS" charset="0"/>
              </a:rPr>
              <a:t>?</a:t>
            </a: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2700010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558ED5"/>
                </a:solidFill>
                <a:latin typeface="Comic Sans MS" charset="0"/>
              </a:rPr>
              <a:t>N</a:t>
            </a:r>
            <a:r>
              <a:rPr lang="en-US" sz="2800" b="1" baseline="30000" dirty="0">
                <a:solidFill>
                  <a:srgbClr val="558ED5"/>
                </a:solidFill>
                <a:latin typeface="Comic Sans MS" charset="0"/>
              </a:rPr>
              <a:t>-3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657600" y="3597275"/>
            <a:ext cx="13716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558ED5"/>
                </a:solidFill>
                <a:latin typeface="Comic Sans MS" charset="0"/>
              </a:rPr>
              <a:t>Mg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124200" y="4542898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558ED5"/>
                </a:solidFill>
                <a:latin typeface="Comic Sans MS" charset="0"/>
              </a:rPr>
              <a:t>S</a:t>
            </a:r>
            <a:r>
              <a:rPr lang="en-US" sz="2800" b="1" baseline="30000" dirty="0">
                <a:solidFill>
                  <a:srgbClr val="558ED5"/>
                </a:solidFill>
                <a:latin typeface="Comic Sans MS" charset="0"/>
              </a:rPr>
              <a:t>-2</a:t>
            </a:r>
          </a:p>
        </p:txBody>
      </p:sp>
      <p:pic>
        <p:nvPicPr>
          <p:cNvPr id="28679" name="Picture 3" descr="periodic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4235450"/>
            <a:ext cx="4386262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8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0"/>
          <p:cNvSpPr txBox="1">
            <a:spLocks noChangeArrowheads="1"/>
          </p:cNvSpPr>
          <p:nvPr/>
        </p:nvSpPr>
        <p:spPr bwMode="auto">
          <a:xfrm>
            <a:off x="533400" y="228600"/>
            <a:ext cx="82296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Comic Sans MS" charset="0"/>
              </a:rPr>
              <a:t>Ionization Energy (kJ/mol):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Comic Sans MS" charset="0"/>
              </a:rPr>
              <a:t>The amount of energy required to remove 1 electron from the valence shell of an atom.</a:t>
            </a:r>
          </a:p>
        </p:txBody>
      </p:sp>
      <p:pic>
        <p:nvPicPr>
          <p:cNvPr id="17429" name="Picture 21" descr="ionization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2925"/>
            <a:ext cx="914400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69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0004-000-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55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periodic_tabl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9800"/>
            <a:ext cx="5181600" cy="367665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0200" y="1600200"/>
            <a:ext cx="3429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u="sng">
                <a:solidFill>
                  <a:schemeClr val="bg2"/>
                </a:solidFill>
                <a:latin typeface="Comic Sans MS" charset="0"/>
              </a:rPr>
              <a:t>Ion:</a:t>
            </a:r>
          </a:p>
          <a:p>
            <a:pPr eaLnBrk="1" hangingPunct="1"/>
            <a:r>
              <a:rPr lang="en-US" sz="2000" b="1">
                <a:solidFill>
                  <a:schemeClr val="bg2"/>
                </a:solidFill>
                <a:latin typeface="Comic Sans MS" charset="0"/>
              </a:rPr>
              <a:t>Atom or group of bonded atoms that have a + or – charge.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10200" y="312420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u="sng">
                <a:solidFill>
                  <a:schemeClr val="bg2"/>
                </a:solidFill>
                <a:latin typeface="Comic Sans MS" charset="0"/>
              </a:rPr>
              <a:t>Ionization:</a:t>
            </a:r>
          </a:p>
          <a:p>
            <a:pPr eaLnBrk="1" hangingPunct="1"/>
            <a:r>
              <a:rPr lang="en-US" sz="2000" b="1">
                <a:solidFill>
                  <a:schemeClr val="bg2"/>
                </a:solidFill>
                <a:latin typeface="Comic Sans MS" charset="0"/>
              </a:rPr>
              <a:t>Process that forms an ion.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10800000">
            <a:off x="0" y="2514600"/>
            <a:ext cx="5257800" cy="2581275"/>
            <a:chOff x="0" y="2514600"/>
            <a:chExt cx="5257800" cy="2580620"/>
          </a:xfrm>
        </p:grpSpPr>
        <p:cxnSp>
          <p:nvCxnSpPr>
            <p:cNvPr id="31" name="Straight Arrow Connector 30"/>
            <p:cNvCxnSpPr/>
            <p:nvPr/>
          </p:nvCxnSpPr>
          <p:spPr>
            <a:xfrm rot="10800000" flipV="1">
              <a:off x="387350" y="2897090"/>
              <a:ext cx="4495800" cy="19045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5" name="TextBox 31"/>
            <p:cNvSpPr txBox="1">
              <a:spLocks noChangeArrowheads="1"/>
            </p:cNvSpPr>
            <p:nvPr/>
          </p:nvSpPr>
          <p:spPr bwMode="auto">
            <a:xfrm>
              <a:off x="0" y="45720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Comic Sans MS" charset="0"/>
                </a:rPr>
                <a:t>+</a:t>
              </a:r>
            </a:p>
          </p:txBody>
        </p:sp>
        <p:sp>
          <p:nvSpPr>
            <p:cNvPr id="22546" name="TextBox 32"/>
            <p:cNvSpPr txBox="1">
              <a:spLocks noChangeArrowheads="1"/>
            </p:cNvSpPr>
            <p:nvPr/>
          </p:nvSpPr>
          <p:spPr bwMode="auto">
            <a:xfrm>
              <a:off x="4876800" y="25146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Comic Sans MS" charset="0"/>
                </a:rPr>
                <a:t>-</a:t>
              </a:r>
            </a:p>
          </p:txBody>
        </p:sp>
      </p:grpSp>
      <p:sp>
        <p:nvSpPr>
          <p:cNvPr id="30" name="AutoShape 5"/>
          <p:cNvSpPr>
            <a:spLocks noChangeArrowheads="1"/>
          </p:cNvSpPr>
          <p:nvPr/>
        </p:nvSpPr>
        <p:spPr bwMode="auto">
          <a:xfrm rot="-5400000">
            <a:off x="2133600" y="1143000"/>
            <a:ext cx="914400" cy="426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charset="0"/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 flipV="1">
            <a:off x="381000" y="2895600"/>
            <a:ext cx="914400" cy="2514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10200" y="2209800"/>
            <a:ext cx="34290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u="sng" dirty="0">
                <a:latin typeface="Comic Sans MS" charset="0"/>
              </a:rPr>
              <a:t>Across a period:</a:t>
            </a:r>
          </a:p>
          <a:p>
            <a:pPr eaLnBrk="1" hangingPunct="1"/>
            <a:r>
              <a:rPr lang="en-US" b="1" dirty="0">
                <a:latin typeface="Comic Sans MS" charset="0"/>
              </a:rPr>
              <a:t>Increased positive charge in the </a:t>
            </a:r>
            <a:r>
              <a:rPr lang="en-US" b="1" dirty="0" smtClean="0">
                <a:latin typeface="Comic Sans MS" charset="0"/>
              </a:rPr>
              <a:t>nucleus </a:t>
            </a:r>
            <a:r>
              <a:rPr lang="en-US" b="1" dirty="0" smtClean="0">
                <a:latin typeface="Comic Sans MS" charset="0"/>
              </a:rPr>
              <a:t>and increased </a:t>
            </a:r>
            <a:r>
              <a:rPr lang="en-US" b="1" dirty="0" err="1" smtClean="0">
                <a:latin typeface="Comic Sans MS" charset="0"/>
              </a:rPr>
              <a:t>Z</a:t>
            </a:r>
            <a:r>
              <a:rPr lang="en-US" b="1" baseline="-25000" dirty="0" err="1" smtClean="0">
                <a:latin typeface="Comic Sans MS" charset="0"/>
              </a:rPr>
              <a:t>eff</a:t>
            </a:r>
            <a:r>
              <a:rPr lang="en-US" b="1" baseline="-25000" dirty="0" smtClean="0">
                <a:latin typeface="Comic Sans MS" charset="0"/>
              </a:rPr>
              <a:t> </a:t>
            </a:r>
            <a:r>
              <a:rPr lang="en-US" b="1" dirty="0" smtClean="0">
                <a:latin typeface="Comic Sans MS" charset="0"/>
              </a:rPr>
              <a:t>holds electrons more tightly</a:t>
            </a:r>
            <a:r>
              <a:rPr lang="en-US" b="1" dirty="0" smtClean="0">
                <a:latin typeface="Comic Sans MS" charset="0"/>
                <a:sym typeface="Wingdings" charset="0"/>
              </a:rPr>
              <a:t> </a:t>
            </a:r>
            <a:r>
              <a:rPr lang="en-US" b="1" dirty="0">
                <a:latin typeface="Comic Sans MS" charset="0"/>
                <a:sym typeface="Wingdings" charset="0"/>
              </a:rPr>
              <a:t>more difficult to remove the valence electrons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62954" y="4167554"/>
            <a:ext cx="3429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u="sng" dirty="0">
                <a:latin typeface="Comic Sans MS" charset="0"/>
              </a:rPr>
              <a:t>Down a group:</a:t>
            </a:r>
          </a:p>
          <a:p>
            <a:pPr eaLnBrk="1" hangingPunct="1"/>
            <a:r>
              <a:rPr lang="en-US" b="1" dirty="0">
                <a:latin typeface="Comic Sans MS" charset="0"/>
              </a:rPr>
              <a:t>Electrons exist in higher energy levels </a:t>
            </a:r>
            <a:r>
              <a:rPr lang="en-US" b="1" dirty="0">
                <a:latin typeface="Comic Sans MS" charset="0"/>
                <a:sym typeface="Wingdings" charset="0"/>
              </a:rPr>
              <a:t> valence e- further away from the </a:t>
            </a:r>
            <a:r>
              <a:rPr lang="en-US" b="1" dirty="0" smtClean="0">
                <a:latin typeface="Comic Sans MS" charset="0"/>
                <a:sym typeface="Wingdings" charset="0"/>
              </a:rPr>
              <a:t>nucleus AND more </a:t>
            </a:r>
            <a:r>
              <a:rPr lang="en-US" b="1" u="sng" dirty="0" smtClean="0">
                <a:latin typeface="Comic Sans MS" charset="0"/>
                <a:sym typeface="Wingdings" charset="0"/>
              </a:rPr>
              <a:t>shielding</a:t>
            </a:r>
            <a:r>
              <a:rPr lang="en-US" b="1" dirty="0" smtClean="0">
                <a:latin typeface="Comic Sans MS" charset="0"/>
                <a:sym typeface="Wingdings" charset="0"/>
              </a:rPr>
              <a:t> </a:t>
            </a:r>
            <a:r>
              <a:rPr lang="en-US" b="1" dirty="0" smtClean="0">
                <a:latin typeface="Comic Sans MS" charset="0"/>
                <a:sym typeface="Wingdings" charset="0"/>
              </a:rPr>
              <a:t>by core electrons makes it easier </a:t>
            </a:r>
            <a:r>
              <a:rPr lang="en-US" b="1" dirty="0">
                <a:latin typeface="Comic Sans MS" charset="0"/>
                <a:sym typeface="Wingdings" charset="0"/>
              </a:rPr>
              <a:t>to remove </a:t>
            </a:r>
            <a:r>
              <a:rPr lang="en-US" b="1" dirty="0" smtClean="0">
                <a:latin typeface="Comic Sans MS" charset="0"/>
                <a:sym typeface="Wingdings" charset="0"/>
              </a:rPr>
              <a:t>valence e</a:t>
            </a:r>
            <a:r>
              <a:rPr lang="en-US" b="1" dirty="0">
                <a:latin typeface="Comic Sans MS" charset="0"/>
                <a:sym typeface="Wingdings" charset="0"/>
              </a:rPr>
              <a:t>-.</a:t>
            </a:r>
            <a:endParaRPr lang="en-US" b="1" dirty="0">
              <a:latin typeface="Comic Sans MS" charset="0"/>
            </a:endParaRP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638800" y="3962400"/>
            <a:ext cx="2971800" cy="1066800"/>
            <a:chOff x="5638800" y="5638800"/>
            <a:chExt cx="2971800" cy="1066800"/>
          </a:xfrm>
        </p:grpSpPr>
        <p:sp>
          <p:nvSpPr>
            <p:cNvPr id="22540" name="TextBox 38"/>
            <p:cNvSpPr txBox="1">
              <a:spLocks noChangeArrowheads="1"/>
            </p:cNvSpPr>
            <p:nvPr/>
          </p:nvSpPr>
          <p:spPr bwMode="auto">
            <a:xfrm>
              <a:off x="5638800" y="5638800"/>
              <a:ext cx="2971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b="1">
                  <a:latin typeface="Comic Sans MS" charset="0"/>
                </a:rPr>
                <a:t>ex) Na </a:t>
              </a:r>
              <a:r>
                <a:rPr lang="en-US" sz="2000" b="1">
                  <a:latin typeface="Comic Sans MS" charset="0"/>
                  <a:sym typeface="Wingdings" charset="0"/>
                </a:rPr>
                <a:t> Na</a:t>
              </a:r>
              <a:r>
                <a:rPr lang="en-US" sz="2000" b="1" baseline="30000">
                  <a:latin typeface="Comic Sans MS" charset="0"/>
                  <a:sym typeface="Wingdings" charset="0"/>
                </a:rPr>
                <a:t>+</a:t>
              </a:r>
              <a:r>
                <a:rPr lang="en-US" sz="2000" b="1">
                  <a:latin typeface="Comic Sans MS" charset="0"/>
                  <a:sym typeface="Wingdings" charset="0"/>
                </a:rPr>
                <a:t> + 1 e</a:t>
              </a:r>
              <a:r>
                <a:rPr lang="en-US" sz="2000" b="1" baseline="30000">
                  <a:latin typeface="Comic Sans MS" charset="0"/>
                  <a:sym typeface="Wingdings" charset="0"/>
                </a:rPr>
                <a:t>-</a:t>
              </a:r>
            </a:p>
          </p:txBody>
        </p:sp>
        <p:grpSp>
          <p:nvGrpSpPr>
            <p:cNvPr id="22541" name="Group 42"/>
            <p:cNvGrpSpPr>
              <a:grpSpLocks/>
            </p:cNvGrpSpPr>
            <p:nvPr/>
          </p:nvGrpSpPr>
          <p:grpSpPr bwMode="auto">
            <a:xfrm>
              <a:off x="6172200" y="5943600"/>
              <a:ext cx="1219200" cy="762000"/>
              <a:chOff x="6629400" y="5943600"/>
              <a:chExt cx="1219200" cy="762000"/>
            </a:xfrm>
          </p:grpSpPr>
          <p:sp>
            <p:nvSpPr>
              <p:cNvPr id="41" name="Explosion 1 40"/>
              <p:cNvSpPr/>
              <p:nvPr/>
            </p:nvSpPr>
            <p:spPr>
              <a:xfrm>
                <a:off x="6629400" y="5943600"/>
                <a:ext cx="1219200" cy="762000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43" name="TextBox 41"/>
              <p:cNvSpPr txBox="1">
                <a:spLocks noChangeArrowheads="1"/>
              </p:cNvSpPr>
              <p:nvPr/>
            </p:nvSpPr>
            <p:spPr bwMode="auto">
              <a:xfrm>
                <a:off x="6705600" y="6096000"/>
                <a:ext cx="990600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0" b="1">
                    <a:latin typeface="Comic Sans MS" charset="0"/>
                  </a:rPr>
                  <a:t>Ionization Energy</a:t>
                </a:r>
              </a:p>
            </p:txBody>
          </p:sp>
        </p:grpSp>
      </p:grpSp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533400" y="228600"/>
            <a:ext cx="784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chemeClr val="tx2"/>
                </a:solidFill>
                <a:latin typeface="Comic Sans MS" charset="0"/>
              </a:rPr>
              <a:t>Ionization Energy (kJ/mol):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Comic Sans MS" charset="0"/>
              </a:rPr>
              <a:t>	The amount of energy required to remove 1 	electron from the valence shell of an atom.</a:t>
            </a:r>
          </a:p>
        </p:txBody>
      </p:sp>
    </p:spTree>
    <p:extLst>
      <p:ext uri="{BB962C8B-B14F-4D97-AF65-F5344CB8AC3E}">
        <p14:creationId xmlns:p14="http://schemas.microsoft.com/office/powerpoint/2010/main" val="97156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30" grpId="0" animBg="1"/>
      <p:bldP spid="30" grpId="1" animBg="1"/>
      <p:bldP spid="35" grpId="0" animBg="1"/>
      <p:bldP spid="35" grpId="1" animBg="1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3141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>
                <a:effectLst/>
                <a:ea typeface="+mj-ea"/>
              </a:rPr>
              <a:t>Ionization Energy Practice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56613" y="1105693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 3" charset="0"/>
              <a:buNone/>
            </a:pPr>
            <a:r>
              <a:rPr lang="en-US" sz="2800" dirty="0">
                <a:latin typeface="Comic Sans MS" charset="0"/>
              </a:rPr>
              <a:t>Which has a greater Ionization Energy</a:t>
            </a:r>
            <a:r>
              <a:rPr lang="en-US" sz="2800" dirty="0" smtClean="0">
                <a:latin typeface="Comic Sans MS" charset="0"/>
              </a:rPr>
              <a:t>?</a:t>
            </a:r>
          </a:p>
          <a:p>
            <a:pPr eaLnBrk="1" hangingPunct="1">
              <a:buFont typeface="Wingdings 3" charset="0"/>
              <a:buNone/>
            </a:pPr>
            <a:endParaRPr lang="en-US" sz="28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400" dirty="0">
                <a:latin typeface="Comic Sans MS" charset="0"/>
              </a:rPr>
              <a:t> Aluminum or Chlorine?</a:t>
            </a:r>
          </a:p>
          <a:p>
            <a:pPr lvl="1" eaLnBrk="1" hangingPunct="1">
              <a:buFont typeface="Wingdings" charset="0"/>
              <a:buNone/>
            </a:pPr>
            <a:endParaRPr lang="en-US" sz="24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400" dirty="0">
                <a:latin typeface="Comic Sans MS" charset="0"/>
              </a:rPr>
              <a:t> Fluorine or Bromine?</a:t>
            </a:r>
          </a:p>
          <a:p>
            <a:pPr lvl="1" eaLnBrk="1" hangingPunct="1">
              <a:buFont typeface="Wingdings" charset="0"/>
              <a:buNone/>
            </a:pPr>
            <a:endParaRPr lang="en-US" sz="24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400" dirty="0">
                <a:latin typeface="Comic Sans MS" charset="0"/>
              </a:rPr>
              <a:t> Francium or Helium?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481123" y="2128220"/>
            <a:ext cx="37027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Chlorine (greater </a:t>
            </a:r>
            <a:r>
              <a:rPr lang="en-US" sz="2000" b="1" dirty="0" err="1" smtClean="0">
                <a:solidFill>
                  <a:schemeClr val="tx2"/>
                </a:solidFill>
                <a:latin typeface="Comic Sans MS" charset="0"/>
              </a:rPr>
              <a:t>Z</a:t>
            </a:r>
            <a:r>
              <a:rPr lang="en-US" sz="2000" b="1" baseline="-25000" dirty="0" err="1" smtClean="0">
                <a:solidFill>
                  <a:schemeClr val="tx2"/>
                </a:solidFill>
                <a:latin typeface="Comic Sans MS" charset="0"/>
              </a:rPr>
              <a:t>eff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)</a:t>
            </a:r>
            <a:endParaRPr lang="en-US" sz="2000" b="1" dirty="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317669" y="3039690"/>
            <a:ext cx="41190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Fluorine (less shielding)</a:t>
            </a:r>
            <a:endParaRPr lang="en-US" sz="2000" b="1" dirty="0">
              <a:solidFill>
                <a:schemeClr val="tx2"/>
              </a:solidFill>
              <a:latin typeface="Comic Sans MS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310674" y="3910598"/>
            <a:ext cx="387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Helium (less shielding)</a:t>
            </a:r>
            <a:endParaRPr lang="en-US" sz="2000" b="1" dirty="0">
              <a:solidFill>
                <a:schemeClr val="tx2"/>
              </a:solidFill>
              <a:latin typeface="Comic Sans MS" charset="0"/>
            </a:endParaRPr>
          </a:p>
        </p:txBody>
      </p:sp>
      <p:pic>
        <p:nvPicPr>
          <p:cNvPr id="23559" name="Picture 3" descr="periodic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463" y="4497242"/>
            <a:ext cx="3948411" cy="236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48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8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Ionization Energies can be used to Predict </a:t>
            </a:r>
            <a:r>
              <a:rPr lang="en-US" dirty="0"/>
              <a:t>O</a:t>
            </a:r>
            <a:r>
              <a:rPr lang="en-US" dirty="0" smtClean="0"/>
              <a:t>xidation </a:t>
            </a:r>
            <a:r>
              <a:rPr lang="en-US" dirty="0"/>
              <a:t>S</a:t>
            </a:r>
            <a:r>
              <a:rPr lang="en-US" dirty="0" smtClean="0"/>
              <a:t>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72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Ionization Energies: 1</a:t>
            </a:r>
            <a:r>
              <a:rPr lang="en-US" baseline="30000" dirty="0" smtClean="0"/>
              <a:t>st</a:t>
            </a:r>
            <a:r>
              <a:rPr lang="en-US" dirty="0" smtClean="0"/>
              <a:t> &gt; 2</a:t>
            </a:r>
            <a:r>
              <a:rPr lang="en-US" baseline="30000" dirty="0" smtClean="0"/>
              <a:t>nd</a:t>
            </a:r>
            <a:r>
              <a:rPr lang="en-US" dirty="0" smtClean="0"/>
              <a:t> &gt;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Each successive electron is more difficult to remove due to stronger attraction to the nucleus</a:t>
            </a:r>
          </a:p>
        </p:txBody>
      </p:sp>
      <p:pic>
        <p:nvPicPr>
          <p:cNvPr id="4" name="Picture 3" descr="Screen Shot 2014-10-08 at 11.19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09806"/>
            <a:ext cx="84201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17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11731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200" u="sng" smtClean="0">
                <a:effectLst/>
                <a:ea typeface="+mj-ea"/>
              </a:rPr>
              <a:t>Electronegativity</a:t>
            </a:r>
            <a:r>
              <a:rPr lang="en-US" sz="3200" smtClean="0">
                <a:effectLst/>
                <a:ea typeface="+mj-ea"/>
              </a:rPr>
              <a:t/>
            </a:r>
            <a:br>
              <a:rPr lang="en-US" sz="3200" smtClean="0">
                <a:effectLst/>
                <a:ea typeface="+mj-ea"/>
              </a:rPr>
            </a:br>
            <a:r>
              <a:rPr lang="en-US" sz="3200" smtClean="0">
                <a:effectLst/>
                <a:ea typeface="+mj-ea"/>
              </a:rPr>
              <a:t>	</a:t>
            </a:r>
            <a:r>
              <a:rPr lang="en-US" sz="2400" smtClean="0">
                <a:effectLst/>
                <a:ea typeface="+mj-ea"/>
              </a:rPr>
              <a:t>The ability of an atom in a chemical compound 	to attract electrons</a:t>
            </a:r>
          </a:p>
        </p:txBody>
      </p:sp>
      <p:pic>
        <p:nvPicPr>
          <p:cNvPr id="33796" name="Picture 4" descr="portrait of an &#10;attractive girl &#10;admiring a man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691515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286000" y="1143000"/>
            <a:ext cx="1828800" cy="1600200"/>
          </a:xfrm>
          <a:prstGeom prst="cloudCallout">
            <a:avLst>
              <a:gd name="adj1" fmla="val -44532"/>
              <a:gd name="adj2" fmla="val 70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latin typeface="Tahoma" charset="0"/>
              </a:rPr>
              <a:t>Wow, he is one attractive element…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181600" y="304800"/>
            <a:ext cx="3810000" cy="1524000"/>
          </a:xfrm>
          <a:prstGeom prst="cloudCallout">
            <a:avLst>
              <a:gd name="adj1" fmla="val -38750"/>
              <a:gd name="adj2" fmla="val 780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400">
                <a:latin typeface="Tahoma" charset="0"/>
              </a:rPr>
              <a:t>I am soooo electronegative…</a:t>
            </a:r>
          </a:p>
        </p:txBody>
      </p:sp>
    </p:spTree>
    <p:extLst>
      <p:ext uri="{BB962C8B-B14F-4D97-AF65-F5344CB8AC3E}">
        <p14:creationId xmlns:p14="http://schemas.microsoft.com/office/powerpoint/2010/main" val="169707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Content Placeholder 3" descr="periodic_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9800"/>
            <a:ext cx="5181600" cy="3676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>
                <a:ea typeface="+mj-ea"/>
              </a:rPr>
              <a:t>Electronegativity</a:t>
            </a:r>
            <a:r>
              <a:rPr lang="en-US" sz="2800" dirty="0" smtClean="0">
                <a:ea typeface="+mj-ea"/>
              </a:rPr>
              <a:t>:</a:t>
            </a:r>
            <a:br>
              <a:rPr lang="en-US" sz="2800" dirty="0" smtClean="0">
                <a:ea typeface="+mj-ea"/>
              </a:rPr>
            </a:br>
            <a:r>
              <a:rPr lang="en-US" sz="2800" dirty="0" smtClean="0">
                <a:ea typeface="+mj-ea"/>
              </a:rPr>
              <a:t>	The ability of an atom in a chemical compound to attract electrons</a:t>
            </a:r>
            <a:endParaRPr lang="en-US" sz="2800" dirty="0">
              <a:ea typeface="+mj-ea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10800000">
            <a:off x="0" y="2514600"/>
            <a:ext cx="5257800" cy="2581275"/>
            <a:chOff x="0" y="2514600"/>
            <a:chExt cx="5257800" cy="2580620"/>
          </a:xfrm>
        </p:grpSpPr>
        <p:cxnSp>
          <p:nvCxnSpPr>
            <p:cNvPr id="31" name="Straight Arrow Connector 30"/>
            <p:cNvCxnSpPr/>
            <p:nvPr/>
          </p:nvCxnSpPr>
          <p:spPr>
            <a:xfrm rot="10800000" flipV="1">
              <a:off x="387350" y="2897090"/>
              <a:ext cx="4495800" cy="19045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81" name="TextBox 31"/>
            <p:cNvSpPr txBox="1">
              <a:spLocks noChangeArrowheads="1"/>
            </p:cNvSpPr>
            <p:nvPr/>
          </p:nvSpPr>
          <p:spPr bwMode="auto">
            <a:xfrm>
              <a:off x="0" y="45720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Comic Sans MS" charset="0"/>
                </a:rPr>
                <a:t>+</a:t>
              </a:r>
            </a:p>
          </p:txBody>
        </p:sp>
        <p:sp>
          <p:nvSpPr>
            <p:cNvPr id="32782" name="TextBox 32"/>
            <p:cNvSpPr txBox="1">
              <a:spLocks noChangeArrowheads="1"/>
            </p:cNvSpPr>
            <p:nvPr/>
          </p:nvSpPr>
          <p:spPr bwMode="auto">
            <a:xfrm>
              <a:off x="4876800" y="25146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Comic Sans MS" charset="0"/>
                </a:rPr>
                <a:t>-</a:t>
              </a:r>
            </a:p>
          </p:txBody>
        </p:sp>
      </p:grpSp>
      <p:sp>
        <p:nvSpPr>
          <p:cNvPr id="30" name="AutoShape 5"/>
          <p:cNvSpPr>
            <a:spLocks noChangeArrowheads="1"/>
          </p:cNvSpPr>
          <p:nvPr/>
        </p:nvSpPr>
        <p:spPr bwMode="auto">
          <a:xfrm rot="-5400000">
            <a:off x="2133600" y="1143000"/>
            <a:ext cx="914400" cy="426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charset="0"/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 flipV="1">
            <a:off x="381000" y="2895600"/>
            <a:ext cx="914400" cy="2514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10200" y="2209800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u="sng">
                <a:latin typeface="Comic Sans MS" charset="0"/>
              </a:rPr>
              <a:t>Across a period:</a:t>
            </a:r>
          </a:p>
          <a:p>
            <a:pPr eaLnBrk="1" hangingPunct="1"/>
            <a:r>
              <a:rPr lang="en-US" b="1">
                <a:latin typeface="Comic Sans MS" charset="0"/>
              </a:rPr>
              <a:t>Increasing positive nuclear charge </a:t>
            </a:r>
            <a:r>
              <a:rPr lang="ja-JP" altLang="en-US" b="1">
                <a:latin typeface="Comic Sans MS" charset="0"/>
              </a:rPr>
              <a:t>“</a:t>
            </a:r>
            <a:r>
              <a:rPr lang="en-US" b="1">
                <a:latin typeface="Comic Sans MS" charset="0"/>
              </a:rPr>
              <a:t>pulls</a:t>
            </a:r>
            <a:r>
              <a:rPr lang="ja-JP" altLang="en-US" b="1">
                <a:latin typeface="Comic Sans MS" charset="0"/>
              </a:rPr>
              <a:t>”</a:t>
            </a:r>
            <a:r>
              <a:rPr lang="en-US" b="1">
                <a:latin typeface="Comic Sans MS" charset="0"/>
              </a:rPr>
              <a:t> electrons in more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0200" y="3429000"/>
            <a:ext cx="3429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u="sng" dirty="0">
                <a:latin typeface="Comic Sans MS" charset="0"/>
              </a:rPr>
              <a:t>Down a group:</a:t>
            </a:r>
          </a:p>
          <a:p>
            <a:pPr eaLnBrk="1" hangingPunct="1"/>
            <a:r>
              <a:rPr lang="en-US" b="1" dirty="0">
                <a:latin typeface="Comic Sans MS" charset="0"/>
              </a:rPr>
              <a:t>Electrons exist in higher energy levels </a:t>
            </a:r>
            <a:r>
              <a:rPr lang="en-US" b="1" dirty="0">
                <a:latin typeface="Comic Sans MS" charset="0"/>
                <a:sym typeface="Wingdings" charset="0"/>
              </a:rPr>
              <a:t> force of attraction decreases with </a:t>
            </a:r>
            <a:r>
              <a:rPr lang="en-US" b="1" dirty="0" smtClean="0">
                <a:latin typeface="Comic Sans MS" charset="0"/>
                <a:sym typeface="Wingdings" charset="0"/>
              </a:rPr>
              <a:t>distance </a:t>
            </a:r>
            <a:r>
              <a:rPr lang="en-US" b="1" smtClean="0">
                <a:latin typeface="Comic Sans MS" charset="0"/>
                <a:sym typeface="Wingdings" charset="0"/>
              </a:rPr>
              <a:t>(Coulomb’s Law)</a:t>
            </a:r>
            <a:endParaRPr lang="en-US" b="1">
              <a:latin typeface="Comic Sans MS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800600" y="4724400"/>
            <a:ext cx="4343400" cy="2133600"/>
            <a:chOff x="4800600" y="4724400"/>
            <a:chExt cx="4343400" cy="2133600"/>
          </a:xfrm>
        </p:grpSpPr>
        <p:sp>
          <p:nvSpPr>
            <p:cNvPr id="20" name="Explosion 1 19"/>
            <p:cNvSpPr/>
            <p:nvPr/>
          </p:nvSpPr>
          <p:spPr>
            <a:xfrm>
              <a:off x="4800600" y="4724400"/>
              <a:ext cx="4343400" cy="21336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779" name="TextBox 18"/>
            <p:cNvSpPr txBox="1">
              <a:spLocks noChangeArrowheads="1"/>
            </p:cNvSpPr>
            <p:nvPr/>
          </p:nvSpPr>
          <p:spPr bwMode="auto">
            <a:xfrm>
              <a:off x="5410200" y="5486400"/>
              <a:ext cx="3200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800" b="1">
                  <a:solidFill>
                    <a:schemeClr val="bg2"/>
                  </a:solidFill>
                  <a:latin typeface="Comic Sans MS" charset="0"/>
                </a:rPr>
                <a:t>FONClBrISCH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694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5" grpId="0" animBg="1"/>
      <p:bldP spid="35" grpId="1" animBg="1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86766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>
                <a:effectLst/>
                <a:ea typeface="+mj-ea"/>
              </a:rPr>
              <a:t>Electronegativity Practice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52400" y="1105693"/>
            <a:ext cx="82296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charset="0"/>
              <a:buNone/>
            </a:pPr>
            <a:r>
              <a:rPr lang="en-US" sz="2800" dirty="0">
                <a:latin typeface="Comic Sans MS" charset="0"/>
              </a:rPr>
              <a:t>Which has a greater Electronegativity?</a:t>
            </a:r>
          </a:p>
          <a:p>
            <a:pPr algn="ctr" eaLnBrk="1" hangingPunct="1">
              <a:buFont typeface="Wingdings 3" charset="0"/>
              <a:buNone/>
            </a:pPr>
            <a:endParaRPr lang="en-US" sz="28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400" dirty="0">
                <a:latin typeface="Comic Sans MS" charset="0"/>
              </a:rPr>
              <a:t> Potassium or Chlorine?</a:t>
            </a:r>
          </a:p>
          <a:p>
            <a:pPr lvl="1" eaLnBrk="1" hangingPunct="1">
              <a:buFont typeface="Wingdings" charset="0"/>
              <a:buNone/>
            </a:pPr>
            <a:endParaRPr lang="en-US" sz="24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400" dirty="0">
                <a:latin typeface="Comic Sans MS" charset="0"/>
              </a:rPr>
              <a:t> Fluorine or Bromine?</a:t>
            </a:r>
          </a:p>
          <a:p>
            <a:pPr lvl="1" eaLnBrk="1" hangingPunct="1">
              <a:buFont typeface="Wingdings" charset="0"/>
              <a:buNone/>
            </a:pPr>
            <a:endParaRPr lang="en-US" sz="2400" dirty="0">
              <a:latin typeface="Comic Sans MS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sz="2400" dirty="0">
                <a:latin typeface="Comic Sans MS" charset="0"/>
              </a:rPr>
              <a:t> Francium or Sulfur?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267200" y="21336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latin typeface="Comic Sans MS" charset="0"/>
              </a:rPr>
              <a:t>Chlorine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962400" y="2988514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latin typeface="Comic Sans MS" charset="0"/>
              </a:rPr>
              <a:t>Fluorine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10000" y="3932237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latin typeface="Comic Sans MS" charset="0"/>
              </a:rPr>
              <a:t>Sulfur</a:t>
            </a:r>
          </a:p>
        </p:txBody>
      </p:sp>
      <p:pic>
        <p:nvPicPr>
          <p:cNvPr id="33799" name="Picture 3" descr="periodic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184" y="4397823"/>
            <a:ext cx="4127216" cy="246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01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  <p:bldP spid="389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What is a Trend?</a:t>
            </a:r>
            <a:endParaRPr lang="en-US" dirty="0">
              <a:ea typeface="+mj-ea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3429000" y="1449754"/>
            <a:ext cx="5507892" cy="145415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chemeClr val="accent1"/>
                </a:solidFill>
                <a:latin typeface="Comic Sans MS" charset="0"/>
              </a:rPr>
              <a:t>A predictable change in a particular direction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29000" y="4419600"/>
            <a:ext cx="4343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Comic Sans MS" charset="0"/>
              </a:rPr>
              <a:t>Food for thought:</a:t>
            </a:r>
          </a:p>
          <a:p>
            <a:pPr eaLnBrk="1" hangingPunct="1"/>
            <a:endParaRPr lang="en-US" sz="2400" b="1">
              <a:latin typeface="Comic Sans MS" charset="0"/>
            </a:endParaRPr>
          </a:p>
          <a:p>
            <a:pPr eaLnBrk="1" hangingPunct="1"/>
            <a:r>
              <a:rPr lang="en-US" sz="2400" b="1">
                <a:latin typeface="Comic Sans MS" charset="0"/>
              </a:rPr>
              <a:t>What </a:t>
            </a:r>
            <a:r>
              <a:rPr lang="ja-JP" altLang="en-US" sz="2400" b="1">
                <a:latin typeface="Comic Sans MS" charset="0"/>
              </a:rPr>
              <a:t>“</a:t>
            </a:r>
            <a:r>
              <a:rPr lang="en-US" sz="2400" b="1">
                <a:latin typeface="Comic Sans MS" charset="0"/>
              </a:rPr>
              <a:t>trends</a:t>
            </a:r>
            <a:r>
              <a:rPr lang="ja-JP" altLang="en-US" sz="2400" b="1">
                <a:latin typeface="Comic Sans MS" charset="0"/>
              </a:rPr>
              <a:t>”</a:t>
            </a:r>
            <a:r>
              <a:rPr lang="en-US" sz="2400" b="1">
                <a:latin typeface="Comic Sans MS" charset="0"/>
              </a:rPr>
              <a:t> do you see at Mira Costa High School?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16192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43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ea typeface="+mj-ea"/>
              </a:rPr>
              <a:t>A Key to the Trends</a:t>
            </a:r>
            <a:endParaRPr lang="en-US" u="sng" dirty="0">
              <a:ea typeface="+mj-ea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981200"/>
            <a:ext cx="2620963" cy="3535363"/>
            <a:chOff x="244475" y="2147888"/>
            <a:chExt cx="2620963" cy="3535362"/>
          </a:xfrm>
        </p:grpSpPr>
        <p:sp>
          <p:nvSpPr>
            <p:cNvPr id="15373" name="AutoShape 3"/>
            <p:cNvSpPr>
              <a:spLocks noChangeArrowheads="1"/>
            </p:cNvSpPr>
            <p:nvPr/>
          </p:nvSpPr>
          <p:spPr bwMode="auto">
            <a:xfrm>
              <a:off x="882650" y="2147888"/>
              <a:ext cx="1066800" cy="353536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mic Sans MS" charset="0"/>
              </a:endParaRPr>
            </a:p>
          </p:txBody>
        </p:sp>
        <p:sp>
          <p:nvSpPr>
            <p:cNvPr id="15374" name="Text Box 7"/>
            <p:cNvSpPr txBox="1">
              <a:spLocks noChangeArrowheads="1"/>
            </p:cNvSpPr>
            <p:nvPr/>
          </p:nvSpPr>
          <p:spPr bwMode="auto">
            <a:xfrm>
              <a:off x="244475" y="4762500"/>
              <a:ext cx="2620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/>
                <a:t>Increasing Down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918075" y="4330700"/>
            <a:ext cx="3538538" cy="1066800"/>
            <a:chOff x="4918075" y="4330700"/>
            <a:chExt cx="3538538" cy="1066800"/>
          </a:xfrm>
        </p:grpSpPr>
        <p:sp>
          <p:nvSpPr>
            <p:cNvPr id="15371" name="AutoShape 6"/>
            <p:cNvSpPr>
              <a:spLocks noChangeArrowheads="1"/>
            </p:cNvSpPr>
            <p:nvPr/>
          </p:nvSpPr>
          <p:spPr bwMode="auto">
            <a:xfrm rot="5400000" flipH="1">
              <a:off x="6155532" y="3096418"/>
              <a:ext cx="1066800" cy="3535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mic Sans MS" charset="0"/>
              </a:endParaRPr>
            </a:p>
          </p:txBody>
        </p:sp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4918075" y="4625975"/>
              <a:ext cx="25892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/>
                <a:t>Decreasing right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800600" y="2590800"/>
            <a:ext cx="3535363" cy="1066800"/>
            <a:chOff x="4800600" y="2590800"/>
            <a:chExt cx="3535363" cy="1066800"/>
          </a:xfrm>
        </p:grpSpPr>
        <p:sp>
          <p:nvSpPr>
            <p:cNvPr id="15369" name="AutoShape 5"/>
            <p:cNvSpPr>
              <a:spLocks noChangeArrowheads="1"/>
            </p:cNvSpPr>
            <p:nvPr/>
          </p:nvSpPr>
          <p:spPr bwMode="auto">
            <a:xfrm rot="-5400000">
              <a:off x="6034882" y="1356518"/>
              <a:ext cx="1066800" cy="35353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mic Sans MS" charset="0"/>
              </a:endParaRP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5715000" y="2895600"/>
              <a:ext cx="24685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/>
                <a:t>Increasing right</a:t>
              </a: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2362200" y="1828800"/>
            <a:ext cx="2741613" cy="3535363"/>
            <a:chOff x="1965325" y="2192338"/>
            <a:chExt cx="2741613" cy="3535362"/>
          </a:xfrm>
        </p:grpSpPr>
        <p:sp>
          <p:nvSpPr>
            <p:cNvPr id="15367" name="AutoShape 4"/>
            <p:cNvSpPr>
              <a:spLocks noChangeArrowheads="1"/>
            </p:cNvSpPr>
            <p:nvPr/>
          </p:nvSpPr>
          <p:spPr bwMode="auto">
            <a:xfrm flipV="1">
              <a:off x="2603500" y="2192338"/>
              <a:ext cx="1066800" cy="353536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mic Sans MS" charset="0"/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965325" y="2795588"/>
              <a:ext cx="27416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/>
                <a:t>Decreasing Down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696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squash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486400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533400" y="228600"/>
            <a:ext cx="8229600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u="sng" dirty="0">
                <a:solidFill>
                  <a:srgbClr val="558ED5"/>
                </a:solidFill>
                <a:latin typeface="Comic Sans MS" charset="0"/>
              </a:rPr>
              <a:t>Atomic Radius</a:t>
            </a:r>
            <a:r>
              <a:rPr lang="en-US" sz="2800" b="1" dirty="0">
                <a:solidFill>
                  <a:srgbClr val="558ED5"/>
                </a:solidFill>
              </a:rPr>
              <a:t>: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0"/>
              <a:buNone/>
            </a:pPr>
            <a:r>
              <a:rPr lang="en-US" sz="2800" b="1" dirty="0">
                <a:solidFill>
                  <a:srgbClr val="558ED5"/>
                </a:solidFill>
                <a:latin typeface="Comic Sans MS" charset="0"/>
              </a:rPr>
              <a:t>The distance from the center of an atom's nucleus to its outermost electron.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914400" y="1905000"/>
            <a:ext cx="76962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The Atomic Radius is measured by finding ½ the distance between the nuclei of two identical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atoms next to together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(pm =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picometers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 = 1x10</a:t>
            </a:r>
            <a:r>
              <a:rPr lang="en-US" sz="2200" b="1" baseline="30000" dirty="0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-12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Comic Sans MS" charset="0"/>
              </a:rPr>
              <a:t>m)</a:t>
            </a:r>
          </a:p>
        </p:txBody>
      </p:sp>
    </p:spTree>
    <p:extLst>
      <p:ext uri="{BB962C8B-B14F-4D97-AF65-F5344CB8AC3E}">
        <p14:creationId xmlns:p14="http://schemas.microsoft.com/office/powerpoint/2010/main" val="344335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mtClean="0">
              <a:effectLst/>
              <a:ea typeface="+mj-ea"/>
            </a:endParaRPr>
          </a:p>
        </p:txBody>
      </p:sp>
      <p:pic>
        <p:nvPicPr>
          <p:cNvPr id="17411" name="Picture 4" descr="atomic-radiu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7112000"/>
          </a:xfrm>
        </p:spPr>
      </p:pic>
    </p:spTree>
    <p:extLst>
      <p:ext uri="{BB962C8B-B14F-4D97-AF65-F5344CB8AC3E}">
        <p14:creationId xmlns:p14="http://schemas.microsoft.com/office/powerpoint/2010/main" val="387272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3" descr="periodic_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9800"/>
            <a:ext cx="5181600" cy="367665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0200" y="2057400"/>
            <a:ext cx="3429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u="sng" dirty="0">
                <a:latin typeface="Comic Sans MS" charset="0"/>
              </a:rPr>
              <a:t>Across a period:</a:t>
            </a:r>
          </a:p>
          <a:p>
            <a:pPr eaLnBrk="1" hangingPunct="1"/>
            <a:r>
              <a:rPr lang="en-US" sz="2000" b="1" dirty="0">
                <a:latin typeface="Comic Sans MS" charset="0"/>
              </a:rPr>
              <a:t>Increased positive charge in the </a:t>
            </a:r>
            <a:r>
              <a:rPr lang="en-US" sz="2000" b="1" dirty="0" smtClean="0">
                <a:latin typeface="Comic Sans MS" charset="0"/>
              </a:rPr>
              <a:t>nucleus </a:t>
            </a:r>
            <a:r>
              <a:rPr lang="en-US" sz="2000" b="1" dirty="0" smtClean="0">
                <a:latin typeface="Comic Sans MS" charset="0"/>
              </a:rPr>
              <a:t>and increased </a:t>
            </a:r>
            <a:r>
              <a:rPr lang="en-US" sz="2000" b="1" dirty="0" err="1" smtClean="0">
                <a:latin typeface="Comic Sans MS" charset="0"/>
              </a:rPr>
              <a:t>Z</a:t>
            </a:r>
            <a:r>
              <a:rPr lang="en-US" sz="2000" b="1" baseline="-25000" dirty="0" err="1" smtClean="0">
                <a:latin typeface="Comic Sans MS" charset="0"/>
              </a:rPr>
              <a:t>eff</a:t>
            </a:r>
            <a:r>
              <a:rPr lang="en-US" sz="2000" b="1" dirty="0" smtClean="0">
                <a:latin typeface="Comic Sans MS" charset="0"/>
                <a:sym typeface="Wingdings" charset="0"/>
              </a:rPr>
              <a:t> </a:t>
            </a:r>
            <a:r>
              <a:rPr lang="en-US" sz="2000" b="1" dirty="0">
                <a:latin typeface="Comic Sans MS" charset="0"/>
                <a:sym typeface="Wingdings" charset="0"/>
              </a:rPr>
              <a:t>decreases atomic radius.</a:t>
            </a:r>
            <a:endParaRPr lang="en-US" sz="2000" b="1" dirty="0">
              <a:latin typeface="Comic Sans MS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6400" y="3962400"/>
            <a:ext cx="342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u="sng" dirty="0">
                <a:latin typeface="Comic Sans MS" charset="0"/>
              </a:rPr>
              <a:t>Down a group:</a:t>
            </a:r>
          </a:p>
          <a:p>
            <a:pPr eaLnBrk="1" hangingPunct="1"/>
            <a:r>
              <a:rPr lang="en-US" sz="2000" b="1" dirty="0" smtClean="0">
                <a:latin typeface="Comic Sans MS" charset="0"/>
              </a:rPr>
              <a:t>Valence electrons </a:t>
            </a:r>
            <a:r>
              <a:rPr lang="en-US" sz="2000" b="1" dirty="0">
                <a:latin typeface="Comic Sans MS" charset="0"/>
              </a:rPr>
              <a:t>exist in higher energy </a:t>
            </a:r>
            <a:r>
              <a:rPr lang="en-US" sz="2000" b="1" dirty="0" smtClean="0">
                <a:latin typeface="Comic Sans MS" charset="0"/>
              </a:rPr>
              <a:t>levels (farther from the nucleus) </a:t>
            </a:r>
            <a:r>
              <a:rPr lang="en-US" sz="2000" b="1" dirty="0">
                <a:latin typeface="Comic Sans MS" charset="0"/>
                <a:sym typeface="Wingdings" charset="0"/>
              </a:rPr>
              <a:t> increasing atomic radius</a:t>
            </a:r>
            <a:endParaRPr lang="en-US" sz="2000" b="1" dirty="0">
              <a:latin typeface="Comic Sans MS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609600" y="3124200"/>
            <a:ext cx="4267200" cy="838200"/>
            <a:chOff x="609600" y="2819400"/>
            <a:chExt cx="4267200" cy="838200"/>
          </a:xfrm>
          <a:solidFill>
            <a:schemeClr val="accent1"/>
          </a:solidFill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 rot="5400000" flipH="1">
              <a:off x="2324100" y="1104900"/>
              <a:ext cx="838200" cy="426720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64"/>
            <p:cNvSpPr>
              <a:spLocks noChangeArrowheads="1"/>
            </p:cNvSpPr>
            <p:nvPr/>
          </p:nvSpPr>
          <p:spPr bwMode="auto">
            <a:xfrm>
              <a:off x="609600" y="2819400"/>
              <a:ext cx="742569" cy="765175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65"/>
            <p:cNvSpPr>
              <a:spLocks noChangeArrowheads="1"/>
            </p:cNvSpPr>
            <p:nvPr/>
          </p:nvSpPr>
          <p:spPr bwMode="auto">
            <a:xfrm>
              <a:off x="1447800" y="2895600"/>
              <a:ext cx="631065" cy="650277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Oval 66"/>
            <p:cNvSpPr>
              <a:spLocks noChangeArrowheads="1"/>
            </p:cNvSpPr>
            <p:nvPr/>
          </p:nvSpPr>
          <p:spPr bwMode="auto">
            <a:xfrm>
              <a:off x="2133600" y="2971800"/>
              <a:ext cx="504536" cy="519895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67"/>
            <p:cNvSpPr>
              <a:spLocks noChangeArrowheads="1"/>
            </p:cNvSpPr>
            <p:nvPr/>
          </p:nvSpPr>
          <p:spPr bwMode="auto">
            <a:xfrm>
              <a:off x="2743200" y="3048000"/>
              <a:ext cx="392241" cy="404182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68"/>
            <p:cNvSpPr>
              <a:spLocks noChangeArrowheads="1"/>
            </p:cNvSpPr>
            <p:nvPr/>
          </p:nvSpPr>
          <p:spPr bwMode="auto">
            <a:xfrm>
              <a:off x="3657600" y="3124200"/>
              <a:ext cx="189794" cy="195572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Oval 69"/>
            <p:cNvSpPr>
              <a:spLocks noChangeArrowheads="1"/>
            </p:cNvSpPr>
            <p:nvPr/>
          </p:nvSpPr>
          <p:spPr bwMode="auto">
            <a:xfrm>
              <a:off x="3276600" y="3124200"/>
              <a:ext cx="280737" cy="289283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70"/>
            <p:cNvSpPr>
              <a:spLocks noChangeArrowheads="1"/>
            </p:cNvSpPr>
            <p:nvPr/>
          </p:nvSpPr>
          <p:spPr bwMode="auto">
            <a:xfrm>
              <a:off x="3962400" y="3200400"/>
              <a:ext cx="152400" cy="15240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" name="Group 20"/>
          <p:cNvGrpSpPr/>
          <p:nvPr/>
        </p:nvGrpSpPr>
        <p:grpSpPr>
          <a:xfrm rot="16200000">
            <a:off x="-723900" y="3924300"/>
            <a:ext cx="3086100" cy="571500"/>
            <a:chOff x="609600" y="2819400"/>
            <a:chExt cx="4267200" cy="838200"/>
          </a:xfrm>
          <a:solidFill>
            <a:schemeClr val="accent1"/>
          </a:solidFill>
        </p:grpSpPr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 rot="5400000" flipH="1">
              <a:off x="2324100" y="1104900"/>
              <a:ext cx="838200" cy="426720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Oval 64"/>
            <p:cNvSpPr>
              <a:spLocks noChangeArrowheads="1"/>
            </p:cNvSpPr>
            <p:nvPr/>
          </p:nvSpPr>
          <p:spPr bwMode="auto">
            <a:xfrm>
              <a:off x="609600" y="2819400"/>
              <a:ext cx="742569" cy="765175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Oval 65"/>
            <p:cNvSpPr>
              <a:spLocks noChangeArrowheads="1"/>
            </p:cNvSpPr>
            <p:nvPr/>
          </p:nvSpPr>
          <p:spPr bwMode="auto">
            <a:xfrm>
              <a:off x="1447800" y="2895600"/>
              <a:ext cx="631065" cy="650277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Oval 66"/>
            <p:cNvSpPr>
              <a:spLocks noChangeArrowheads="1"/>
            </p:cNvSpPr>
            <p:nvPr/>
          </p:nvSpPr>
          <p:spPr bwMode="auto">
            <a:xfrm>
              <a:off x="2133600" y="2971800"/>
              <a:ext cx="504536" cy="519895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67"/>
            <p:cNvSpPr>
              <a:spLocks noChangeArrowheads="1"/>
            </p:cNvSpPr>
            <p:nvPr/>
          </p:nvSpPr>
          <p:spPr bwMode="auto">
            <a:xfrm>
              <a:off x="2743200" y="3048000"/>
              <a:ext cx="392241" cy="404182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Oval 68"/>
            <p:cNvSpPr>
              <a:spLocks noChangeArrowheads="1"/>
            </p:cNvSpPr>
            <p:nvPr/>
          </p:nvSpPr>
          <p:spPr bwMode="auto">
            <a:xfrm>
              <a:off x="3657600" y="3124200"/>
              <a:ext cx="189794" cy="195572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Oval 69"/>
            <p:cNvSpPr>
              <a:spLocks noChangeArrowheads="1"/>
            </p:cNvSpPr>
            <p:nvPr/>
          </p:nvSpPr>
          <p:spPr bwMode="auto">
            <a:xfrm>
              <a:off x="3276600" y="3124200"/>
              <a:ext cx="280737" cy="289283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Oval 70"/>
            <p:cNvSpPr>
              <a:spLocks noChangeArrowheads="1"/>
            </p:cNvSpPr>
            <p:nvPr/>
          </p:nvSpPr>
          <p:spPr bwMode="auto">
            <a:xfrm>
              <a:off x="3962400" y="3200400"/>
              <a:ext cx="152400" cy="15240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noFill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0" y="2514600"/>
            <a:ext cx="5257800" cy="2581275"/>
            <a:chOff x="0" y="2514600"/>
            <a:chExt cx="5257800" cy="2580620"/>
          </a:xfrm>
        </p:grpSpPr>
        <p:cxnSp>
          <p:nvCxnSpPr>
            <p:cNvPr id="31" name="Straight Arrow Connector 30"/>
            <p:cNvCxnSpPr/>
            <p:nvPr/>
          </p:nvCxnSpPr>
          <p:spPr>
            <a:xfrm rot="10800000" flipV="1">
              <a:off x="381000" y="2895503"/>
              <a:ext cx="4495800" cy="19045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TextBox 31"/>
            <p:cNvSpPr txBox="1">
              <a:spLocks noChangeArrowheads="1"/>
            </p:cNvSpPr>
            <p:nvPr/>
          </p:nvSpPr>
          <p:spPr bwMode="auto">
            <a:xfrm>
              <a:off x="0" y="45720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Comic Sans MS" charset="0"/>
                </a:rPr>
                <a:t>+</a:t>
              </a:r>
            </a:p>
          </p:txBody>
        </p:sp>
        <p:sp>
          <p:nvSpPr>
            <p:cNvPr id="18443" name="TextBox 32"/>
            <p:cNvSpPr txBox="1">
              <a:spLocks noChangeArrowheads="1"/>
            </p:cNvSpPr>
            <p:nvPr/>
          </p:nvSpPr>
          <p:spPr bwMode="auto">
            <a:xfrm>
              <a:off x="4876800" y="2514600"/>
              <a:ext cx="381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Comic Sans MS" charset="0"/>
                </a:rPr>
                <a:t>-</a:t>
              </a:r>
            </a:p>
          </p:txBody>
        </p:sp>
      </p:grp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533400" y="304800"/>
            <a:ext cx="8229600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u="sng" dirty="0">
                <a:solidFill>
                  <a:srgbClr val="558ED5"/>
                </a:solidFill>
                <a:latin typeface="Comic Sans MS" charset="0"/>
              </a:rPr>
              <a:t>Atomic Radius</a:t>
            </a:r>
            <a:r>
              <a:rPr lang="en-US" sz="2800" b="1" dirty="0">
                <a:solidFill>
                  <a:srgbClr val="558ED5"/>
                </a:solidFill>
              </a:rPr>
              <a:t>: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0"/>
              <a:buNone/>
            </a:pPr>
            <a:r>
              <a:rPr lang="en-US" sz="2800" b="1" dirty="0">
                <a:solidFill>
                  <a:srgbClr val="558ED5"/>
                </a:solidFill>
                <a:latin typeface="Comic Sans MS" charset="0"/>
              </a:rPr>
              <a:t>The distance from the center of an atom's nucleus to its outermost electron.</a:t>
            </a:r>
          </a:p>
        </p:txBody>
      </p:sp>
    </p:spTree>
    <p:extLst>
      <p:ext uri="{BB962C8B-B14F-4D97-AF65-F5344CB8AC3E}">
        <p14:creationId xmlns:p14="http://schemas.microsoft.com/office/powerpoint/2010/main" val="332154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+mj-ea"/>
              </a:rPr>
              <a:t>Atomic Radius Practice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eaLnBrk="1" hangingPunct="1">
              <a:buFont typeface="Wingdings 3" charset="0"/>
              <a:buNone/>
            </a:pPr>
            <a:r>
              <a:rPr lang="en-US" dirty="0">
                <a:latin typeface="Comic Sans MS" charset="0"/>
              </a:rPr>
              <a:t>Which has a </a:t>
            </a:r>
            <a:r>
              <a:rPr lang="en-US" dirty="0" smtClean="0">
                <a:latin typeface="Comic Sans MS" charset="0"/>
              </a:rPr>
              <a:t>smaller </a:t>
            </a:r>
            <a:r>
              <a:rPr lang="en-US" dirty="0">
                <a:latin typeface="Comic Sans MS" charset="0"/>
              </a:rPr>
              <a:t>Atomic Radius</a:t>
            </a:r>
            <a:r>
              <a:rPr lang="en-US" dirty="0" smtClean="0">
                <a:latin typeface="Comic Sans MS" charset="0"/>
              </a:rPr>
              <a:t>?  </a:t>
            </a:r>
            <a:r>
              <a:rPr lang="en-US" sz="2400" dirty="0" smtClean="0">
                <a:latin typeface="Comic Sans MS" charset="0"/>
              </a:rPr>
              <a:t>Justify your answer using </a:t>
            </a:r>
            <a:r>
              <a:rPr lang="en-US" sz="2400" dirty="0" err="1" smtClean="0">
                <a:latin typeface="Comic Sans MS" charset="0"/>
              </a:rPr>
              <a:t>Z</a:t>
            </a:r>
            <a:r>
              <a:rPr lang="en-US" sz="2400" baseline="-25000" dirty="0" err="1" smtClean="0">
                <a:latin typeface="Comic Sans MS" charset="0"/>
              </a:rPr>
              <a:t>eff</a:t>
            </a:r>
            <a:endParaRPr lang="en-US" sz="2400" baseline="-25000" dirty="0" smtClean="0">
              <a:latin typeface="Comic Sans MS" charset="0"/>
            </a:endParaRPr>
          </a:p>
          <a:p>
            <a:pPr eaLnBrk="1" hangingPunct="1">
              <a:buFont typeface="Wingdings 3" charset="0"/>
              <a:buNone/>
            </a:pPr>
            <a:endParaRPr lang="en-US" sz="2400" baseline="-25000" dirty="0">
              <a:latin typeface="Comic Sans MS" charset="0"/>
            </a:endParaRPr>
          </a:p>
          <a:p>
            <a:pPr eaLnBrk="1" hangingPunct="1">
              <a:buFont typeface="Wingdings 3" charset="0"/>
              <a:buNone/>
            </a:pPr>
            <a:r>
              <a:rPr lang="en-US" dirty="0" smtClean="0">
                <a:latin typeface="Comic Sans MS" charset="0"/>
              </a:rPr>
              <a:t>Argon or Chlorine?</a:t>
            </a:r>
            <a:endParaRPr lang="en-US" dirty="0">
              <a:latin typeface="Comic Sans MS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54404" y="3133968"/>
            <a:ext cx="368082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Argon. Argon has a greater </a:t>
            </a:r>
            <a:r>
              <a:rPr lang="en-US" sz="2000" b="1" dirty="0" err="1" smtClean="0">
                <a:solidFill>
                  <a:schemeClr val="tx2"/>
                </a:solidFill>
                <a:latin typeface="Comic Sans MS" charset="0"/>
              </a:rPr>
              <a:t>Z</a:t>
            </a:r>
            <a:r>
              <a:rPr lang="en-US" sz="2000" b="1" baseline="-25000" dirty="0" err="1" smtClean="0">
                <a:solidFill>
                  <a:schemeClr val="tx2"/>
                </a:solidFill>
                <a:latin typeface="Comic Sans MS" charset="0"/>
              </a:rPr>
              <a:t>eff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, drawing its valence electrons closer to the nucleus.  Both atoms 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have 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ten core electrons shielding their nuclei, but argon has one more 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protons 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than chlorine resulting in the greater </a:t>
            </a:r>
            <a:r>
              <a:rPr lang="en-US" sz="2000" b="1" dirty="0" err="1" smtClean="0">
                <a:solidFill>
                  <a:schemeClr val="tx2"/>
                </a:solidFill>
                <a:latin typeface="Comic Sans MS" charset="0"/>
              </a:rPr>
              <a:t>Z</a:t>
            </a:r>
            <a:r>
              <a:rPr lang="en-US" sz="2000" b="1" baseline="-25000" dirty="0" err="1" smtClean="0">
                <a:solidFill>
                  <a:schemeClr val="tx2"/>
                </a:solidFill>
                <a:latin typeface="Comic Sans MS" charset="0"/>
              </a:rPr>
              <a:t>eff</a:t>
            </a:r>
            <a:r>
              <a:rPr lang="en-US" sz="2000" b="1" dirty="0" smtClean="0">
                <a:solidFill>
                  <a:schemeClr val="tx2"/>
                </a:solidFill>
                <a:latin typeface="Comic Sans MS" charset="0"/>
              </a:rPr>
              <a:t>.  </a:t>
            </a:r>
            <a:endParaRPr lang="en-US" sz="2000" b="1" dirty="0">
              <a:solidFill>
                <a:schemeClr val="tx2"/>
              </a:solidFill>
              <a:latin typeface="Comic Sans MS" charset="0"/>
            </a:endParaRPr>
          </a:p>
        </p:txBody>
      </p:sp>
      <p:pic>
        <p:nvPicPr>
          <p:cNvPr id="19463" name="Picture 3" descr="periodic_ta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2924175"/>
            <a:ext cx="4386262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61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4462"/>
            <a:ext cx="8229600" cy="17467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defRPr/>
            </a:pPr>
            <a:r>
              <a:rPr lang="en-US" sz="3000" b="1" u="sng" dirty="0" smtClean="0">
                <a:solidFill>
                  <a:srgbClr val="558ED5"/>
                </a:solidFill>
                <a:effectLst/>
              </a:rPr>
              <a:t>Ionic Radius</a:t>
            </a:r>
            <a:r>
              <a:rPr lang="en-US" sz="3000" u="sng" dirty="0" smtClean="0">
                <a:solidFill>
                  <a:srgbClr val="558ED5"/>
                </a:solidFill>
              </a:rPr>
              <a:t>:</a:t>
            </a:r>
            <a:r>
              <a:rPr lang="en-US" sz="3000" dirty="0" smtClean="0">
                <a:solidFill>
                  <a:srgbClr val="558ED5"/>
                </a:solidFill>
                <a:effectLst/>
              </a:rPr>
              <a:t>	</a:t>
            </a:r>
            <a:br>
              <a:rPr lang="en-US" sz="3000" dirty="0" smtClean="0">
                <a:solidFill>
                  <a:srgbClr val="558ED5"/>
                </a:solidFill>
                <a:effectLst/>
              </a:rPr>
            </a:br>
            <a:r>
              <a:rPr lang="en-US" sz="3000" dirty="0" smtClean="0">
                <a:solidFill>
                  <a:srgbClr val="558ED5"/>
                </a:solidFill>
                <a:effectLst/>
              </a:rPr>
              <a:t>An estimate of the size of an ion in an ionic compound; found from the </a:t>
            </a:r>
            <a:r>
              <a:rPr lang="en-US" sz="3000" dirty="0" err="1" smtClean="0">
                <a:solidFill>
                  <a:srgbClr val="558ED5"/>
                </a:solidFill>
                <a:effectLst/>
              </a:rPr>
              <a:t>internuclear</a:t>
            </a:r>
            <a:r>
              <a:rPr lang="en-US" sz="3000" dirty="0" smtClean="0">
                <a:solidFill>
                  <a:srgbClr val="558ED5"/>
                </a:solidFill>
                <a:effectLst/>
              </a:rPr>
              <a:t> distance.</a:t>
            </a:r>
            <a:br>
              <a:rPr lang="en-US" sz="3000" dirty="0" smtClean="0">
                <a:solidFill>
                  <a:srgbClr val="558ED5"/>
                </a:solidFill>
                <a:effectLst/>
              </a:rPr>
            </a:br>
            <a:endParaRPr lang="en-US" sz="3000" dirty="0" smtClean="0">
              <a:solidFill>
                <a:srgbClr val="558ED5"/>
              </a:solidFill>
              <a:effectLst/>
            </a:endParaRPr>
          </a:p>
        </p:txBody>
      </p:sp>
      <p:pic>
        <p:nvPicPr>
          <p:cNvPr id="25603" name="Picture 5" descr="ioni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9723" y="1981200"/>
            <a:ext cx="5686425" cy="3638550"/>
          </a:xfrm>
        </p:spPr>
      </p:pic>
    </p:spTree>
    <p:extLst>
      <p:ext uri="{BB962C8B-B14F-4D97-AF65-F5344CB8AC3E}">
        <p14:creationId xmlns:p14="http://schemas.microsoft.com/office/powerpoint/2010/main" val="414720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onicRad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25513"/>
            <a:ext cx="8610600" cy="593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1000" y="152400"/>
            <a:ext cx="8534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100" b="1" u="sng">
                <a:solidFill>
                  <a:schemeClr val="tx2"/>
                </a:solidFill>
                <a:latin typeface="Comic Sans MS" charset="0"/>
              </a:rPr>
              <a:t>Ionic Radius</a:t>
            </a:r>
            <a:endParaRPr lang="en-US" sz="4100" b="1">
              <a:solidFill>
                <a:schemeClr val="tx2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8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645</Words>
  <Application>Microsoft Macintosh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Warm Up Electron Configurations, Trends and Oxidation #s</vt:lpstr>
      <vt:lpstr>What is a Trend?</vt:lpstr>
      <vt:lpstr>A Key to the Trends</vt:lpstr>
      <vt:lpstr>PowerPoint Presentation</vt:lpstr>
      <vt:lpstr>PowerPoint Presentation</vt:lpstr>
      <vt:lpstr>PowerPoint Presentation</vt:lpstr>
      <vt:lpstr>Atomic Radius Practice</vt:lpstr>
      <vt:lpstr>Ionic Radius:  An estimate of the size of an ion in an ionic compound; found from the internuclear distance. </vt:lpstr>
      <vt:lpstr>PowerPoint Presentation</vt:lpstr>
      <vt:lpstr>PowerPoint Presentation</vt:lpstr>
      <vt:lpstr>Ionic Radius Practice</vt:lpstr>
      <vt:lpstr>PowerPoint Presentation</vt:lpstr>
      <vt:lpstr>PowerPoint Presentation</vt:lpstr>
      <vt:lpstr>PowerPoint Presentation</vt:lpstr>
      <vt:lpstr>Ionization Energy Practice</vt:lpstr>
      <vt:lpstr>Ionization Energies can be used to Predict Oxidation States</vt:lpstr>
      <vt:lpstr>Electronegativity  The ability of an atom in a chemical compound  to attract electrons</vt:lpstr>
      <vt:lpstr>Electronegativity:  The ability of an atom in a chemical compound to attract electrons</vt:lpstr>
      <vt:lpstr>Electronegativity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Electron Configurations and Oxidation Numbers</dc:title>
  <dc:creator>Teresa Nielsen</dc:creator>
  <cp:lastModifiedBy>Teresa Nielsen</cp:lastModifiedBy>
  <cp:revision>13</cp:revision>
  <dcterms:created xsi:type="dcterms:W3CDTF">2014-10-08T03:48:34Z</dcterms:created>
  <dcterms:modified xsi:type="dcterms:W3CDTF">2014-10-08T18:22:45Z</dcterms:modified>
</cp:coreProperties>
</file>