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3505-0B06-4AAF-A58B-B46569801148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4CF6-94AF-4FF6-ACBF-F4B1E1557A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AD5EA-FFEF-43FE-82BF-E28179C5A379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82F36-40F9-4BA7-9046-800373DB4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7126F-5B8E-434C-AE93-777C579E6E9C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07CA-B80C-4DA1-9C28-EADDFDACE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F27E-5A47-405A-BAB3-1D68ED721BAF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9CD7-7EB7-41BF-BDA4-55518B3C82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FCE0-E81C-41C7-8831-6C7DBA35C6F3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AAC5-67AE-472F-8D13-AA47FF8AD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7F1C-D423-435C-84E0-F365505E5D35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8BCC-6C88-4AD4-A992-1692F56293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A195-59EC-4ECE-BF2F-D65DCA91F3DC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C9ED9-AA45-48FD-AABE-A6E8E44993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1B64-5E59-4AB1-B87B-FCB1A4EAD495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062C9-12CC-4BD2-A25B-8F509C6DA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08FC-C311-40A8-80B6-89E96F175010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9192-164A-4DE7-9A32-AA4C2C85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4C08B-6B4E-4E7C-AD3C-E96427EAEB45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1ABF6-18CB-49A4-8D2E-AFE490DFCC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58965-369D-4235-85F0-B86EA9D47C4F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5045-ACD1-4FBC-B75A-D5BD0F6562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DF44E72-161E-43DC-85EF-40BF3AA82F3C}" type="datetimeFigureOut">
              <a:rPr lang="en-US"/>
              <a:pPr>
                <a:defRPr/>
              </a:pPr>
              <a:t>6/3/15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5733E8-F07B-46CF-A8AB-D3EDA6491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Relationship Id="rId3" Type="http://schemas.openxmlformats.org/officeDocument/2006/relationships/hyperlink" Target="Nuclear%20Stability.as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KqXu-5jw60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SiNXBLfzK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0772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Nuclear Chemistry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867400" y="3581400"/>
            <a:ext cx="2895600" cy="1219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omic Sans MS" pitchFamily="66" charset="0"/>
              </a:rPr>
              <a:t>Mrs. Nielsen</a:t>
            </a:r>
          </a:p>
          <a:p>
            <a:pPr algn="ctr" eaLnBrk="1" hangingPunct="1"/>
            <a:r>
              <a:rPr lang="en-US" dirty="0" smtClean="0">
                <a:latin typeface="Comic Sans MS" pitchFamily="66" charset="0"/>
              </a:rPr>
              <a:t>Honors Chemistry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13315" name="Picture 4" descr="MCj028713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7238" y="2465388"/>
            <a:ext cx="3414712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495800" y="5922949"/>
            <a:ext cx="44155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dirty="0" smtClean="0">
                <a:hlinkClick r:id="rId3" action="ppaction://hlinkfile"/>
              </a:rPr>
              <a:t>Video: Nuclear </a:t>
            </a:r>
            <a:r>
              <a:rPr lang="en-US" sz="3200" dirty="0">
                <a:hlinkClick r:id="rId3" action="ppaction://hlinkfile"/>
              </a:rPr>
              <a:t>Stability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Electron Capture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2530" name="Content Placeholder 3"/>
          <p:cNvGrpSpPr>
            <a:grpSpLocks noGrp="1"/>
          </p:cNvGrpSpPr>
          <p:nvPr/>
        </p:nvGrpSpPr>
        <p:grpSpPr bwMode="auto">
          <a:xfrm>
            <a:off x="457200" y="0"/>
            <a:ext cx="2046288" cy="1393825"/>
            <a:chOff x="565150" y="3124200"/>
            <a:chExt cx="1193800" cy="591291"/>
          </a:xfrm>
        </p:grpSpPr>
        <p:sp>
          <p:nvSpPr>
            <p:cNvPr id="22561" name="TextBox 4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22562" name="TextBox 5"/>
            <p:cNvSpPr txBox="1">
              <a:spLocks noChangeArrowheads="1"/>
            </p:cNvSpPr>
            <p:nvPr/>
          </p:nvSpPr>
          <p:spPr bwMode="auto">
            <a:xfrm>
              <a:off x="565150" y="3415160"/>
              <a:ext cx="457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2563" name="TextBox 6"/>
            <p:cNvSpPr txBox="1">
              <a:spLocks noChangeArrowheads="1"/>
            </p:cNvSpPr>
            <p:nvPr/>
          </p:nvSpPr>
          <p:spPr bwMode="auto">
            <a:xfrm>
              <a:off x="920750" y="3253516"/>
              <a:ext cx="838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e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676400"/>
            <a:ext cx="7669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* Nucleus unstable because too many protons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9375" y="2286000"/>
            <a:ext cx="8978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* Electron combines with a proton to form a neutron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38862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Ex) 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00200" y="3810000"/>
            <a:ext cx="1524000" cy="842963"/>
            <a:chOff x="152400" y="3124200"/>
            <a:chExt cx="1524000" cy="842665"/>
          </a:xfrm>
        </p:grpSpPr>
        <p:sp>
          <p:nvSpPr>
            <p:cNvPr id="22558" name="TextBox 12"/>
            <p:cNvSpPr txBox="1">
              <a:spLocks noChangeArrowheads="1"/>
            </p:cNvSpPr>
            <p:nvPr/>
          </p:nvSpPr>
          <p:spPr bwMode="auto">
            <a:xfrm>
              <a:off x="152400" y="31242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106</a:t>
              </a:r>
            </a:p>
          </p:txBody>
        </p:sp>
        <p:sp>
          <p:nvSpPr>
            <p:cNvPr id="22559" name="TextBox 13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Comic Sans MS" pitchFamily="66" charset="0"/>
                </a:rPr>
                <a:t>47</a:t>
              </a:r>
            </a:p>
          </p:txBody>
        </p:sp>
        <p:sp>
          <p:nvSpPr>
            <p:cNvPr id="22560" name="TextBox 14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Ag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5181600" y="4267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4038600" y="3733800"/>
            <a:ext cx="1219200" cy="919163"/>
            <a:chOff x="457200" y="3048000"/>
            <a:chExt cx="1219200" cy="918865"/>
          </a:xfrm>
        </p:grpSpPr>
        <p:sp>
          <p:nvSpPr>
            <p:cNvPr id="22555" name="TextBox 19"/>
            <p:cNvSpPr txBox="1">
              <a:spLocks noChangeArrowheads="1"/>
            </p:cNvSpPr>
            <p:nvPr/>
          </p:nvSpPr>
          <p:spPr bwMode="auto">
            <a:xfrm>
              <a:off x="609600" y="30480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2556" name="TextBox 20"/>
            <p:cNvSpPr txBox="1">
              <a:spLocks noChangeArrowheads="1"/>
            </p:cNvSpPr>
            <p:nvPr/>
          </p:nvSpPr>
          <p:spPr bwMode="auto">
            <a:xfrm>
              <a:off x="457200" y="3505200"/>
              <a:ext cx="609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2557" name="TextBox 21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e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124200" y="3886200"/>
            <a:ext cx="53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Comic Sans MS" pitchFamily="66" charset="0"/>
              </a:rPr>
              <a:t>+</a:t>
            </a:r>
          </a:p>
        </p:txBody>
      </p: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6172200" y="3733800"/>
            <a:ext cx="1524000" cy="919163"/>
            <a:chOff x="152400" y="3048000"/>
            <a:chExt cx="1524000" cy="918865"/>
          </a:xfrm>
        </p:grpSpPr>
        <p:sp>
          <p:nvSpPr>
            <p:cNvPr id="22552" name="TextBox 24"/>
            <p:cNvSpPr txBox="1">
              <a:spLocks noChangeArrowheads="1"/>
            </p:cNvSpPr>
            <p:nvPr/>
          </p:nvSpPr>
          <p:spPr bwMode="auto">
            <a:xfrm>
              <a:off x="152400" y="30480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106</a:t>
              </a:r>
            </a:p>
          </p:txBody>
        </p:sp>
        <p:sp>
          <p:nvSpPr>
            <p:cNvPr id="22553" name="TextBox 25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Comic Sans MS" pitchFamily="66" charset="0"/>
                </a:rPr>
                <a:t>46</a:t>
              </a:r>
            </a:p>
          </p:txBody>
        </p:sp>
        <p:sp>
          <p:nvSpPr>
            <p:cNvPr id="22554" name="TextBox 26"/>
            <p:cNvSpPr txBox="1">
              <a:spLocks noChangeArrowheads="1"/>
            </p:cNvSpPr>
            <p:nvPr/>
          </p:nvSpPr>
          <p:spPr bwMode="auto">
            <a:xfrm>
              <a:off x="838200" y="3276526"/>
              <a:ext cx="838200" cy="518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Pd</a:t>
              </a:r>
            </a:p>
          </p:txBody>
        </p:sp>
      </p:grpSp>
      <p:cxnSp>
        <p:nvCxnSpPr>
          <p:cNvPr id="29" name="Straight Arrow Connector 28"/>
          <p:cNvCxnSpPr>
            <a:endCxn id="22559" idx="2"/>
          </p:cNvCxnSpPr>
          <p:nvPr/>
        </p:nvCxnSpPr>
        <p:spPr>
          <a:xfrm rot="16200000" flipV="1">
            <a:off x="2002631" y="4822032"/>
            <a:ext cx="604837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4250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6536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90800" y="5410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Comic Sans MS" pitchFamily="66" charset="0"/>
              </a:rPr>
              <a:t>Subscripts add up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590800" y="54102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7030A0"/>
                </a:solidFill>
                <a:latin typeface="Comic Sans MS" pitchFamily="66" charset="0"/>
              </a:rPr>
              <a:t>Superscripts add up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1524000" y="42672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019800" y="41910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733800" y="42672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41" name="Group 37"/>
          <p:cNvGrpSpPr>
            <a:grpSpLocks/>
          </p:cNvGrpSpPr>
          <p:nvPr/>
        </p:nvGrpSpPr>
        <p:grpSpPr bwMode="auto">
          <a:xfrm>
            <a:off x="3048000" y="2971800"/>
            <a:ext cx="2743200" cy="595313"/>
            <a:chOff x="1920" y="1872"/>
            <a:chExt cx="1728" cy="375"/>
          </a:xfrm>
        </p:grpSpPr>
        <p:sp>
          <p:nvSpPr>
            <p:cNvPr id="22548" name="Text Box 33"/>
            <p:cNvSpPr txBox="1">
              <a:spLocks noChangeArrowheads="1"/>
            </p:cNvSpPr>
            <p:nvPr/>
          </p:nvSpPr>
          <p:spPr bwMode="auto">
            <a:xfrm>
              <a:off x="1920" y="1920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-1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e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+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 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p 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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n</a:t>
              </a:r>
              <a:endParaRPr lang="el-GR" sz="2800">
                <a:solidFill>
                  <a:srgbClr val="0070C0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2549" name="TextBox 8"/>
            <p:cNvSpPr txBox="1">
              <a:spLocks noChangeArrowheads="1"/>
            </p:cNvSpPr>
            <p:nvPr/>
          </p:nvSpPr>
          <p:spPr bwMode="auto">
            <a:xfrm>
              <a:off x="2400" y="1872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2550" name="TextBox 8"/>
            <p:cNvSpPr txBox="1">
              <a:spLocks noChangeArrowheads="1"/>
            </p:cNvSpPr>
            <p:nvPr/>
          </p:nvSpPr>
          <p:spPr bwMode="auto">
            <a:xfrm>
              <a:off x="2928" y="1872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2551" name="TextBox 8"/>
            <p:cNvSpPr txBox="1">
              <a:spLocks noChangeArrowheads="1"/>
            </p:cNvSpPr>
            <p:nvPr/>
          </p:nvSpPr>
          <p:spPr bwMode="auto">
            <a:xfrm>
              <a:off x="1968" y="1872"/>
              <a:ext cx="2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3" grpId="0"/>
      <p:bldP spid="33" grpId="0"/>
      <p:bldP spid="33" grpId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Gamma Rays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3554" name="Content Placeholder 3"/>
          <p:cNvGrpSpPr>
            <a:grpSpLocks noGrp="1"/>
          </p:cNvGrpSpPr>
          <p:nvPr/>
        </p:nvGrpSpPr>
        <p:grpSpPr bwMode="auto">
          <a:xfrm>
            <a:off x="457200" y="0"/>
            <a:ext cx="1970088" cy="1393825"/>
            <a:chOff x="565150" y="3124200"/>
            <a:chExt cx="1149350" cy="591291"/>
          </a:xfrm>
        </p:grpSpPr>
        <p:sp>
          <p:nvSpPr>
            <p:cNvPr id="23581" name="TextBox 4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23582" name="TextBox 5"/>
            <p:cNvSpPr txBox="1">
              <a:spLocks noChangeArrowheads="1"/>
            </p:cNvSpPr>
            <p:nvPr/>
          </p:nvSpPr>
          <p:spPr bwMode="auto">
            <a:xfrm>
              <a:off x="565150" y="3415160"/>
              <a:ext cx="457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23583" name="TextBox 6"/>
            <p:cNvSpPr txBox="1">
              <a:spLocks noChangeArrowheads="1"/>
            </p:cNvSpPr>
            <p:nvPr/>
          </p:nvSpPr>
          <p:spPr bwMode="auto">
            <a:xfrm>
              <a:off x="876300" y="3221187"/>
              <a:ext cx="838200" cy="326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4400" b="1">
                  <a:solidFill>
                    <a:srgbClr val="0070C0"/>
                  </a:solidFill>
                  <a:latin typeface="Berylium"/>
                </a:rPr>
                <a:t>γ</a:t>
              </a:r>
              <a:endParaRPr lang="en-US" sz="4400" b="1">
                <a:solidFill>
                  <a:srgbClr val="0070C0"/>
                </a:solidFill>
                <a:latin typeface="Berylium"/>
              </a:endParaRP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1676400"/>
            <a:ext cx="77771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*High energy Electromagnetic waves emitted </a:t>
            </a:r>
          </a:p>
          <a:p>
            <a:pPr algn="ctr"/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from a nucleus as it changes from </a:t>
            </a:r>
          </a:p>
          <a:p>
            <a:pPr algn="ctr"/>
            <a:r>
              <a:rPr lang="en-US" sz="2800" u="sng">
                <a:solidFill>
                  <a:srgbClr val="0070C0"/>
                </a:solidFill>
                <a:latin typeface="Comic Sans MS" pitchFamily="66" charset="0"/>
              </a:rPr>
              <a:t>excited state</a:t>
            </a:r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 to </a:t>
            </a:r>
            <a:r>
              <a:rPr lang="en-US" sz="2800" u="sng">
                <a:solidFill>
                  <a:srgbClr val="0070C0"/>
                </a:solidFill>
                <a:latin typeface="Comic Sans MS" pitchFamily="66" charset="0"/>
              </a:rPr>
              <a:t>ground state</a:t>
            </a:r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</p:txBody>
      </p: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685800" y="4876800"/>
            <a:ext cx="7924800" cy="990600"/>
            <a:chOff x="576" y="2352"/>
            <a:chExt cx="4992" cy="624"/>
          </a:xfrm>
        </p:grpSpPr>
        <p:sp>
          <p:nvSpPr>
            <p:cNvPr id="23561" name="TextBox 10"/>
            <p:cNvSpPr txBox="1">
              <a:spLocks noChangeArrowheads="1"/>
            </p:cNvSpPr>
            <p:nvPr/>
          </p:nvSpPr>
          <p:spPr bwMode="auto">
            <a:xfrm>
              <a:off x="576" y="2448"/>
              <a:ext cx="29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Ex) </a:t>
              </a:r>
            </a:p>
          </p:txBody>
        </p:sp>
        <p:grpSp>
          <p:nvGrpSpPr>
            <p:cNvPr id="23562" name="Group 11"/>
            <p:cNvGrpSpPr>
              <a:grpSpLocks/>
            </p:cNvGrpSpPr>
            <p:nvPr/>
          </p:nvGrpSpPr>
          <p:grpSpPr bwMode="auto">
            <a:xfrm>
              <a:off x="1008" y="2400"/>
              <a:ext cx="960" cy="528"/>
              <a:chOff x="152400" y="3124200"/>
              <a:chExt cx="1524000" cy="837904"/>
            </a:xfrm>
          </p:grpSpPr>
          <p:sp>
            <p:nvSpPr>
              <p:cNvPr id="23578" name="TextBox 12"/>
              <p:cNvSpPr txBox="1">
                <a:spLocks noChangeArrowheads="1"/>
              </p:cNvSpPr>
              <p:nvPr/>
            </p:nvSpPr>
            <p:spPr bwMode="auto">
              <a:xfrm>
                <a:off x="152400" y="3124200"/>
                <a:ext cx="838200" cy="4570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400" b="1">
                    <a:latin typeface="Comic Sans MS" pitchFamily="66" charset="0"/>
                  </a:rPr>
                  <a:t>38</a:t>
                </a:r>
              </a:p>
            </p:txBody>
          </p:sp>
          <p:sp>
            <p:nvSpPr>
              <p:cNvPr id="23579" name="TextBox 13"/>
              <p:cNvSpPr txBox="1">
                <a:spLocks noChangeArrowheads="1"/>
              </p:cNvSpPr>
              <p:nvPr/>
            </p:nvSpPr>
            <p:spPr bwMode="auto">
              <a:xfrm>
                <a:off x="381000" y="3505066"/>
                <a:ext cx="685800" cy="457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b="1">
                    <a:latin typeface="Comic Sans MS" pitchFamily="66" charset="0"/>
                  </a:rPr>
                  <a:t>19</a:t>
                </a:r>
              </a:p>
            </p:txBody>
          </p:sp>
          <p:sp>
            <p:nvSpPr>
              <p:cNvPr id="23580" name="TextBox 14"/>
              <p:cNvSpPr txBox="1">
                <a:spLocks noChangeArrowheads="1"/>
              </p:cNvSpPr>
              <p:nvPr/>
            </p:nvSpPr>
            <p:spPr bwMode="auto">
              <a:xfrm>
                <a:off x="838200" y="3276546"/>
                <a:ext cx="838200" cy="518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Comic Sans MS" pitchFamily="66" charset="0"/>
                  </a:rPr>
                  <a:t>K</a:t>
                </a:r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>
              <a:off x="1872" y="2592"/>
              <a:ext cx="57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3564" name="Group 18"/>
            <p:cNvGrpSpPr>
              <a:grpSpLocks/>
            </p:cNvGrpSpPr>
            <p:nvPr/>
          </p:nvGrpSpPr>
          <p:grpSpPr bwMode="auto">
            <a:xfrm>
              <a:off x="2640" y="2352"/>
              <a:ext cx="672" cy="576"/>
              <a:chOff x="609600" y="3048000"/>
              <a:chExt cx="1066800" cy="914104"/>
            </a:xfrm>
          </p:grpSpPr>
          <p:sp>
            <p:nvSpPr>
              <p:cNvPr id="23575" name="TextBox 19"/>
              <p:cNvSpPr txBox="1">
                <a:spLocks noChangeArrowheads="1"/>
              </p:cNvSpPr>
              <p:nvPr/>
            </p:nvSpPr>
            <p:spPr bwMode="auto">
              <a:xfrm>
                <a:off x="609600" y="3048000"/>
                <a:ext cx="381000" cy="457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23576" name="TextBox 20"/>
              <p:cNvSpPr txBox="1">
                <a:spLocks noChangeArrowheads="1"/>
              </p:cNvSpPr>
              <p:nvPr/>
            </p:nvSpPr>
            <p:spPr bwMode="auto">
              <a:xfrm>
                <a:off x="609600" y="3505052"/>
                <a:ext cx="457200" cy="457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23577" name="TextBox 21"/>
              <p:cNvSpPr txBox="1">
                <a:spLocks noChangeArrowheads="1"/>
              </p:cNvSpPr>
              <p:nvPr/>
            </p:nvSpPr>
            <p:spPr bwMode="auto">
              <a:xfrm>
                <a:off x="838200" y="3276526"/>
                <a:ext cx="838200" cy="518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2800" b="1">
                    <a:latin typeface="Comic Sans MS" pitchFamily="66" charset="0"/>
                  </a:rPr>
                  <a:t>β</a:t>
                </a:r>
                <a:endParaRPr lang="en-US" sz="2800" b="1">
                  <a:latin typeface="Comic Sans MS" pitchFamily="66" charset="0"/>
                </a:endParaRPr>
              </a:p>
            </p:txBody>
          </p:sp>
        </p:grpSp>
        <p:sp>
          <p:nvSpPr>
            <p:cNvPr id="23565" name="TextBox 22"/>
            <p:cNvSpPr txBox="1">
              <a:spLocks noChangeArrowheads="1"/>
            </p:cNvSpPr>
            <p:nvPr/>
          </p:nvSpPr>
          <p:spPr bwMode="auto">
            <a:xfrm>
              <a:off x="3120" y="2448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latin typeface="Comic Sans MS" pitchFamily="66" charset="0"/>
                </a:rPr>
                <a:t>+</a:t>
              </a:r>
            </a:p>
          </p:txBody>
        </p:sp>
        <p:grpSp>
          <p:nvGrpSpPr>
            <p:cNvPr id="23566" name="Group 23"/>
            <p:cNvGrpSpPr>
              <a:grpSpLocks/>
            </p:cNvGrpSpPr>
            <p:nvPr/>
          </p:nvGrpSpPr>
          <p:grpSpPr bwMode="auto">
            <a:xfrm>
              <a:off x="3408" y="2400"/>
              <a:ext cx="960" cy="576"/>
              <a:chOff x="152400" y="3048000"/>
              <a:chExt cx="1524000" cy="914104"/>
            </a:xfrm>
          </p:grpSpPr>
          <p:sp>
            <p:nvSpPr>
              <p:cNvPr id="23572" name="TextBox 24"/>
              <p:cNvSpPr txBox="1">
                <a:spLocks noChangeArrowheads="1"/>
              </p:cNvSpPr>
              <p:nvPr/>
            </p:nvSpPr>
            <p:spPr bwMode="auto">
              <a:xfrm>
                <a:off x="152400" y="3048000"/>
                <a:ext cx="838200" cy="457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2400" b="1">
                    <a:latin typeface="Comic Sans MS" pitchFamily="66" charset="0"/>
                  </a:rPr>
                  <a:t>38</a:t>
                </a:r>
              </a:p>
            </p:txBody>
          </p:sp>
          <p:sp>
            <p:nvSpPr>
              <p:cNvPr id="23573" name="TextBox 25"/>
              <p:cNvSpPr txBox="1">
                <a:spLocks noChangeArrowheads="1"/>
              </p:cNvSpPr>
              <p:nvPr/>
            </p:nvSpPr>
            <p:spPr bwMode="auto">
              <a:xfrm>
                <a:off x="381000" y="3505052"/>
                <a:ext cx="685800" cy="457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400" b="1">
                    <a:latin typeface="Comic Sans MS" pitchFamily="66" charset="0"/>
                  </a:rPr>
                  <a:t>18</a:t>
                </a:r>
              </a:p>
            </p:txBody>
          </p:sp>
          <p:sp>
            <p:nvSpPr>
              <p:cNvPr id="23574" name="TextBox 26"/>
              <p:cNvSpPr txBox="1">
                <a:spLocks noChangeArrowheads="1"/>
              </p:cNvSpPr>
              <p:nvPr/>
            </p:nvSpPr>
            <p:spPr bwMode="auto">
              <a:xfrm>
                <a:off x="838200" y="3276526"/>
                <a:ext cx="838200" cy="518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>
                    <a:latin typeface="Comic Sans MS" pitchFamily="66" charset="0"/>
                  </a:rPr>
                  <a:t>Ar</a:t>
                </a:r>
              </a:p>
            </p:txBody>
          </p:sp>
        </p:grpSp>
        <p:grpSp>
          <p:nvGrpSpPr>
            <p:cNvPr id="23567" name="Group 18"/>
            <p:cNvGrpSpPr>
              <a:grpSpLocks/>
            </p:cNvGrpSpPr>
            <p:nvPr/>
          </p:nvGrpSpPr>
          <p:grpSpPr bwMode="auto">
            <a:xfrm>
              <a:off x="4896" y="2352"/>
              <a:ext cx="672" cy="576"/>
              <a:chOff x="609600" y="3048000"/>
              <a:chExt cx="1066800" cy="914104"/>
            </a:xfrm>
          </p:grpSpPr>
          <p:sp>
            <p:nvSpPr>
              <p:cNvPr id="23569" name="TextBox 38"/>
              <p:cNvSpPr txBox="1">
                <a:spLocks noChangeArrowheads="1"/>
              </p:cNvSpPr>
              <p:nvPr/>
            </p:nvSpPr>
            <p:spPr bwMode="auto">
              <a:xfrm>
                <a:off x="609600" y="3048000"/>
                <a:ext cx="381000" cy="457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23570" name="TextBox 39"/>
              <p:cNvSpPr txBox="1">
                <a:spLocks noChangeArrowheads="1"/>
              </p:cNvSpPr>
              <p:nvPr/>
            </p:nvSpPr>
            <p:spPr bwMode="auto">
              <a:xfrm>
                <a:off x="609600" y="3505052"/>
                <a:ext cx="457200" cy="457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23571" name="TextBox 40"/>
              <p:cNvSpPr txBox="1">
                <a:spLocks noChangeArrowheads="1"/>
              </p:cNvSpPr>
              <p:nvPr/>
            </p:nvSpPr>
            <p:spPr bwMode="auto">
              <a:xfrm>
                <a:off x="838200" y="3200351"/>
                <a:ext cx="838200" cy="518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2800" b="1">
                    <a:latin typeface="Berylium"/>
                  </a:rPr>
                  <a:t>γ</a:t>
                </a:r>
                <a:endParaRPr lang="en-US" sz="2800" b="1">
                  <a:latin typeface="Berylium"/>
                </a:endParaRPr>
              </a:p>
            </p:txBody>
          </p:sp>
        </p:grpSp>
        <p:sp>
          <p:nvSpPr>
            <p:cNvPr id="23568" name="TextBox 41"/>
            <p:cNvSpPr txBox="1">
              <a:spLocks noChangeArrowheads="1"/>
            </p:cNvSpPr>
            <p:nvPr/>
          </p:nvSpPr>
          <p:spPr bwMode="auto">
            <a:xfrm>
              <a:off x="4320" y="2448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>
                  <a:latin typeface="Comic Sans MS" pitchFamily="66" charset="0"/>
                </a:rPr>
                <a:t>+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886200"/>
            <a:ext cx="74691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*usually occurs immediately following other </a:t>
            </a:r>
          </a:p>
          <a:p>
            <a:pPr algn="ctr"/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types of decay </a:t>
            </a:r>
          </a:p>
        </p:txBody>
      </p:sp>
      <p:grpSp>
        <p:nvGrpSpPr>
          <p:cNvPr id="22560" name="Group 32"/>
          <p:cNvGrpSpPr>
            <a:grpSpLocks/>
          </p:cNvGrpSpPr>
          <p:nvPr/>
        </p:nvGrpSpPr>
        <p:grpSpPr bwMode="auto">
          <a:xfrm>
            <a:off x="0" y="3200400"/>
            <a:ext cx="9344025" cy="519113"/>
            <a:chOff x="0" y="2016"/>
            <a:chExt cx="5886" cy="327"/>
          </a:xfrm>
        </p:grpSpPr>
        <p:sp>
          <p:nvSpPr>
            <p:cNvPr id="23559" name="TextBox 8"/>
            <p:cNvSpPr txBox="1">
              <a:spLocks noChangeArrowheads="1"/>
            </p:cNvSpPr>
            <p:nvPr/>
          </p:nvSpPr>
          <p:spPr bwMode="auto">
            <a:xfrm>
              <a:off x="0" y="2016"/>
              <a:ext cx="58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*similar to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-1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e dropping energy levels (remember this?) </a:t>
              </a:r>
            </a:p>
          </p:txBody>
        </p:sp>
        <p:sp>
          <p:nvSpPr>
            <p:cNvPr id="23560" name="Text Box 31"/>
            <p:cNvSpPr txBox="1">
              <a:spLocks noChangeArrowheads="1"/>
            </p:cNvSpPr>
            <p:nvPr/>
          </p:nvSpPr>
          <p:spPr bwMode="auto">
            <a:xfrm>
              <a:off x="1200" y="2016"/>
              <a:ext cx="20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mtClean="0">
                <a:latin typeface="Comic Sans MS" pitchFamily="66" charset="0"/>
              </a:rPr>
              <a:t>Penetrating Ability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>
              <a:hlinkClick r:id="rId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hlinkClick r:id="rId2"/>
              </a:rPr>
              <a:t>Mr</a:t>
            </a:r>
            <a:r>
              <a:rPr lang="en-US" dirty="0" smtClean="0">
                <a:hlinkClick r:id="rId2"/>
              </a:rPr>
              <a:t>. Wizard Video (1960s)</a:t>
            </a: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hlinkClick r:id="rId3"/>
              </a:rPr>
              <a:t>“Duck and Cover” Civil Defense Film (1951)</a:t>
            </a:r>
            <a:endParaRPr lang="en-US" dirty="0" smtClean="0"/>
          </a:p>
        </p:txBody>
      </p:sp>
      <p:pic>
        <p:nvPicPr>
          <p:cNvPr id="2" name="Picture 1" descr="Alpha_Beta_Gamm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1968500"/>
            <a:ext cx="5842000" cy="292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0" y="4038600"/>
            <a:ext cx="9144000" cy="2362200"/>
          </a:xfrm>
          <a:prstGeom prst="cloudCallout">
            <a:avLst>
              <a:gd name="adj1" fmla="val -44495"/>
              <a:gd name="adj2" fmla="val 61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What is a Nuclear Reaction?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A nuclear reaction is a reaction that affects the nucleus of an atom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Result: </a:t>
            </a:r>
            <a:r>
              <a:rPr lang="en-US" b="1" smtClean="0">
                <a:solidFill>
                  <a:srgbClr val="0070C0"/>
                </a:solidFill>
                <a:latin typeface="Comic Sans MS" pitchFamily="66" charset="0"/>
              </a:rPr>
              <a:t>A more stable nucleus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latin typeface="Comic Sans MS" pitchFamily="66" charset="0"/>
            </a:endParaRPr>
          </a:p>
          <a:p>
            <a:pPr lvl="1" algn="ctr"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What makes a nucleus stable?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Low atomic #  1 proton : 1 neutron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Higher atomic # 1 proton : 1.5 neutrons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oud Callout 35"/>
          <p:cNvSpPr>
            <a:spLocks noChangeArrowheads="1"/>
          </p:cNvSpPr>
          <p:nvPr/>
        </p:nvSpPr>
        <p:spPr bwMode="auto">
          <a:xfrm>
            <a:off x="0" y="4419600"/>
            <a:ext cx="8153400" cy="2438400"/>
          </a:xfrm>
          <a:prstGeom prst="cloudCallout">
            <a:avLst>
              <a:gd name="adj1" fmla="val 47838"/>
              <a:gd name="adj2" fmla="val -43556"/>
            </a:avLst>
          </a:prstGeom>
          <a:solidFill>
            <a:schemeClr val="accent1"/>
          </a:solidFill>
          <a:ln w="48000" cmpd="thickThin" algn="ctr">
            <a:solidFill>
              <a:srgbClr val="B07E00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Nucleons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latin typeface="Comic Sans MS" pitchFamily="66" charset="0"/>
              </a:rPr>
              <a:t>A </a:t>
            </a:r>
            <a:r>
              <a:rPr lang="en-US" u="sng" smtClean="0">
                <a:latin typeface="Comic Sans MS" pitchFamily="66" charset="0"/>
              </a:rPr>
              <a:t>nucleon</a:t>
            </a:r>
            <a:r>
              <a:rPr lang="en-US" smtClean="0">
                <a:latin typeface="Comic Sans MS" pitchFamily="66" charset="0"/>
              </a:rPr>
              <a:t> is a particle in the nucleus (protons and neutrons)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Comic Sans MS" pitchFamily="66" charset="0"/>
              </a:rPr>
              <a:t>	Q:What keeps the nucleons together?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smtClean="0">
                <a:latin typeface="Comic Sans MS" pitchFamily="66" charset="0"/>
              </a:rPr>
              <a:t>A: A very strong attractive nuclear force, also known as NUCLEAR BINDING ENERGY</a:t>
            </a:r>
          </a:p>
        </p:txBody>
      </p:sp>
      <p:grpSp>
        <p:nvGrpSpPr>
          <p:cNvPr id="15364" name="Group 6"/>
          <p:cNvGrpSpPr>
            <a:grpSpLocks/>
          </p:cNvGrpSpPr>
          <p:nvPr/>
        </p:nvGrpSpPr>
        <p:grpSpPr bwMode="auto">
          <a:xfrm>
            <a:off x="1600200" y="3200400"/>
            <a:ext cx="1219200" cy="704850"/>
            <a:chOff x="381000" y="3200400"/>
            <a:chExt cx="1219200" cy="704910"/>
          </a:xfrm>
        </p:grpSpPr>
        <p:sp>
          <p:nvSpPr>
            <p:cNvPr id="15377" name="TextBox 3"/>
            <p:cNvSpPr txBox="1">
              <a:spLocks noChangeArrowheads="1"/>
            </p:cNvSpPr>
            <p:nvPr/>
          </p:nvSpPr>
          <p:spPr bwMode="auto">
            <a:xfrm>
              <a:off x="381000" y="3200400"/>
              <a:ext cx="685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228</a:t>
              </a:r>
            </a:p>
          </p:txBody>
        </p:sp>
        <p:sp>
          <p:nvSpPr>
            <p:cNvPr id="15378" name="TextBox 4"/>
            <p:cNvSpPr txBox="1">
              <a:spLocks noChangeArrowheads="1"/>
            </p:cNvSpPr>
            <p:nvPr/>
          </p:nvSpPr>
          <p:spPr bwMode="auto">
            <a:xfrm>
              <a:off x="457200" y="35052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88</a:t>
              </a:r>
            </a:p>
          </p:txBody>
        </p:sp>
        <p:sp>
          <p:nvSpPr>
            <p:cNvPr id="15379" name="TextBox 5"/>
            <p:cNvSpPr txBox="1">
              <a:spLocks noChangeArrowheads="1"/>
            </p:cNvSpPr>
            <p:nvPr/>
          </p:nvSpPr>
          <p:spPr bwMode="auto">
            <a:xfrm>
              <a:off x="914400" y="32766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>
                  <a:latin typeface="Comic Sans MS" pitchFamily="66" charset="0"/>
                </a:rPr>
                <a:t>Ra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676400" y="3505200"/>
            <a:ext cx="3962400" cy="933450"/>
            <a:chOff x="1676400" y="3505200"/>
            <a:chExt cx="3962400" cy="933510"/>
          </a:xfrm>
        </p:grpSpPr>
        <p:sp>
          <p:nvSpPr>
            <p:cNvPr id="18" name="Oval 17"/>
            <p:cNvSpPr/>
            <p:nvPr/>
          </p:nvSpPr>
          <p:spPr>
            <a:xfrm>
              <a:off x="1676400" y="3505200"/>
              <a:ext cx="457200" cy="381024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9" name="Straight Arrow Connector 18"/>
            <p:cNvCxnSpPr>
              <a:endCxn id="18" idx="5"/>
            </p:cNvCxnSpPr>
            <p:nvPr/>
          </p:nvCxnSpPr>
          <p:spPr>
            <a:xfrm rot="10800000">
              <a:off x="2066925" y="3830659"/>
              <a:ext cx="904875" cy="4365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971800" y="4038634"/>
              <a:ext cx="2667000" cy="40007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u="sng" dirty="0">
                  <a:latin typeface="Comic Sans MS" pitchFamily="66" charset="0"/>
                </a:rPr>
                <a:t>Atomic #</a:t>
              </a:r>
              <a:r>
                <a:rPr lang="en-US" sz="2000" dirty="0">
                  <a:latin typeface="Comic Sans MS" pitchFamily="66" charset="0"/>
                </a:rPr>
                <a:t> = protons</a:t>
              </a:r>
            </a:p>
          </p:txBody>
        </p:sp>
      </p:grpSp>
      <p:sp>
        <p:nvSpPr>
          <p:cNvPr id="15366" name="TextBox 24"/>
          <p:cNvSpPr txBox="1">
            <a:spLocks noChangeArrowheads="1"/>
          </p:cNvSpPr>
          <p:nvPr/>
        </p:nvSpPr>
        <p:spPr bwMode="auto">
          <a:xfrm>
            <a:off x="3810000" y="32004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omic Sans MS" pitchFamily="66" charset="0"/>
              </a:rPr>
              <a:t>or 		Radium-228</a:t>
            </a:r>
          </a:p>
        </p:txBody>
      </p:sp>
      <p:grpSp>
        <p:nvGrpSpPr>
          <p:cNvPr id="15367" name="Group 15"/>
          <p:cNvGrpSpPr>
            <a:grpSpLocks/>
          </p:cNvGrpSpPr>
          <p:nvPr/>
        </p:nvGrpSpPr>
        <p:grpSpPr bwMode="auto">
          <a:xfrm>
            <a:off x="1676400" y="2590800"/>
            <a:ext cx="5029200" cy="990600"/>
            <a:chOff x="1676400" y="2590800"/>
            <a:chExt cx="5029200" cy="990600"/>
          </a:xfrm>
        </p:grpSpPr>
        <p:sp>
          <p:nvSpPr>
            <p:cNvPr id="9" name="Oval 8"/>
            <p:cNvSpPr/>
            <p:nvPr/>
          </p:nvSpPr>
          <p:spPr>
            <a:xfrm>
              <a:off x="1676400" y="3200400"/>
              <a:ext cx="457200" cy="381000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1" name="Straight Arrow Connector 10"/>
            <p:cNvCxnSpPr>
              <a:stCxn id="15" idx="1"/>
              <a:endCxn id="9" idx="7"/>
            </p:cNvCxnSpPr>
            <p:nvPr/>
          </p:nvCxnSpPr>
          <p:spPr>
            <a:xfrm rot="10800000" flipV="1">
              <a:off x="2066925" y="2790825"/>
              <a:ext cx="828675" cy="4651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895600" y="2590800"/>
              <a:ext cx="3810000" cy="4445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u="sng" dirty="0">
                  <a:latin typeface="Comic Sans MS" pitchFamily="66" charset="0"/>
                </a:rPr>
                <a:t>Mass #</a:t>
              </a:r>
              <a:r>
                <a:rPr lang="en-US" sz="2000" dirty="0">
                  <a:latin typeface="Comic Sans MS" pitchFamily="66" charset="0"/>
                </a:rPr>
                <a:t> = protons + neutrons</a:t>
              </a:r>
            </a:p>
          </p:txBody>
        </p:sp>
      </p:grpSp>
      <p:sp>
        <p:nvSpPr>
          <p:cNvPr id="26" name="Oval 25"/>
          <p:cNvSpPr/>
          <p:nvPr/>
        </p:nvSpPr>
        <p:spPr>
          <a:xfrm>
            <a:off x="7086600" y="3200400"/>
            <a:ext cx="1143000" cy="533400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" name="Straight Arrow Connector 26"/>
          <p:cNvCxnSpPr>
            <a:stCxn id="15" idx="3"/>
            <a:endCxn id="26" idx="0"/>
          </p:cNvCxnSpPr>
          <p:nvPr/>
        </p:nvCxnSpPr>
        <p:spPr>
          <a:xfrm>
            <a:off x="6729413" y="2813050"/>
            <a:ext cx="928687" cy="373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Users\Owner\Pictures\Microsoft Clip Organizer\j00787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3038" y="3581400"/>
            <a:ext cx="135096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Radioactivity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Comic Sans MS" pitchFamily="66" charset="0"/>
              </a:rPr>
              <a:t>Radioactive Decay</a:t>
            </a:r>
            <a:r>
              <a:rPr lang="en-US" smtClean="0">
                <a:latin typeface="Comic Sans MS" pitchFamily="66" charset="0"/>
              </a:rPr>
              <a:t> is the spontaneous disintegration of a nucleus into a slightly lighter nucleus, accompanied by the emission of particles, Electromagnetic Radiation, or both.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>
                <a:latin typeface="Comic Sans MS" pitchFamily="66" charset="0"/>
              </a:rPr>
              <a:t>A </a:t>
            </a:r>
            <a:r>
              <a:rPr lang="en-US" u="sng" smtClean="0">
                <a:latin typeface="Comic Sans MS" pitchFamily="66" charset="0"/>
              </a:rPr>
              <a:t>radioactive nuclide</a:t>
            </a:r>
            <a:r>
              <a:rPr lang="en-US" smtClean="0">
                <a:latin typeface="Comic Sans MS" pitchFamily="66" charset="0"/>
              </a:rPr>
              <a:t> is an unstable nucleus that undergoes radioactive decay.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55448"/>
            <a:ext cx="8229600" cy="1252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Types of Radioactive Decay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458200" cy="477837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819400"/>
                <a:gridCol w="2819400"/>
                <a:gridCol w="2819400"/>
              </a:tblGrid>
              <a:tr h="7963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Type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Symbol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Charge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963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Alpha Particle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</a:t>
                      </a:r>
                      <a:r>
                        <a:rPr lang="el-GR" sz="2800" dirty="0" smtClean="0"/>
                        <a:t>α</a:t>
                      </a:r>
                      <a:r>
                        <a:rPr lang="en-US" sz="2800" dirty="0" smtClean="0"/>
                        <a:t>  or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+2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963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Beta Particle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963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Positron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+1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963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Gamma Ray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Berylium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none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7963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Electron Capture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7429" name="Group 4"/>
          <p:cNvGrpSpPr>
            <a:grpSpLocks/>
          </p:cNvGrpSpPr>
          <p:nvPr/>
        </p:nvGrpSpPr>
        <p:grpSpPr bwMode="auto">
          <a:xfrm>
            <a:off x="4876800" y="2590800"/>
            <a:ext cx="1066800" cy="766763"/>
            <a:chOff x="609600" y="3124200"/>
            <a:chExt cx="1066800" cy="766465"/>
          </a:xfrm>
        </p:grpSpPr>
        <p:sp>
          <p:nvSpPr>
            <p:cNvPr id="17446" name="TextBox 5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7447" name="TextBox 6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7448" name="TextBox 7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He</a:t>
              </a:r>
            </a:p>
          </p:txBody>
        </p:sp>
      </p:grpSp>
      <p:grpSp>
        <p:nvGrpSpPr>
          <p:cNvPr id="17430" name="Group 8"/>
          <p:cNvGrpSpPr>
            <a:grpSpLocks/>
          </p:cNvGrpSpPr>
          <p:nvPr/>
        </p:nvGrpSpPr>
        <p:grpSpPr bwMode="auto">
          <a:xfrm>
            <a:off x="4267200" y="3352800"/>
            <a:ext cx="838200" cy="766763"/>
            <a:chOff x="533400" y="3124200"/>
            <a:chExt cx="838200" cy="766465"/>
          </a:xfrm>
        </p:grpSpPr>
        <p:sp>
          <p:nvSpPr>
            <p:cNvPr id="17443" name="TextBox 9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17444" name="TextBox 10"/>
            <p:cNvSpPr txBox="1">
              <a:spLocks noChangeArrowheads="1"/>
            </p:cNvSpPr>
            <p:nvPr/>
          </p:nvSpPr>
          <p:spPr bwMode="auto">
            <a:xfrm>
              <a:off x="533400" y="3429000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17445" name="TextBox 11"/>
            <p:cNvSpPr txBox="1">
              <a:spLocks noChangeArrowheads="1"/>
            </p:cNvSpPr>
            <p:nvPr/>
          </p:nvSpPr>
          <p:spPr bwMode="auto">
            <a:xfrm>
              <a:off x="838200" y="32004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l-GR" sz="2800">
                  <a:latin typeface="Comic Sans MS" pitchFamily="66" charset="0"/>
                </a:rPr>
                <a:t>β</a:t>
              </a:r>
              <a:endParaRPr lang="en-US" sz="2800">
                <a:latin typeface="Comic Sans MS" pitchFamily="66" charset="0"/>
              </a:endParaRPr>
            </a:p>
          </p:txBody>
        </p:sp>
      </p:grpSp>
      <p:grpSp>
        <p:nvGrpSpPr>
          <p:cNvPr id="17431" name="Group 12"/>
          <p:cNvGrpSpPr>
            <a:grpSpLocks/>
          </p:cNvGrpSpPr>
          <p:nvPr/>
        </p:nvGrpSpPr>
        <p:grpSpPr bwMode="auto">
          <a:xfrm>
            <a:off x="4191000" y="4191000"/>
            <a:ext cx="914400" cy="766763"/>
            <a:chOff x="457200" y="3124200"/>
            <a:chExt cx="914400" cy="766465"/>
          </a:xfrm>
        </p:grpSpPr>
        <p:sp>
          <p:nvSpPr>
            <p:cNvPr id="17440" name="TextBox 13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17441" name="TextBox 14"/>
            <p:cNvSpPr txBox="1">
              <a:spLocks noChangeArrowheads="1"/>
            </p:cNvSpPr>
            <p:nvPr/>
          </p:nvSpPr>
          <p:spPr bwMode="auto">
            <a:xfrm>
              <a:off x="457200" y="3429000"/>
              <a:ext cx="533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  1</a:t>
              </a:r>
            </a:p>
          </p:txBody>
        </p:sp>
        <p:sp>
          <p:nvSpPr>
            <p:cNvPr id="17442" name="TextBox 15"/>
            <p:cNvSpPr txBox="1">
              <a:spLocks noChangeArrowheads="1"/>
            </p:cNvSpPr>
            <p:nvPr/>
          </p:nvSpPr>
          <p:spPr bwMode="auto">
            <a:xfrm>
              <a:off x="838200" y="32004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l-GR" sz="2800">
                  <a:latin typeface="Comic Sans MS" pitchFamily="66" charset="0"/>
                </a:rPr>
                <a:t>β</a:t>
              </a:r>
              <a:endParaRPr lang="en-US" sz="2800">
                <a:latin typeface="Comic Sans MS" pitchFamily="66" charset="0"/>
              </a:endParaRPr>
            </a:p>
          </p:txBody>
        </p:sp>
      </p:grpSp>
      <p:grpSp>
        <p:nvGrpSpPr>
          <p:cNvPr id="17432" name="Group 16"/>
          <p:cNvGrpSpPr>
            <a:grpSpLocks/>
          </p:cNvGrpSpPr>
          <p:nvPr/>
        </p:nvGrpSpPr>
        <p:grpSpPr bwMode="auto">
          <a:xfrm>
            <a:off x="4343400" y="5029200"/>
            <a:ext cx="762000" cy="766763"/>
            <a:chOff x="609600" y="3124200"/>
            <a:chExt cx="762000" cy="766465"/>
          </a:xfrm>
        </p:grpSpPr>
        <p:sp>
          <p:nvSpPr>
            <p:cNvPr id="17437" name="TextBox 17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17438" name="TextBox 18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17439" name="TextBox 19"/>
            <p:cNvSpPr txBox="1">
              <a:spLocks noChangeArrowheads="1"/>
            </p:cNvSpPr>
            <p:nvPr/>
          </p:nvSpPr>
          <p:spPr bwMode="auto">
            <a:xfrm>
              <a:off x="838200" y="32004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l-GR" sz="2800" b="1">
                  <a:latin typeface="Berylium"/>
                </a:rPr>
                <a:t>γ</a:t>
              </a:r>
              <a:endParaRPr lang="en-US" sz="2800" b="1">
                <a:latin typeface="Berylium"/>
              </a:endParaRPr>
            </a:p>
          </p:txBody>
        </p:sp>
      </p:grpSp>
      <p:grpSp>
        <p:nvGrpSpPr>
          <p:cNvPr id="17433" name="Group 21"/>
          <p:cNvGrpSpPr>
            <a:grpSpLocks/>
          </p:cNvGrpSpPr>
          <p:nvPr/>
        </p:nvGrpSpPr>
        <p:grpSpPr bwMode="auto">
          <a:xfrm>
            <a:off x="4267200" y="5867400"/>
            <a:ext cx="838200" cy="766763"/>
            <a:chOff x="533400" y="3124200"/>
            <a:chExt cx="838200" cy="766465"/>
          </a:xfrm>
        </p:grpSpPr>
        <p:sp>
          <p:nvSpPr>
            <p:cNvPr id="17434" name="TextBox 22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0</a:t>
              </a:r>
            </a:p>
          </p:txBody>
        </p:sp>
        <p:sp>
          <p:nvSpPr>
            <p:cNvPr id="17435" name="TextBox 23"/>
            <p:cNvSpPr txBox="1">
              <a:spLocks noChangeArrowheads="1"/>
            </p:cNvSpPr>
            <p:nvPr/>
          </p:nvSpPr>
          <p:spPr bwMode="auto">
            <a:xfrm>
              <a:off x="533400" y="3429000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17436" name="TextBox 24"/>
            <p:cNvSpPr txBox="1">
              <a:spLocks noChangeArrowheads="1"/>
            </p:cNvSpPr>
            <p:nvPr/>
          </p:nvSpPr>
          <p:spPr bwMode="auto">
            <a:xfrm>
              <a:off x="838200" y="3200400"/>
              <a:ext cx="53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Comic Sans MS" pitchFamily="66" charset="0"/>
                </a:rPr>
                <a:t>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4582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100" smtClean="0">
                <a:latin typeface="Comic Sans MS" pitchFamily="66" charset="0"/>
              </a:rPr>
              <a:t>New Symbols for Atomic Particles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8229600" cy="39401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000" smtClean="0">
                <a:solidFill>
                  <a:srgbClr val="0070C0"/>
                </a:solidFill>
                <a:latin typeface="Comic Sans MS" pitchFamily="66" charset="0"/>
              </a:rPr>
              <a:t>Proton:  </a:t>
            </a:r>
            <a:r>
              <a:rPr lang="en-US" sz="4000" baseline="-25000" smtClean="0">
                <a:solidFill>
                  <a:srgbClr val="0070C0"/>
                </a:solidFill>
                <a:latin typeface="Comic Sans MS" pitchFamily="66" charset="0"/>
              </a:rPr>
              <a:t>1</a:t>
            </a:r>
            <a:r>
              <a:rPr lang="en-US" sz="4000" smtClean="0">
                <a:solidFill>
                  <a:srgbClr val="0070C0"/>
                </a:solidFill>
                <a:latin typeface="Comic Sans MS" pitchFamily="66" charset="0"/>
              </a:rPr>
              <a:t>p</a:t>
            </a:r>
          </a:p>
          <a:p>
            <a:pPr eaLnBrk="1" hangingPunct="1">
              <a:buFont typeface="Wingdings 2" pitchFamily="18" charset="2"/>
              <a:buNone/>
            </a:pPr>
            <a:endParaRPr lang="en-US" sz="400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>
                <a:solidFill>
                  <a:srgbClr val="0070C0"/>
                </a:solidFill>
                <a:latin typeface="Comic Sans MS" pitchFamily="66" charset="0"/>
              </a:rPr>
              <a:t>Neutron:  </a:t>
            </a:r>
            <a:r>
              <a:rPr lang="en-US" sz="4000" baseline="-25000" smtClean="0">
                <a:solidFill>
                  <a:srgbClr val="0070C0"/>
                </a:solidFill>
                <a:latin typeface="Comic Sans MS" pitchFamily="66" charset="0"/>
              </a:rPr>
              <a:t>0</a:t>
            </a:r>
            <a:r>
              <a:rPr lang="en-US" sz="4000" smtClean="0">
                <a:solidFill>
                  <a:srgbClr val="0070C0"/>
                </a:solidFill>
                <a:latin typeface="Comic Sans MS" pitchFamily="66" charset="0"/>
              </a:rPr>
              <a:t>n</a:t>
            </a:r>
          </a:p>
          <a:p>
            <a:pPr eaLnBrk="1" hangingPunct="1">
              <a:buFont typeface="Wingdings 2" pitchFamily="18" charset="2"/>
              <a:buNone/>
            </a:pPr>
            <a:endParaRPr lang="en-US" sz="4000" smtClean="0">
              <a:solidFill>
                <a:srgbClr val="0070C0"/>
              </a:solidFill>
              <a:latin typeface="Comic Sans MS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>
                <a:solidFill>
                  <a:srgbClr val="0070C0"/>
                </a:solidFill>
                <a:latin typeface="Comic Sans MS" pitchFamily="66" charset="0"/>
              </a:rPr>
              <a:t>Electron: </a:t>
            </a:r>
            <a:r>
              <a:rPr lang="en-US" sz="4000" baseline="-25000" smtClean="0">
                <a:solidFill>
                  <a:srgbClr val="0070C0"/>
                </a:solidFill>
                <a:latin typeface="Comic Sans MS" pitchFamily="66" charset="0"/>
              </a:rPr>
              <a:t>-1</a:t>
            </a:r>
            <a:r>
              <a:rPr lang="en-US" sz="4000" smtClean="0">
                <a:solidFill>
                  <a:srgbClr val="0070C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438400" y="2057400"/>
            <a:ext cx="338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aseline="30000">
                <a:solidFill>
                  <a:srgbClr val="0070C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2895600" y="4495800"/>
            <a:ext cx="3937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aseline="30000">
                <a:solidFill>
                  <a:srgbClr val="0070C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2895600" y="3276600"/>
            <a:ext cx="338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aseline="30000">
                <a:solidFill>
                  <a:srgbClr val="0070C0"/>
                </a:solidFill>
                <a:latin typeface="Comic Sans MS" pitchFamily="66" charset="0"/>
              </a:rPr>
              <a:t>1</a:t>
            </a:r>
          </a:p>
        </p:txBody>
      </p:sp>
      <p:pic>
        <p:nvPicPr>
          <p:cNvPr id="18438" name="Picture 7" descr="MCj043691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057400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Alpha Decay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(Alpha Emission)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19458" name="Content Placeholder 3"/>
          <p:cNvGrpSpPr>
            <a:grpSpLocks noGrp="1"/>
          </p:cNvGrpSpPr>
          <p:nvPr/>
        </p:nvGrpSpPr>
        <p:grpSpPr bwMode="auto">
          <a:xfrm>
            <a:off x="228600" y="0"/>
            <a:ext cx="1828800" cy="1425575"/>
            <a:chOff x="609600" y="3124200"/>
            <a:chExt cx="1066800" cy="605131"/>
          </a:xfrm>
        </p:grpSpPr>
        <p:sp>
          <p:nvSpPr>
            <p:cNvPr id="19489" name="TextBox 4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490" name="TextBox 5"/>
            <p:cNvSpPr txBox="1">
              <a:spLocks noChangeArrowheads="1"/>
            </p:cNvSpPr>
            <p:nvPr/>
          </p:nvSpPr>
          <p:spPr bwMode="auto">
            <a:xfrm>
              <a:off x="609600" y="3429000"/>
              <a:ext cx="457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9491" name="TextBox 6"/>
            <p:cNvSpPr txBox="1">
              <a:spLocks noChangeArrowheads="1"/>
            </p:cNvSpPr>
            <p:nvPr/>
          </p:nvSpPr>
          <p:spPr bwMode="auto">
            <a:xfrm>
              <a:off x="838200" y="3276599"/>
              <a:ext cx="838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He</a:t>
              </a: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1905000"/>
            <a:ext cx="7753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* An </a:t>
            </a:r>
            <a:r>
              <a:rPr lang="el-GR" sz="2800">
                <a:solidFill>
                  <a:srgbClr val="0070C0"/>
                </a:solidFill>
                <a:latin typeface="Berylium"/>
              </a:rPr>
              <a:t>α</a:t>
            </a:r>
            <a:r>
              <a:rPr lang="en-US" sz="2800">
                <a:solidFill>
                  <a:srgbClr val="0070C0"/>
                </a:solidFill>
                <a:latin typeface="Berylium"/>
              </a:rPr>
              <a:t> </a:t>
            </a:r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particle is a Helium nucleus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2000" y="2438400"/>
            <a:ext cx="608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Comic Sans MS" pitchFamily="66" charset="0"/>
              </a:rPr>
              <a:t>* The largest and heaviest particle </a:t>
            </a: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8001000" y="304800"/>
            <a:ext cx="45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>
                <a:solidFill>
                  <a:srgbClr val="0070C0"/>
                </a:solidFill>
                <a:latin typeface="Comic Sans MS" pitchFamily="66" charset="0"/>
              </a:rPr>
              <a:t>α</a:t>
            </a:r>
            <a:endParaRPr lang="en-US" sz="40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38862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Ex) 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600200" y="3733800"/>
            <a:ext cx="1524000" cy="919163"/>
            <a:chOff x="152400" y="3048000"/>
            <a:chExt cx="1524000" cy="918865"/>
          </a:xfrm>
        </p:grpSpPr>
        <p:sp>
          <p:nvSpPr>
            <p:cNvPr id="19486" name="TextBox 12"/>
            <p:cNvSpPr txBox="1">
              <a:spLocks noChangeArrowheads="1"/>
            </p:cNvSpPr>
            <p:nvPr/>
          </p:nvSpPr>
          <p:spPr bwMode="auto">
            <a:xfrm>
              <a:off x="152400" y="30480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210</a:t>
              </a:r>
            </a:p>
          </p:txBody>
        </p:sp>
        <p:sp>
          <p:nvSpPr>
            <p:cNvPr id="19487" name="TextBox 13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84</a:t>
              </a:r>
            </a:p>
          </p:txBody>
        </p:sp>
        <p:sp>
          <p:nvSpPr>
            <p:cNvPr id="19488" name="TextBox 14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Po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2971800" y="4114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191000" y="3733800"/>
            <a:ext cx="1066800" cy="919163"/>
            <a:chOff x="609600" y="3048000"/>
            <a:chExt cx="1066800" cy="918865"/>
          </a:xfrm>
        </p:grpSpPr>
        <p:sp>
          <p:nvSpPr>
            <p:cNvPr id="19483" name="TextBox 19"/>
            <p:cNvSpPr txBox="1">
              <a:spLocks noChangeArrowheads="1"/>
            </p:cNvSpPr>
            <p:nvPr/>
          </p:nvSpPr>
          <p:spPr bwMode="auto">
            <a:xfrm>
              <a:off x="609600" y="30480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484" name="TextBox 20"/>
            <p:cNvSpPr txBox="1">
              <a:spLocks noChangeArrowheads="1"/>
            </p:cNvSpPr>
            <p:nvPr/>
          </p:nvSpPr>
          <p:spPr bwMode="auto">
            <a:xfrm>
              <a:off x="609600" y="3505200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9485" name="TextBox 21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He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34000" y="3733800"/>
            <a:ext cx="53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Comic Sans MS" pitchFamily="66" charset="0"/>
              </a:rPr>
              <a:t>+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172200" y="3733800"/>
            <a:ext cx="1524000" cy="919163"/>
            <a:chOff x="152400" y="3048000"/>
            <a:chExt cx="1524000" cy="918865"/>
          </a:xfrm>
        </p:grpSpPr>
        <p:sp>
          <p:nvSpPr>
            <p:cNvPr id="19480" name="TextBox 24"/>
            <p:cNvSpPr txBox="1">
              <a:spLocks noChangeArrowheads="1"/>
            </p:cNvSpPr>
            <p:nvPr/>
          </p:nvSpPr>
          <p:spPr bwMode="auto">
            <a:xfrm>
              <a:off x="152400" y="30480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206</a:t>
              </a:r>
            </a:p>
          </p:txBody>
        </p:sp>
        <p:sp>
          <p:nvSpPr>
            <p:cNvPr id="19481" name="TextBox 25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82</a:t>
              </a:r>
            </a:p>
          </p:txBody>
        </p:sp>
        <p:sp>
          <p:nvSpPr>
            <p:cNvPr id="19482" name="TextBox 26"/>
            <p:cNvSpPr txBox="1">
              <a:spLocks noChangeArrowheads="1"/>
            </p:cNvSpPr>
            <p:nvPr/>
          </p:nvSpPr>
          <p:spPr bwMode="auto">
            <a:xfrm>
              <a:off x="838200" y="3276526"/>
              <a:ext cx="838200" cy="518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Pb</a:t>
              </a:r>
            </a:p>
          </p:txBody>
        </p:sp>
      </p:grpSp>
      <p:cxnSp>
        <p:nvCxnSpPr>
          <p:cNvPr id="29" name="Straight Arrow Connector 28"/>
          <p:cNvCxnSpPr>
            <a:endCxn id="19487" idx="2"/>
          </p:cNvCxnSpPr>
          <p:nvPr/>
        </p:nvCxnSpPr>
        <p:spPr>
          <a:xfrm rot="16200000" flipV="1">
            <a:off x="2002631" y="4822032"/>
            <a:ext cx="604837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4250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6536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90800" y="5410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Comic Sans MS" pitchFamily="66" charset="0"/>
              </a:rPr>
              <a:t>Subscripts add up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590800" y="54102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7030A0"/>
                </a:solidFill>
                <a:latin typeface="Comic Sans MS" pitchFamily="66" charset="0"/>
              </a:rPr>
              <a:t>Superscripts add up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1295400" y="43434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5867400" y="43434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733800" y="42672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468" name="Group 36"/>
          <p:cNvGrpSpPr>
            <a:grpSpLocks/>
          </p:cNvGrpSpPr>
          <p:nvPr/>
        </p:nvGrpSpPr>
        <p:grpSpPr bwMode="auto">
          <a:xfrm>
            <a:off x="762000" y="2971800"/>
            <a:ext cx="4359275" cy="519113"/>
            <a:chOff x="480" y="1872"/>
            <a:chExt cx="2746" cy="327"/>
          </a:xfrm>
        </p:grpSpPr>
        <p:sp>
          <p:nvSpPr>
            <p:cNvPr id="19477" name="TextBox 8"/>
            <p:cNvSpPr txBox="1">
              <a:spLocks noChangeArrowheads="1"/>
            </p:cNvSpPr>
            <p:nvPr/>
          </p:nvSpPr>
          <p:spPr bwMode="auto">
            <a:xfrm>
              <a:off x="480" y="1872"/>
              <a:ext cx="274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* Reduces # of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p and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n </a:t>
              </a:r>
            </a:p>
          </p:txBody>
        </p:sp>
        <p:sp>
          <p:nvSpPr>
            <p:cNvPr id="19478" name="Text Box 34"/>
            <p:cNvSpPr txBox="1">
              <a:spLocks noChangeArrowheads="1"/>
            </p:cNvSpPr>
            <p:nvPr/>
          </p:nvSpPr>
          <p:spPr bwMode="auto">
            <a:xfrm>
              <a:off x="2112" y="1920"/>
              <a:ext cx="28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479" name="Text Box 35"/>
            <p:cNvSpPr txBox="1">
              <a:spLocks noChangeArrowheads="1"/>
            </p:cNvSpPr>
            <p:nvPr/>
          </p:nvSpPr>
          <p:spPr bwMode="auto">
            <a:xfrm>
              <a:off x="2832" y="1920"/>
              <a:ext cx="28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3" grpId="0"/>
      <p:bldP spid="33" grpId="0"/>
      <p:bldP spid="33" grpId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Beta Decay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(Beta Emission)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0482" name="Content Placeholder 3"/>
          <p:cNvGrpSpPr>
            <a:grpSpLocks noGrp="1"/>
          </p:cNvGrpSpPr>
          <p:nvPr/>
        </p:nvGrpSpPr>
        <p:grpSpPr bwMode="auto">
          <a:xfrm>
            <a:off x="457200" y="0"/>
            <a:ext cx="1905000" cy="1393825"/>
            <a:chOff x="565150" y="3124200"/>
            <a:chExt cx="1111250" cy="591291"/>
          </a:xfrm>
        </p:grpSpPr>
        <p:sp>
          <p:nvSpPr>
            <p:cNvPr id="20516" name="TextBox 4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20517" name="TextBox 5"/>
            <p:cNvSpPr txBox="1">
              <a:spLocks noChangeArrowheads="1"/>
            </p:cNvSpPr>
            <p:nvPr/>
          </p:nvSpPr>
          <p:spPr bwMode="auto">
            <a:xfrm>
              <a:off x="565150" y="3415160"/>
              <a:ext cx="457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0518" name="TextBox 6"/>
            <p:cNvSpPr txBox="1">
              <a:spLocks noChangeArrowheads="1"/>
            </p:cNvSpPr>
            <p:nvPr/>
          </p:nvSpPr>
          <p:spPr bwMode="auto">
            <a:xfrm>
              <a:off x="838200" y="3276599"/>
              <a:ext cx="838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4000">
                  <a:solidFill>
                    <a:srgbClr val="0070C0"/>
                  </a:solidFill>
                  <a:latin typeface="Comic Sans MS" pitchFamily="66" charset="0"/>
                </a:rPr>
                <a:t>β</a:t>
              </a:r>
              <a:endParaRPr lang="en-US" sz="4000">
                <a:solidFill>
                  <a:srgbClr val="0070C0"/>
                </a:solidFill>
                <a:latin typeface="Comic Sans MS" pitchFamily="66" charset="0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38862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Ex) 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00200" y="3733800"/>
            <a:ext cx="1524000" cy="919163"/>
            <a:chOff x="152400" y="3048000"/>
            <a:chExt cx="1524000" cy="918865"/>
          </a:xfrm>
        </p:grpSpPr>
        <p:sp>
          <p:nvSpPr>
            <p:cNvPr id="20513" name="TextBox 12"/>
            <p:cNvSpPr txBox="1">
              <a:spLocks noChangeArrowheads="1"/>
            </p:cNvSpPr>
            <p:nvPr/>
          </p:nvSpPr>
          <p:spPr bwMode="auto">
            <a:xfrm>
              <a:off x="152400" y="30480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14</a:t>
              </a:r>
            </a:p>
          </p:txBody>
        </p:sp>
        <p:sp>
          <p:nvSpPr>
            <p:cNvPr id="20514" name="TextBox 13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Comic Sans MS" pitchFamily="66" charset="0"/>
                </a:rPr>
                <a:t>6</a:t>
              </a:r>
            </a:p>
          </p:txBody>
        </p:sp>
        <p:sp>
          <p:nvSpPr>
            <p:cNvPr id="20515" name="TextBox 14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C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2971800" y="4114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3962400" y="3733800"/>
            <a:ext cx="1295400" cy="919163"/>
            <a:chOff x="381000" y="3048000"/>
            <a:chExt cx="1295400" cy="918865"/>
          </a:xfrm>
        </p:grpSpPr>
        <p:sp>
          <p:nvSpPr>
            <p:cNvPr id="20510" name="TextBox 19"/>
            <p:cNvSpPr txBox="1">
              <a:spLocks noChangeArrowheads="1"/>
            </p:cNvSpPr>
            <p:nvPr/>
          </p:nvSpPr>
          <p:spPr bwMode="auto">
            <a:xfrm>
              <a:off x="609600" y="30480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0511" name="TextBox 20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-1</a:t>
              </a:r>
            </a:p>
          </p:txBody>
        </p:sp>
        <p:sp>
          <p:nvSpPr>
            <p:cNvPr id="20512" name="TextBox 21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800" b="1">
                  <a:latin typeface="Comic Sans MS" pitchFamily="66" charset="0"/>
                </a:rPr>
                <a:t>β</a:t>
              </a:r>
              <a:endParaRPr lang="en-US" sz="2800" b="1">
                <a:latin typeface="Comic Sans MS" pitchFamily="66" charset="0"/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34000" y="3733800"/>
            <a:ext cx="53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Comic Sans MS" pitchFamily="66" charset="0"/>
              </a:rPr>
              <a:t>+</a:t>
            </a:r>
          </a:p>
        </p:txBody>
      </p: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6172200" y="3733800"/>
            <a:ext cx="1524000" cy="919163"/>
            <a:chOff x="152400" y="3048000"/>
            <a:chExt cx="1524000" cy="918865"/>
          </a:xfrm>
        </p:grpSpPr>
        <p:sp>
          <p:nvSpPr>
            <p:cNvPr id="20507" name="TextBox 24"/>
            <p:cNvSpPr txBox="1">
              <a:spLocks noChangeArrowheads="1"/>
            </p:cNvSpPr>
            <p:nvPr/>
          </p:nvSpPr>
          <p:spPr bwMode="auto">
            <a:xfrm>
              <a:off x="152400" y="3048000"/>
              <a:ext cx="838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14</a:t>
              </a:r>
            </a:p>
          </p:txBody>
        </p:sp>
        <p:sp>
          <p:nvSpPr>
            <p:cNvPr id="20508" name="TextBox 25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Comic Sans MS" pitchFamily="66" charset="0"/>
                </a:rPr>
                <a:t>7</a:t>
              </a:r>
            </a:p>
          </p:txBody>
        </p:sp>
        <p:sp>
          <p:nvSpPr>
            <p:cNvPr id="20509" name="TextBox 26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N</a:t>
              </a:r>
            </a:p>
          </p:txBody>
        </p:sp>
      </p:grpSp>
      <p:cxnSp>
        <p:nvCxnSpPr>
          <p:cNvPr id="29" name="Straight Arrow Connector 28"/>
          <p:cNvCxnSpPr>
            <a:endCxn id="20514" idx="2"/>
          </p:cNvCxnSpPr>
          <p:nvPr/>
        </p:nvCxnSpPr>
        <p:spPr>
          <a:xfrm rot="16200000" flipV="1">
            <a:off x="2002631" y="4822032"/>
            <a:ext cx="604837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4250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6536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90800" y="5410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Comic Sans MS" pitchFamily="66" charset="0"/>
              </a:rPr>
              <a:t>Subscripts add up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590800" y="54102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7030A0"/>
                </a:solidFill>
                <a:latin typeface="Comic Sans MS" pitchFamily="66" charset="0"/>
              </a:rPr>
              <a:t>Superscripts add up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1524000" y="42672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019800" y="41910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733800" y="42672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497" name="Group 39"/>
          <p:cNvGrpSpPr>
            <a:grpSpLocks/>
          </p:cNvGrpSpPr>
          <p:nvPr/>
        </p:nvGrpSpPr>
        <p:grpSpPr bwMode="auto">
          <a:xfrm>
            <a:off x="152400" y="1905000"/>
            <a:ext cx="8375650" cy="946150"/>
            <a:chOff x="96" y="1200"/>
            <a:chExt cx="5276" cy="596"/>
          </a:xfrm>
        </p:grpSpPr>
        <p:sp>
          <p:nvSpPr>
            <p:cNvPr id="20503" name="TextBox 7"/>
            <p:cNvSpPr txBox="1">
              <a:spLocks noChangeArrowheads="1"/>
            </p:cNvSpPr>
            <p:nvPr/>
          </p:nvSpPr>
          <p:spPr bwMode="auto">
            <a:xfrm>
              <a:off x="96" y="1200"/>
              <a:ext cx="527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*If too many neutrons, a neutron gets converted </a:t>
              </a:r>
            </a:p>
            <a:p>
              <a:pPr algn="ctr"/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into a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p and an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-1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e, and the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-1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e is emitted </a:t>
              </a:r>
            </a:p>
          </p:txBody>
        </p:sp>
        <p:sp>
          <p:nvSpPr>
            <p:cNvPr id="20504" name="TextBox 8"/>
            <p:cNvSpPr txBox="1">
              <a:spLocks noChangeArrowheads="1"/>
            </p:cNvSpPr>
            <p:nvPr/>
          </p:nvSpPr>
          <p:spPr bwMode="auto">
            <a:xfrm>
              <a:off x="1152" y="1440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0505" name="TextBox 8"/>
            <p:cNvSpPr txBox="1">
              <a:spLocks noChangeArrowheads="1"/>
            </p:cNvSpPr>
            <p:nvPr/>
          </p:nvSpPr>
          <p:spPr bwMode="auto">
            <a:xfrm>
              <a:off x="2160" y="1440"/>
              <a:ext cx="2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0506" name="TextBox 8"/>
            <p:cNvSpPr txBox="1">
              <a:spLocks noChangeArrowheads="1"/>
            </p:cNvSpPr>
            <p:nvPr/>
          </p:nvSpPr>
          <p:spPr bwMode="auto">
            <a:xfrm>
              <a:off x="3408" y="1440"/>
              <a:ext cx="2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0498" name="Group 38"/>
          <p:cNvGrpSpPr>
            <a:grpSpLocks/>
          </p:cNvGrpSpPr>
          <p:nvPr/>
        </p:nvGrpSpPr>
        <p:grpSpPr bwMode="auto">
          <a:xfrm>
            <a:off x="2895600" y="2895600"/>
            <a:ext cx="2743200" cy="595313"/>
            <a:chOff x="1584" y="1968"/>
            <a:chExt cx="1728" cy="375"/>
          </a:xfrm>
        </p:grpSpPr>
        <p:sp>
          <p:nvSpPr>
            <p:cNvPr id="20499" name="Text Box 34"/>
            <p:cNvSpPr txBox="1">
              <a:spLocks noChangeArrowheads="1"/>
            </p:cNvSpPr>
            <p:nvPr/>
          </p:nvSpPr>
          <p:spPr bwMode="auto">
            <a:xfrm>
              <a:off x="1584" y="2016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n 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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p +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-1</a:t>
              </a:r>
              <a:r>
                <a:rPr lang="el-GR" sz="2800">
                  <a:solidFill>
                    <a:srgbClr val="0070C0"/>
                  </a:solidFill>
                  <a:latin typeface="Comic Sans MS" pitchFamily="66" charset="0"/>
                  <a:cs typeface="Arial" charset="0"/>
                  <a:sym typeface="Wingdings" pitchFamily="2" charset="2"/>
                </a:rPr>
                <a:t>β</a:t>
              </a:r>
              <a:endParaRPr lang="el-GR" sz="2800">
                <a:solidFill>
                  <a:srgbClr val="0070C0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0500" name="TextBox 8"/>
            <p:cNvSpPr txBox="1">
              <a:spLocks noChangeArrowheads="1"/>
            </p:cNvSpPr>
            <p:nvPr/>
          </p:nvSpPr>
          <p:spPr bwMode="auto">
            <a:xfrm>
              <a:off x="1584" y="1968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0501" name="TextBox 8"/>
            <p:cNvSpPr txBox="1">
              <a:spLocks noChangeArrowheads="1"/>
            </p:cNvSpPr>
            <p:nvPr/>
          </p:nvSpPr>
          <p:spPr bwMode="auto">
            <a:xfrm>
              <a:off x="2112" y="1968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0502" name="TextBox 8"/>
            <p:cNvSpPr txBox="1">
              <a:spLocks noChangeArrowheads="1"/>
            </p:cNvSpPr>
            <p:nvPr/>
          </p:nvSpPr>
          <p:spPr bwMode="auto">
            <a:xfrm>
              <a:off x="2592" y="1968"/>
              <a:ext cx="2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33" grpId="0"/>
      <p:bldP spid="33" grpId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Positron Emission 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21506" name="Content Placeholder 3"/>
          <p:cNvGrpSpPr>
            <a:grpSpLocks noGrp="1"/>
          </p:cNvGrpSpPr>
          <p:nvPr/>
        </p:nvGrpSpPr>
        <p:grpSpPr bwMode="auto">
          <a:xfrm>
            <a:off x="457200" y="0"/>
            <a:ext cx="1905000" cy="1393825"/>
            <a:chOff x="565150" y="3124200"/>
            <a:chExt cx="1111250" cy="591291"/>
          </a:xfrm>
        </p:grpSpPr>
        <p:sp>
          <p:nvSpPr>
            <p:cNvPr id="21539" name="TextBox 4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3810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21540" name="TextBox 5"/>
            <p:cNvSpPr txBox="1">
              <a:spLocks noChangeArrowheads="1"/>
            </p:cNvSpPr>
            <p:nvPr/>
          </p:nvSpPr>
          <p:spPr bwMode="auto">
            <a:xfrm>
              <a:off x="565150" y="3415160"/>
              <a:ext cx="457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4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41" name="TextBox 6"/>
            <p:cNvSpPr txBox="1">
              <a:spLocks noChangeArrowheads="1"/>
            </p:cNvSpPr>
            <p:nvPr/>
          </p:nvSpPr>
          <p:spPr bwMode="auto">
            <a:xfrm>
              <a:off x="838200" y="3276599"/>
              <a:ext cx="838200" cy="300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4000">
                  <a:solidFill>
                    <a:srgbClr val="0070C0"/>
                  </a:solidFill>
                  <a:latin typeface="Comic Sans MS" pitchFamily="66" charset="0"/>
                </a:rPr>
                <a:t>β</a:t>
              </a:r>
              <a:endParaRPr lang="en-US" sz="4000">
                <a:solidFill>
                  <a:srgbClr val="0070C0"/>
                </a:solidFill>
                <a:latin typeface="Comic Sans MS" pitchFamily="66" charset="0"/>
              </a:endParaRP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3886200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Ex) 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00200" y="3810000"/>
            <a:ext cx="1524000" cy="842963"/>
            <a:chOff x="152400" y="3124200"/>
            <a:chExt cx="1524000" cy="842665"/>
          </a:xfrm>
        </p:grpSpPr>
        <p:sp>
          <p:nvSpPr>
            <p:cNvPr id="21536" name="TextBox 12"/>
            <p:cNvSpPr txBox="1">
              <a:spLocks noChangeArrowheads="1"/>
            </p:cNvSpPr>
            <p:nvPr/>
          </p:nvSpPr>
          <p:spPr bwMode="auto">
            <a:xfrm>
              <a:off x="152400" y="3124200"/>
              <a:ext cx="838200" cy="457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38</a:t>
              </a:r>
            </a:p>
          </p:txBody>
        </p:sp>
        <p:sp>
          <p:nvSpPr>
            <p:cNvPr id="21537" name="TextBox 13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Comic Sans MS" pitchFamily="66" charset="0"/>
                </a:rPr>
                <a:t>19</a:t>
              </a:r>
            </a:p>
          </p:txBody>
        </p:sp>
        <p:sp>
          <p:nvSpPr>
            <p:cNvPr id="21538" name="TextBox 14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K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2971800" y="4114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4191000" y="3733800"/>
            <a:ext cx="1066800" cy="919163"/>
            <a:chOff x="609600" y="3048000"/>
            <a:chExt cx="1066800" cy="918865"/>
          </a:xfrm>
        </p:grpSpPr>
        <p:sp>
          <p:nvSpPr>
            <p:cNvPr id="21533" name="TextBox 19"/>
            <p:cNvSpPr txBox="1">
              <a:spLocks noChangeArrowheads="1"/>
            </p:cNvSpPr>
            <p:nvPr/>
          </p:nvSpPr>
          <p:spPr bwMode="auto">
            <a:xfrm>
              <a:off x="609600" y="3048000"/>
              <a:ext cx="381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0</a:t>
              </a:r>
            </a:p>
          </p:txBody>
        </p:sp>
        <p:sp>
          <p:nvSpPr>
            <p:cNvPr id="21534" name="TextBox 20"/>
            <p:cNvSpPr txBox="1">
              <a:spLocks noChangeArrowheads="1"/>
            </p:cNvSpPr>
            <p:nvPr/>
          </p:nvSpPr>
          <p:spPr bwMode="auto">
            <a:xfrm>
              <a:off x="609600" y="3505200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35" name="TextBox 21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800" b="1">
                  <a:latin typeface="Comic Sans MS" pitchFamily="66" charset="0"/>
                </a:rPr>
                <a:t>β</a:t>
              </a:r>
              <a:endParaRPr lang="en-US" sz="2800" b="1">
                <a:latin typeface="Comic Sans MS" pitchFamily="66" charset="0"/>
              </a:endParaRP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34000" y="3733800"/>
            <a:ext cx="533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latin typeface="Comic Sans MS" pitchFamily="66" charset="0"/>
              </a:rPr>
              <a:t>+</a:t>
            </a:r>
          </a:p>
        </p:txBody>
      </p: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6172200" y="3733800"/>
            <a:ext cx="1524000" cy="919163"/>
            <a:chOff x="152400" y="3048000"/>
            <a:chExt cx="1524000" cy="918865"/>
          </a:xfrm>
        </p:grpSpPr>
        <p:sp>
          <p:nvSpPr>
            <p:cNvPr id="21530" name="TextBox 24"/>
            <p:cNvSpPr txBox="1">
              <a:spLocks noChangeArrowheads="1"/>
            </p:cNvSpPr>
            <p:nvPr/>
          </p:nvSpPr>
          <p:spPr bwMode="auto">
            <a:xfrm>
              <a:off x="152400" y="3048000"/>
              <a:ext cx="838200" cy="457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400" b="1">
                  <a:latin typeface="Comic Sans MS" pitchFamily="66" charset="0"/>
                </a:rPr>
                <a:t>38</a:t>
              </a:r>
            </a:p>
          </p:txBody>
        </p:sp>
        <p:sp>
          <p:nvSpPr>
            <p:cNvPr id="21531" name="TextBox 25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685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Comic Sans MS" pitchFamily="66" charset="0"/>
                </a:rPr>
                <a:t>18</a:t>
              </a:r>
            </a:p>
          </p:txBody>
        </p:sp>
        <p:sp>
          <p:nvSpPr>
            <p:cNvPr id="21532" name="TextBox 26"/>
            <p:cNvSpPr txBox="1">
              <a:spLocks noChangeArrowheads="1"/>
            </p:cNvSpPr>
            <p:nvPr/>
          </p:nvSpPr>
          <p:spPr bwMode="auto">
            <a:xfrm>
              <a:off x="838200" y="32766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omic Sans MS" pitchFamily="66" charset="0"/>
                </a:rPr>
                <a:t>Ar</a:t>
              </a:r>
            </a:p>
          </p:txBody>
        </p:sp>
      </p:grpSp>
      <p:cxnSp>
        <p:nvCxnSpPr>
          <p:cNvPr id="29" name="Straight Arrow Connector 28"/>
          <p:cNvCxnSpPr>
            <a:endCxn id="21537" idx="2"/>
          </p:cNvCxnSpPr>
          <p:nvPr/>
        </p:nvCxnSpPr>
        <p:spPr>
          <a:xfrm rot="16200000" flipV="1">
            <a:off x="2002631" y="4822032"/>
            <a:ext cx="604837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V="1">
            <a:off x="4250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6536531" y="4664869"/>
            <a:ext cx="604838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590800" y="5410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C000"/>
                </a:solidFill>
                <a:latin typeface="Comic Sans MS" pitchFamily="66" charset="0"/>
              </a:rPr>
              <a:t>Subscripts add up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590800" y="54102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7030A0"/>
                </a:solidFill>
                <a:latin typeface="Comic Sans MS" pitchFamily="66" charset="0"/>
              </a:rPr>
              <a:t>Superscripts add up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1524000" y="42672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019800" y="41910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733800" y="4267200"/>
            <a:ext cx="609600" cy="3048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521" name="Group 32"/>
          <p:cNvGrpSpPr>
            <a:grpSpLocks/>
          </p:cNvGrpSpPr>
          <p:nvPr/>
        </p:nvGrpSpPr>
        <p:grpSpPr bwMode="auto">
          <a:xfrm>
            <a:off x="3048000" y="2971800"/>
            <a:ext cx="2743200" cy="595313"/>
            <a:chOff x="1584" y="1968"/>
            <a:chExt cx="1728" cy="375"/>
          </a:xfrm>
        </p:grpSpPr>
        <p:sp>
          <p:nvSpPr>
            <p:cNvPr id="21526" name="Text Box 33"/>
            <p:cNvSpPr txBox="1">
              <a:spLocks noChangeArrowheads="1"/>
            </p:cNvSpPr>
            <p:nvPr/>
          </p:nvSpPr>
          <p:spPr bwMode="auto">
            <a:xfrm>
              <a:off x="1584" y="2016"/>
              <a:ext cx="17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p 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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n +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  <a:sym typeface="Wingdings" pitchFamily="2" charset="2"/>
                </a:rPr>
                <a:t>1</a:t>
              </a:r>
              <a:r>
                <a:rPr lang="el-GR" sz="2800">
                  <a:solidFill>
                    <a:srgbClr val="0070C0"/>
                  </a:solidFill>
                  <a:latin typeface="Comic Sans MS" pitchFamily="66" charset="0"/>
                  <a:cs typeface="Arial" charset="0"/>
                  <a:sym typeface="Wingdings" pitchFamily="2" charset="2"/>
                </a:rPr>
                <a:t>β</a:t>
              </a:r>
              <a:endParaRPr lang="el-GR" sz="2800">
                <a:solidFill>
                  <a:srgbClr val="0070C0"/>
                </a:solidFill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1527" name="TextBox 8"/>
            <p:cNvSpPr txBox="1">
              <a:spLocks noChangeArrowheads="1"/>
            </p:cNvSpPr>
            <p:nvPr/>
          </p:nvSpPr>
          <p:spPr bwMode="auto">
            <a:xfrm>
              <a:off x="1584" y="1968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1528" name="TextBox 8"/>
            <p:cNvSpPr txBox="1">
              <a:spLocks noChangeArrowheads="1"/>
            </p:cNvSpPr>
            <p:nvPr/>
          </p:nvSpPr>
          <p:spPr bwMode="auto">
            <a:xfrm>
              <a:off x="2112" y="1968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1529" name="TextBox 8"/>
            <p:cNvSpPr txBox="1">
              <a:spLocks noChangeArrowheads="1"/>
            </p:cNvSpPr>
            <p:nvPr/>
          </p:nvSpPr>
          <p:spPr bwMode="auto">
            <a:xfrm>
              <a:off x="2592" y="1968"/>
              <a:ext cx="2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21522" name="Group 39"/>
          <p:cNvGrpSpPr>
            <a:grpSpLocks/>
          </p:cNvGrpSpPr>
          <p:nvPr/>
        </p:nvGrpSpPr>
        <p:grpSpPr bwMode="auto">
          <a:xfrm>
            <a:off x="101600" y="1905000"/>
            <a:ext cx="8450263" cy="946150"/>
            <a:chOff x="64" y="1200"/>
            <a:chExt cx="5323" cy="596"/>
          </a:xfrm>
        </p:grpSpPr>
        <p:sp>
          <p:nvSpPr>
            <p:cNvPr id="21523" name="TextBox 7"/>
            <p:cNvSpPr txBox="1">
              <a:spLocks noChangeArrowheads="1"/>
            </p:cNvSpPr>
            <p:nvPr/>
          </p:nvSpPr>
          <p:spPr bwMode="auto">
            <a:xfrm>
              <a:off x="64" y="1200"/>
              <a:ext cx="5323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* If too many protons, a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p is converted to a </a:t>
              </a:r>
              <a:r>
                <a:rPr lang="en-US" sz="2800" baseline="-25000">
                  <a:solidFill>
                    <a:srgbClr val="0070C0"/>
                  </a:solidFill>
                  <a:latin typeface="Comic Sans MS" pitchFamily="66" charset="0"/>
                </a:rPr>
                <a:t>0</a:t>
              </a:r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n by</a:t>
              </a:r>
            </a:p>
            <a:p>
              <a:pPr algn="ctr"/>
              <a:r>
                <a:rPr lang="en-US" sz="2800">
                  <a:solidFill>
                    <a:srgbClr val="0070C0"/>
                  </a:solidFill>
                  <a:latin typeface="Comic Sans MS" pitchFamily="66" charset="0"/>
                </a:rPr>
                <a:t>emitting a positron</a:t>
              </a:r>
            </a:p>
          </p:txBody>
        </p:sp>
        <p:sp>
          <p:nvSpPr>
            <p:cNvPr id="21524" name="Text Box 37"/>
            <p:cNvSpPr txBox="1">
              <a:spLocks noChangeArrowheads="1"/>
            </p:cNvSpPr>
            <p:nvPr/>
          </p:nvSpPr>
          <p:spPr bwMode="auto">
            <a:xfrm>
              <a:off x="2640" y="1200"/>
              <a:ext cx="18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21525" name="Text Box 38"/>
            <p:cNvSpPr txBox="1">
              <a:spLocks noChangeArrowheads="1"/>
            </p:cNvSpPr>
            <p:nvPr/>
          </p:nvSpPr>
          <p:spPr bwMode="auto">
            <a:xfrm>
              <a:off x="4752" y="1200"/>
              <a:ext cx="18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aseline="30000">
                  <a:solidFill>
                    <a:srgbClr val="0070C0"/>
                  </a:solidFill>
                  <a:latin typeface="Comic Sans MS" pitchFamily="66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33" grpId="0"/>
      <p:bldP spid="33" grpId="1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1273</TotalTime>
  <Words>482</Words>
  <Application>Microsoft Macintosh PowerPoint</Application>
  <PresentationFormat>On-screen Show (4:3)</PresentationFormat>
  <Paragraphs>204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Nuclear Chemistry</vt:lpstr>
      <vt:lpstr>What is a Nuclear Reaction?</vt:lpstr>
      <vt:lpstr>Nucleons</vt:lpstr>
      <vt:lpstr>Radioactivity</vt:lpstr>
      <vt:lpstr>Types of Radioactive Decay</vt:lpstr>
      <vt:lpstr>New Symbols for Atomic Particles</vt:lpstr>
      <vt:lpstr>Alpha Decay  (Alpha Emission)</vt:lpstr>
      <vt:lpstr>Beta Decay  (Beta Emission)</vt:lpstr>
      <vt:lpstr>Positron Emission </vt:lpstr>
      <vt:lpstr>Electron Capture</vt:lpstr>
      <vt:lpstr>Gamma Rays</vt:lpstr>
      <vt:lpstr>Penetrating 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Owner</dc:creator>
  <cp:lastModifiedBy>Teresa Nielsen</cp:lastModifiedBy>
  <cp:revision>33</cp:revision>
  <dcterms:created xsi:type="dcterms:W3CDTF">2009-02-01T18:46:52Z</dcterms:created>
  <dcterms:modified xsi:type="dcterms:W3CDTF">2015-06-03T20:23:20Z</dcterms:modified>
</cp:coreProperties>
</file>