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60" r:id="rId4"/>
    <p:sldId id="259" r:id="rId5"/>
    <p:sldId id="263" r:id="rId6"/>
    <p:sldId id="272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464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C7B000-14BC-40F8-999E-119129E1E6CC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C05D3B-2670-4CC1-B60B-D71BC8483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9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7C4C56-83CE-4549-A1DA-990E483EBA1D}" type="slidenum">
              <a:rPr lang="en-US"/>
              <a:pPr/>
              <a:t>5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F243970B-D655-48CD-9CB7-9F7C4CF7438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F5EA49AB-10D6-49C2-A8ED-75F6C0A16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970B-D655-48CD-9CB7-9F7C4CF7438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49AB-10D6-49C2-A8ED-75F6C0A1661A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970B-D655-48CD-9CB7-9F7C4CF7438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49AB-10D6-49C2-A8ED-75F6C0A16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970B-D655-48CD-9CB7-9F7C4CF7438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49AB-10D6-49C2-A8ED-75F6C0A16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970B-D655-48CD-9CB7-9F7C4CF7438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49AB-10D6-49C2-A8ED-75F6C0A16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970B-D655-48CD-9CB7-9F7C4CF7438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49AB-10D6-49C2-A8ED-75F6C0A16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970B-D655-48CD-9CB7-9F7C4CF7438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49AB-10D6-49C2-A8ED-75F6C0A16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F243970B-D655-48CD-9CB7-9F7C4CF7438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970B-D655-48CD-9CB7-9F7C4CF7438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49AB-10D6-49C2-A8ED-75F6C0A16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970B-D655-48CD-9CB7-9F7C4CF7438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49AB-10D6-49C2-A8ED-75F6C0A16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970B-D655-48CD-9CB7-9F7C4CF7438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49AB-10D6-49C2-A8ED-75F6C0A16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970B-D655-48CD-9CB7-9F7C4CF7438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49AB-10D6-49C2-A8ED-75F6C0A16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970B-D655-48CD-9CB7-9F7C4CF7438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49AB-10D6-49C2-A8ED-75F6C0A16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3970B-D655-48CD-9CB7-9F7C4CF7438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A49AB-10D6-49C2-A8ED-75F6C0A166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F243970B-D655-48CD-9CB7-9F7C4CF7438A}" type="datetimeFigureOut">
              <a:rPr lang="en-US" smtClean="0"/>
              <a:t>11/17/14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F5EA49AB-10D6-49C2-A8ED-75F6C0A1661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halkboard"/>
                <a:cs typeface="Chalkboard"/>
              </a:rPr>
              <a:t>Naming Ionic Compounds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latin typeface="Chalkboard"/>
                <a:cs typeface="Chalkboard"/>
              </a:rPr>
              <a:t>Mrs. Nielsen</a:t>
            </a:r>
          </a:p>
          <a:p>
            <a:r>
              <a:rPr lang="en-US" dirty="0" smtClean="0">
                <a:latin typeface="Chalkboard"/>
                <a:cs typeface="Chalkboard"/>
              </a:rPr>
              <a:t>Honors Chemistry</a:t>
            </a:r>
            <a:endParaRPr lang="en-US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616555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lkboard"/>
                <a:cs typeface="Chalkboard"/>
              </a:rPr>
              <a:t>Monoatomic Ion</a:t>
            </a:r>
            <a:endParaRPr lang="en-US" dirty="0">
              <a:solidFill>
                <a:srgbClr val="3366FF"/>
              </a:solidFill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9601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>
                <a:solidFill>
                  <a:srgbClr val="3366FF"/>
                </a:solidFill>
                <a:latin typeface="Chalkboard"/>
                <a:cs typeface="Chalkboard"/>
              </a:rPr>
              <a:t> = A single atom with a charge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09800" y="3048000"/>
            <a:ext cx="464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7" algn="ctr"/>
            <a:r>
              <a:rPr lang="en-US" sz="2400" b="1" dirty="0">
                <a:solidFill>
                  <a:srgbClr val="008000"/>
                </a:solidFill>
                <a:latin typeface="Chalkboard"/>
                <a:cs typeface="Chalkboard"/>
              </a:rPr>
              <a:t>Common Ions </a:t>
            </a:r>
            <a:r>
              <a:rPr lang="en-US" sz="2400" b="1" dirty="0" smtClean="0">
                <a:solidFill>
                  <a:srgbClr val="008000"/>
                </a:solidFill>
                <a:latin typeface="Chalkboard"/>
                <a:cs typeface="Chalkboard"/>
              </a:rPr>
              <a:t>Based </a:t>
            </a:r>
            <a:r>
              <a:rPr lang="en-US" sz="2400" b="1" dirty="0">
                <a:solidFill>
                  <a:srgbClr val="008000"/>
                </a:solidFill>
                <a:latin typeface="Chalkboard"/>
                <a:cs typeface="Chalkboard"/>
              </a:rPr>
              <a:t>on Groups</a:t>
            </a:r>
          </a:p>
          <a:p>
            <a:pPr algn="ctr"/>
            <a:endParaRPr lang="en-US" sz="2400" b="1" dirty="0">
              <a:solidFill>
                <a:srgbClr val="008000"/>
              </a:solidFill>
              <a:latin typeface="Chalkboard"/>
              <a:cs typeface="Chalkboard"/>
            </a:endParaRPr>
          </a:p>
        </p:txBody>
      </p:sp>
      <p:pic>
        <p:nvPicPr>
          <p:cNvPr id="6" name="Picture 11" descr="0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" t="15446" r="566" b="-1613"/>
          <a:stretch/>
        </p:blipFill>
        <p:spPr bwMode="auto">
          <a:xfrm>
            <a:off x="838200" y="3733800"/>
            <a:ext cx="7610640" cy="26920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7282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3366FF"/>
                </a:solidFill>
                <a:latin typeface="Chalkboard"/>
                <a:cs typeface="Chalkboard"/>
              </a:rPr>
              <a:t>Monoatomic</a:t>
            </a:r>
            <a:r>
              <a:rPr lang="en-US" dirty="0" smtClean="0">
                <a:solidFill>
                  <a:srgbClr val="3366FF"/>
                </a:solidFill>
              </a:rPr>
              <a:t> Ions</a:t>
            </a:r>
            <a:endParaRPr lang="en-US" dirty="0">
              <a:solidFill>
                <a:srgbClr val="3366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3891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8000"/>
                </a:solidFill>
                <a:latin typeface="Chalkboard"/>
                <a:cs typeface="Chalkboard"/>
              </a:rPr>
              <a:t>Oxidation number is the </a:t>
            </a:r>
            <a:r>
              <a:rPr lang="en-US" b="1" dirty="0" smtClean="0">
                <a:solidFill>
                  <a:srgbClr val="008000"/>
                </a:solidFill>
                <a:latin typeface="Chalkboard"/>
                <a:cs typeface="Chalkboard"/>
              </a:rPr>
              <a:t>charge</a:t>
            </a:r>
            <a:r>
              <a:rPr lang="en-US" dirty="0" smtClean="0">
                <a:solidFill>
                  <a:srgbClr val="008000"/>
                </a:solidFill>
                <a:latin typeface="Chalkboard"/>
                <a:cs typeface="Chalkboard"/>
              </a:rPr>
              <a:t> of a monatomic ion</a:t>
            </a:r>
          </a:p>
          <a:p>
            <a:pPr marL="342900" lvl="1" indent="-342900">
              <a:spcBef>
                <a:spcPts val="2000"/>
              </a:spcBef>
              <a:buClr>
                <a:schemeClr val="tx1">
                  <a:lumMod val="75000"/>
                  <a:lumOff val="25000"/>
                </a:schemeClr>
              </a:buClr>
            </a:pPr>
            <a:r>
              <a:rPr lang="en-US" sz="2400" dirty="0" smtClean="0">
                <a:solidFill>
                  <a:srgbClr val="FF0000"/>
                </a:solidFill>
                <a:latin typeface="Chalkboard"/>
                <a:cs typeface="Chalkboard"/>
              </a:rPr>
              <a:t>Oxidation state is usually the same as the oxidation number (charge) and equals the number of electrons transferred. </a:t>
            </a:r>
          </a:p>
          <a:p>
            <a:pPr marL="457200" lvl="3" indent="0">
              <a:spcBef>
                <a:spcPts val="2000"/>
              </a:spcBef>
              <a:buNone/>
            </a:pPr>
            <a:r>
              <a:rPr lang="en-US" sz="2000" dirty="0" smtClean="0">
                <a:solidFill>
                  <a:srgbClr val="FF0000"/>
                </a:solidFill>
                <a:latin typeface="Chalkboard"/>
                <a:cs typeface="Chalkboard"/>
              </a:rPr>
              <a:t>Ex</a:t>
            </a:r>
            <a:r>
              <a:rPr lang="en-US" sz="2000" dirty="0">
                <a:solidFill>
                  <a:srgbClr val="FF0000"/>
                </a:solidFill>
                <a:latin typeface="Chalkboard"/>
                <a:cs typeface="Chalkboard"/>
              </a:rPr>
              <a:t>: oxidation state of  </a:t>
            </a:r>
            <a:r>
              <a:rPr lang="en-US" sz="2000" dirty="0" smtClean="0">
                <a:solidFill>
                  <a:srgbClr val="FF0000"/>
                </a:solidFill>
                <a:latin typeface="Chalkboard"/>
                <a:cs typeface="Chalkboard"/>
              </a:rPr>
              <a:t>	Na : </a:t>
            </a:r>
            <a:r>
              <a:rPr lang="en-US" sz="2000" dirty="0">
                <a:solidFill>
                  <a:srgbClr val="FF0000"/>
                </a:solidFill>
                <a:latin typeface="Chalkboard"/>
                <a:cs typeface="Chalkboard"/>
              </a:rPr>
              <a:t>+</a:t>
            </a:r>
            <a:r>
              <a:rPr lang="en-US" sz="2000" dirty="0" smtClean="0">
                <a:solidFill>
                  <a:srgbClr val="FF0000"/>
                </a:solidFill>
                <a:latin typeface="Chalkboard"/>
                <a:cs typeface="Chalkboard"/>
              </a:rPr>
              <a:t>1	 </a:t>
            </a:r>
            <a:r>
              <a:rPr lang="en-US" sz="2000" dirty="0">
                <a:solidFill>
                  <a:srgbClr val="FF0000"/>
                </a:solidFill>
                <a:latin typeface="Chalkboard"/>
                <a:cs typeface="Chalkboard"/>
              </a:rPr>
              <a:t>	</a:t>
            </a:r>
            <a:r>
              <a:rPr lang="en-US" sz="2000" dirty="0" err="1" smtClean="0">
                <a:solidFill>
                  <a:srgbClr val="FF0000"/>
                </a:solidFill>
                <a:latin typeface="Chalkboard"/>
                <a:cs typeface="Chalkboard"/>
              </a:rPr>
              <a:t>Cl</a:t>
            </a:r>
            <a:r>
              <a:rPr lang="en-US" sz="2000" dirty="0" smtClean="0">
                <a:solidFill>
                  <a:srgbClr val="FF0000"/>
                </a:solidFill>
                <a:latin typeface="Chalkboard"/>
                <a:cs typeface="Chalkboard"/>
              </a:rPr>
              <a:t>:  </a:t>
            </a:r>
            <a:r>
              <a:rPr lang="en-US" sz="2000" dirty="0">
                <a:solidFill>
                  <a:srgbClr val="FF0000"/>
                </a:solidFill>
                <a:latin typeface="Chalkboard"/>
                <a:cs typeface="Chalkboard"/>
              </a:rPr>
              <a:t>-</a:t>
            </a:r>
            <a:r>
              <a:rPr lang="en-US" sz="2000" dirty="0" smtClean="0">
                <a:solidFill>
                  <a:srgbClr val="FF0000"/>
                </a:solidFill>
                <a:latin typeface="Chalkboard"/>
                <a:cs typeface="Chalkboard"/>
              </a:rPr>
              <a:t>1</a:t>
            </a:r>
          </a:p>
          <a:p>
            <a:r>
              <a:rPr lang="en-US" dirty="0" smtClean="0">
                <a:latin typeface="Chalkboard"/>
                <a:cs typeface="Chalkboard"/>
              </a:rPr>
              <a:t>Main Group elements (s</a:t>
            </a:r>
            <a:r>
              <a:rPr lang="en-US" dirty="0">
                <a:latin typeface="Chalkboard"/>
                <a:cs typeface="Chalkboard"/>
              </a:rPr>
              <a:t> </a:t>
            </a:r>
            <a:r>
              <a:rPr lang="en-US" dirty="0" smtClean="0">
                <a:latin typeface="Chalkboard"/>
                <a:cs typeface="Chalkboard"/>
              </a:rPr>
              <a:t>&amp; p block) generally have 1 oxidation state</a:t>
            </a:r>
          </a:p>
          <a:p>
            <a:r>
              <a:rPr lang="en-US" dirty="0" smtClean="0">
                <a:solidFill>
                  <a:srgbClr val="8000FF"/>
                </a:solidFill>
                <a:latin typeface="Chalkboard"/>
                <a:cs typeface="Chalkboard"/>
              </a:rPr>
              <a:t>Transition metals can have more than 1 oxidation state (a.k.a. “the funky d block”)</a:t>
            </a:r>
          </a:p>
          <a:p>
            <a:pPr marL="350838" lvl="1" indent="0">
              <a:buNone/>
            </a:pPr>
            <a:endParaRPr lang="en-US" dirty="0" smtClean="0">
              <a:solidFill>
                <a:srgbClr val="8000FF"/>
              </a:solidFill>
              <a:latin typeface="Chalkboard"/>
              <a:cs typeface="Chalkboard"/>
            </a:endParaRPr>
          </a:p>
          <a:p>
            <a:pPr marL="350838" lvl="1" indent="0">
              <a:buNone/>
            </a:pPr>
            <a:endParaRPr lang="en-US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2216258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8000FF"/>
                </a:solidFill>
                <a:latin typeface="Chalkboard"/>
                <a:cs typeface="Chalkboard"/>
              </a:rPr>
              <a:t>Naming “The Funky </a:t>
            </a:r>
            <a:r>
              <a:rPr lang="en-US" dirty="0">
                <a:solidFill>
                  <a:srgbClr val="8000FF"/>
                </a:solidFill>
                <a:latin typeface="Chalkboard"/>
                <a:cs typeface="Chalkboard"/>
              </a:rPr>
              <a:t>d </a:t>
            </a:r>
            <a:r>
              <a:rPr lang="en-US" dirty="0" smtClean="0">
                <a:solidFill>
                  <a:srgbClr val="8000FF"/>
                </a:solidFill>
                <a:latin typeface="Chalkboard"/>
                <a:cs typeface="Chalkboard"/>
              </a:rPr>
              <a:t>Block</a:t>
            </a:r>
            <a:r>
              <a:rPr lang="en-US" dirty="0">
                <a:solidFill>
                  <a:srgbClr val="8000FF"/>
                </a:solidFill>
                <a:latin typeface="Chalkboard"/>
                <a:cs typeface="Chalkboard"/>
              </a:rPr>
              <a:t>”</a:t>
            </a:r>
            <a:endParaRPr lang="en-US" dirty="0">
              <a:latin typeface="Chalkboard"/>
              <a:cs typeface="Chalkboard"/>
            </a:endParaRPr>
          </a:p>
        </p:txBody>
      </p:sp>
      <p:pic>
        <p:nvPicPr>
          <p:cNvPr id="4" name="Picture 9" descr="007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6293" r="2"/>
          <a:stretch/>
        </p:blipFill>
        <p:spPr bwMode="auto">
          <a:xfrm>
            <a:off x="178392" y="1293792"/>
            <a:ext cx="5841408" cy="5183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867400" y="1828800"/>
            <a:ext cx="29718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Chalkboard"/>
                <a:cs typeface="Chalkboard"/>
              </a:rPr>
              <a:t>When naming transition metals, the oxidation state is indicated by roman numerals (stock) or by a suffix (classical)</a:t>
            </a:r>
          </a:p>
          <a:p>
            <a:pPr algn="ctr"/>
            <a:endParaRPr lang="en-US" sz="2400" dirty="0">
              <a:latin typeface="Chalkboard"/>
              <a:cs typeface="Chalkboard"/>
            </a:endParaRPr>
          </a:p>
          <a:p>
            <a:pPr algn="ctr"/>
            <a:r>
              <a:rPr lang="en-US" sz="2200" dirty="0" smtClean="0">
                <a:solidFill>
                  <a:srgbClr val="FF0000"/>
                </a:solidFill>
                <a:latin typeface="Chalkboard"/>
                <a:cs typeface="Chalkboard"/>
              </a:rPr>
              <a:t>Exceptions: Ag</a:t>
            </a:r>
            <a:r>
              <a:rPr lang="en-US" sz="2200" baseline="30000" dirty="0" smtClean="0">
                <a:solidFill>
                  <a:srgbClr val="FF0000"/>
                </a:solidFill>
                <a:latin typeface="Chalkboard"/>
                <a:cs typeface="Chalkboard"/>
              </a:rPr>
              <a:t>+1</a:t>
            </a:r>
            <a:r>
              <a:rPr lang="en-US" sz="2200" dirty="0" smtClean="0">
                <a:solidFill>
                  <a:srgbClr val="FF0000"/>
                </a:solidFill>
                <a:latin typeface="Chalkboard"/>
                <a:cs typeface="Chalkboard"/>
              </a:rPr>
              <a:t>, Zn</a:t>
            </a:r>
            <a:r>
              <a:rPr lang="en-US" sz="2200" baseline="30000" dirty="0" smtClean="0">
                <a:solidFill>
                  <a:srgbClr val="FF0000"/>
                </a:solidFill>
                <a:latin typeface="Chalkboard"/>
                <a:cs typeface="Chalkboard"/>
              </a:rPr>
              <a:t>+2</a:t>
            </a:r>
            <a:endParaRPr lang="en-US" sz="2200" baseline="30000" dirty="0">
              <a:solidFill>
                <a:srgbClr val="FF0000"/>
              </a:solidFill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053822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22" name="Rectangle 18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345362" cy="1339850"/>
          </a:xfrm>
        </p:spPr>
        <p:txBody>
          <a:bodyPr/>
          <a:lstStyle/>
          <a:p>
            <a:r>
              <a:rPr lang="en-US" dirty="0">
                <a:solidFill>
                  <a:srgbClr val="008000"/>
                </a:solidFill>
                <a:latin typeface="Chalkboard"/>
                <a:cs typeface="Chalkboard"/>
              </a:rPr>
              <a:t>Polyatomic Ions</a:t>
            </a:r>
          </a:p>
        </p:txBody>
      </p:sp>
      <p:sp>
        <p:nvSpPr>
          <p:cNvPr id="98323" name="Rectangle 19"/>
          <p:cNvSpPr>
            <a:spLocks noGrp="1" noChangeArrowheads="1"/>
          </p:cNvSpPr>
          <p:nvPr>
            <p:ph idx="1"/>
          </p:nvPr>
        </p:nvSpPr>
        <p:spPr>
          <a:xfrm>
            <a:off x="228600" y="1676400"/>
            <a:ext cx="8610600" cy="914400"/>
          </a:xfrm>
        </p:spPr>
        <p:txBody>
          <a:bodyPr>
            <a:noAutofit/>
          </a:bodyPr>
          <a:lstStyle/>
          <a:p>
            <a:pPr lvl="2">
              <a:buFontTx/>
              <a:buChar char="•"/>
            </a:pPr>
            <a:r>
              <a:rPr lang="en-US" sz="2400" dirty="0" smtClean="0">
                <a:latin typeface="Chalkboard"/>
                <a:cs typeface="Chalkboard"/>
              </a:rPr>
              <a:t>The charge given to a polyatomic ion applies to the </a:t>
            </a:r>
            <a:r>
              <a:rPr lang="en-US" sz="2400" u="sng" dirty="0" smtClean="0">
                <a:latin typeface="Chalkboard"/>
                <a:cs typeface="Chalkboard"/>
              </a:rPr>
              <a:t>entire</a:t>
            </a:r>
            <a:r>
              <a:rPr lang="en-US" sz="2400" dirty="0" smtClean="0">
                <a:latin typeface="Chalkboard"/>
                <a:cs typeface="Chalkboard"/>
              </a:rPr>
              <a:t> group of atoms because it acts as a unit.</a:t>
            </a:r>
            <a:endParaRPr lang="en-US" sz="2400" dirty="0">
              <a:latin typeface="Chalkboard"/>
              <a:cs typeface="Chalkboard"/>
            </a:endParaRPr>
          </a:p>
          <a:p>
            <a:endParaRPr lang="en-US" sz="2800" dirty="0">
              <a:latin typeface="Chalkboard"/>
              <a:cs typeface="Chalkboard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7400" y="1066800"/>
            <a:ext cx="495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8000"/>
                </a:solidFill>
                <a:latin typeface="Chalkboard"/>
                <a:cs typeface="Chalkboard"/>
              </a:rPr>
              <a:t> = Groups </a:t>
            </a:r>
            <a:r>
              <a:rPr lang="en-US" sz="2000" b="1" dirty="0">
                <a:solidFill>
                  <a:srgbClr val="008000"/>
                </a:solidFill>
                <a:latin typeface="Chalkboard"/>
                <a:cs typeface="Chalkboard"/>
              </a:rPr>
              <a:t>of atoms with a charge</a:t>
            </a:r>
            <a:endParaRPr lang="en-US" sz="2000" b="1" dirty="0">
              <a:solidFill>
                <a:srgbClr val="008000"/>
              </a:solidFill>
            </a:endParaRPr>
          </a:p>
        </p:txBody>
      </p:sp>
      <p:pic>
        <p:nvPicPr>
          <p:cNvPr id="5" name="Picture 12" descr="0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819400"/>
            <a:ext cx="4267200" cy="3827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86400" y="2971800"/>
            <a:ext cx="32766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2" indent="-285750">
              <a:buFont typeface="Arial"/>
              <a:buChar char="•"/>
            </a:pPr>
            <a:r>
              <a:rPr lang="en-US" sz="2200" dirty="0">
                <a:latin typeface="Chalkboard"/>
                <a:cs typeface="Chalkboard"/>
              </a:rPr>
              <a:t>The names of most polyatomic anions end in -</a:t>
            </a:r>
            <a:r>
              <a:rPr lang="en-US" sz="2200" i="1" dirty="0" err="1">
                <a:latin typeface="Chalkboard"/>
                <a:cs typeface="Chalkboard"/>
              </a:rPr>
              <a:t>ite</a:t>
            </a:r>
            <a:r>
              <a:rPr lang="en-US" sz="2200" dirty="0">
                <a:latin typeface="Chalkboard"/>
                <a:cs typeface="Chalkboard"/>
              </a:rPr>
              <a:t> or –</a:t>
            </a:r>
            <a:r>
              <a:rPr lang="en-US" sz="2200" i="1" dirty="0" smtClean="0">
                <a:latin typeface="Chalkboard"/>
                <a:cs typeface="Chalkboard"/>
              </a:rPr>
              <a:t>ate</a:t>
            </a:r>
          </a:p>
          <a:p>
            <a:pPr marL="0" lvl="2"/>
            <a:endParaRPr lang="en-US" sz="2200" i="1" dirty="0" smtClean="0">
              <a:latin typeface="Chalkboard"/>
              <a:cs typeface="Chalkboard"/>
            </a:endParaRPr>
          </a:p>
          <a:p>
            <a:pPr marL="285750" lvl="2" indent="-285750">
              <a:buFont typeface="Arial"/>
              <a:buChar char="•"/>
            </a:pPr>
            <a:r>
              <a:rPr lang="en-US" sz="2200" i="1" dirty="0" smtClean="0">
                <a:latin typeface="Chalkboard"/>
                <a:cs typeface="Chalkboard"/>
              </a:rPr>
              <a:t>Most are </a:t>
            </a:r>
            <a:r>
              <a:rPr lang="en-US" sz="2200" b="1" i="1" dirty="0" smtClean="0">
                <a:latin typeface="Chalkboard"/>
                <a:cs typeface="Chalkboard"/>
              </a:rPr>
              <a:t>oxyanions</a:t>
            </a:r>
            <a:endParaRPr lang="en-US" sz="2200" b="1" dirty="0" smtClean="0">
              <a:latin typeface="Chalkboard"/>
              <a:cs typeface="Chalkboard"/>
            </a:endParaRPr>
          </a:p>
          <a:p>
            <a:endParaRPr lang="en-US" sz="2200" dirty="0"/>
          </a:p>
        </p:txBody>
      </p:sp>
      <p:sp>
        <p:nvSpPr>
          <p:cNvPr id="4" name="TextBox 3"/>
          <p:cNvSpPr txBox="1"/>
          <p:nvPr/>
        </p:nvSpPr>
        <p:spPr>
          <a:xfrm>
            <a:off x="5715000" y="5334000"/>
            <a:ext cx="2819400" cy="646331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halkboard"/>
                <a:cs typeface="Chalkboard"/>
              </a:rPr>
              <a:t>* See Polyatomic Ions Handout</a:t>
            </a:r>
            <a:endParaRPr lang="en-US" b="1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637288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4077"/>
            <a:ext cx="7345362" cy="1339850"/>
          </a:xfrm>
        </p:spPr>
        <p:txBody>
          <a:bodyPr/>
          <a:lstStyle/>
          <a:p>
            <a:r>
              <a:rPr lang="en-US" dirty="0" smtClean="0">
                <a:latin typeface="Chalkboard"/>
                <a:cs typeface="Chalkboard"/>
              </a:rPr>
              <a:t>-</a:t>
            </a:r>
            <a:r>
              <a:rPr lang="en-US" dirty="0" err="1" smtClean="0">
                <a:latin typeface="Chalkboard"/>
                <a:cs typeface="Chalkboard"/>
              </a:rPr>
              <a:t>ates</a:t>
            </a:r>
            <a:r>
              <a:rPr lang="en-US" dirty="0" smtClean="0">
                <a:latin typeface="Chalkboard"/>
                <a:cs typeface="Chalkboard"/>
              </a:rPr>
              <a:t> vs. -</a:t>
            </a:r>
            <a:r>
              <a:rPr lang="en-US" dirty="0" err="1" smtClean="0">
                <a:latin typeface="Chalkboard"/>
                <a:cs typeface="Chalkboard"/>
              </a:rPr>
              <a:t>ites</a:t>
            </a:r>
            <a:endParaRPr lang="en-US" dirty="0"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828800"/>
            <a:ext cx="6324599" cy="3276600"/>
          </a:xfrm>
          <a:ln>
            <a:solidFill>
              <a:srgbClr val="8000FF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solidFill>
                  <a:srgbClr val="8000FF"/>
                </a:solidFill>
                <a:latin typeface="Chalkboard"/>
                <a:cs typeface="Chalkboard"/>
              </a:rPr>
              <a:t>Ex: 	NO</a:t>
            </a:r>
            <a:r>
              <a:rPr lang="en-US" b="1" baseline="-25000" dirty="0" smtClean="0">
                <a:solidFill>
                  <a:srgbClr val="8000FF"/>
                </a:solidFill>
                <a:latin typeface="Chalkboard"/>
                <a:cs typeface="Chalkboard"/>
              </a:rPr>
              <a:t>3</a:t>
            </a:r>
            <a:r>
              <a:rPr lang="en-US" b="1" baseline="30000" dirty="0" smtClean="0">
                <a:solidFill>
                  <a:srgbClr val="8000FF"/>
                </a:solidFill>
                <a:latin typeface="Chalkboard"/>
                <a:cs typeface="Chalkboard"/>
              </a:rPr>
              <a:t>-</a:t>
            </a:r>
            <a:r>
              <a:rPr lang="en-US" b="1" dirty="0" smtClean="0">
                <a:solidFill>
                  <a:srgbClr val="8000FF"/>
                </a:solidFill>
                <a:latin typeface="Chalkboard"/>
                <a:cs typeface="Chalkboard"/>
              </a:rPr>
              <a:t> (nitrate)	SO</a:t>
            </a:r>
            <a:r>
              <a:rPr lang="en-US" b="1" baseline="-25000" dirty="0" smtClean="0">
                <a:solidFill>
                  <a:srgbClr val="8000FF"/>
                </a:solidFill>
                <a:latin typeface="Chalkboard"/>
                <a:cs typeface="Chalkboard"/>
              </a:rPr>
              <a:t>4</a:t>
            </a:r>
            <a:r>
              <a:rPr lang="en-US" b="1" baseline="30000" dirty="0" smtClean="0">
                <a:solidFill>
                  <a:srgbClr val="8000FF"/>
                </a:solidFill>
                <a:latin typeface="Chalkboard"/>
                <a:cs typeface="Chalkboard"/>
              </a:rPr>
              <a:t>-2</a:t>
            </a:r>
            <a:r>
              <a:rPr lang="en-US" b="1" dirty="0" smtClean="0">
                <a:solidFill>
                  <a:srgbClr val="8000FF"/>
                </a:solidFill>
                <a:latin typeface="Chalkboard"/>
                <a:cs typeface="Chalkboard"/>
              </a:rPr>
              <a:t> (sulfate)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8000FF"/>
                </a:solidFill>
                <a:latin typeface="Chalkboard"/>
                <a:cs typeface="Chalkboard"/>
              </a:rPr>
              <a:t>	NO</a:t>
            </a:r>
            <a:r>
              <a:rPr lang="en-US" b="1" baseline="-25000" dirty="0" smtClean="0">
                <a:solidFill>
                  <a:srgbClr val="8000FF"/>
                </a:solidFill>
                <a:latin typeface="Chalkboard"/>
                <a:cs typeface="Chalkboard"/>
              </a:rPr>
              <a:t>2</a:t>
            </a:r>
            <a:r>
              <a:rPr lang="en-US" b="1" baseline="30000" dirty="0" smtClean="0">
                <a:solidFill>
                  <a:srgbClr val="8000FF"/>
                </a:solidFill>
                <a:latin typeface="Chalkboard"/>
                <a:cs typeface="Chalkboard"/>
              </a:rPr>
              <a:t>-</a:t>
            </a:r>
            <a:r>
              <a:rPr lang="en-US" b="1" dirty="0" smtClean="0">
                <a:solidFill>
                  <a:srgbClr val="8000FF"/>
                </a:solidFill>
                <a:latin typeface="Chalkboard"/>
                <a:cs typeface="Chalkboard"/>
              </a:rPr>
              <a:t> (nitrite)	SO</a:t>
            </a:r>
            <a:r>
              <a:rPr lang="en-US" b="1" baseline="-25000" dirty="0" smtClean="0">
                <a:solidFill>
                  <a:srgbClr val="8000FF"/>
                </a:solidFill>
                <a:latin typeface="Chalkboard"/>
                <a:cs typeface="Chalkboard"/>
              </a:rPr>
              <a:t>3</a:t>
            </a:r>
            <a:r>
              <a:rPr lang="en-US" b="1" baseline="30000" dirty="0" smtClean="0">
                <a:solidFill>
                  <a:srgbClr val="8000FF"/>
                </a:solidFill>
                <a:latin typeface="Chalkboard"/>
                <a:cs typeface="Chalkboard"/>
              </a:rPr>
              <a:t>-2</a:t>
            </a:r>
            <a:r>
              <a:rPr lang="en-US" b="1" dirty="0" smtClean="0">
                <a:solidFill>
                  <a:srgbClr val="8000FF"/>
                </a:solidFill>
                <a:latin typeface="Chalkboard"/>
                <a:cs typeface="Chalkboard"/>
              </a:rPr>
              <a:t> (sulfite)</a:t>
            </a:r>
          </a:p>
          <a:p>
            <a:pPr marL="0" indent="0">
              <a:buNone/>
            </a:pPr>
            <a:endParaRPr lang="en-US" b="1" dirty="0" smtClean="0">
              <a:solidFill>
                <a:srgbClr val="8000FF"/>
              </a:solidFill>
              <a:latin typeface="Chalkboard"/>
              <a:cs typeface="Chalkboard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8000FF"/>
                </a:solidFill>
                <a:latin typeface="Chalkboard"/>
                <a:cs typeface="Chalkboard"/>
              </a:rPr>
              <a:t>	ClO</a:t>
            </a:r>
            <a:r>
              <a:rPr lang="en-US" b="1" baseline="-25000" dirty="0" smtClean="0">
                <a:solidFill>
                  <a:srgbClr val="8000FF"/>
                </a:solidFill>
                <a:latin typeface="Chalkboard"/>
                <a:cs typeface="Chalkboard"/>
              </a:rPr>
              <a:t>3</a:t>
            </a:r>
            <a:r>
              <a:rPr lang="en-US" b="1" baseline="30000" dirty="0">
                <a:solidFill>
                  <a:srgbClr val="8000FF"/>
                </a:solidFill>
                <a:latin typeface="Chalkboard"/>
                <a:cs typeface="Chalkboard"/>
              </a:rPr>
              <a:t>-</a:t>
            </a:r>
            <a:r>
              <a:rPr lang="en-US" b="1" dirty="0">
                <a:solidFill>
                  <a:srgbClr val="8000FF"/>
                </a:solidFill>
                <a:latin typeface="Chalkboard"/>
                <a:cs typeface="Chalkboard"/>
              </a:rPr>
              <a:t> </a:t>
            </a:r>
            <a:r>
              <a:rPr lang="en-US" b="1" dirty="0" smtClean="0">
                <a:solidFill>
                  <a:srgbClr val="8000FF"/>
                </a:solidFill>
                <a:latin typeface="Chalkboard"/>
                <a:cs typeface="Chalkboard"/>
              </a:rPr>
              <a:t>(chlorate</a:t>
            </a:r>
            <a:r>
              <a:rPr lang="en-US" b="1" dirty="0">
                <a:solidFill>
                  <a:srgbClr val="8000FF"/>
                </a:solidFill>
                <a:latin typeface="Chalkboard"/>
                <a:cs typeface="Chalkboard"/>
              </a:rPr>
              <a:t>)	P</a:t>
            </a:r>
            <a:r>
              <a:rPr lang="en-US" b="1" dirty="0" smtClean="0">
                <a:solidFill>
                  <a:srgbClr val="8000FF"/>
                </a:solidFill>
                <a:latin typeface="Chalkboard"/>
                <a:cs typeface="Chalkboard"/>
              </a:rPr>
              <a:t>O</a:t>
            </a:r>
            <a:r>
              <a:rPr lang="en-US" b="1" baseline="-25000" dirty="0" smtClean="0">
                <a:solidFill>
                  <a:srgbClr val="8000FF"/>
                </a:solidFill>
                <a:latin typeface="Chalkboard"/>
                <a:cs typeface="Chalkboard"/>
              </a:rPr>
              <a:t>4</a:t>
            </a:r>
            <a:r>
              <a:rPr lang="en-US" b="1" baseline="30000" dirty="0" smtClean="0">
                <a:solidFill>
                  <a:srgbClr val="8000FF"/>
                </a:solidFill>
                <a:latin typeface="Chalkboard"/>
                <a:cs typeface="Chalkboard"/>
              </a:rPr>
              <a:t>-3</a:t>
            </a:r>
            <a:r>
              <a:rPr lang="en-US" b="1" dirty="0" smtClean="0">
                <a:solidFill>
                  <a:srgbClr val="8000FF"/>
                </a:solidFill>
                <a:latin typeface="Chalkboard"/>
                <a:cs typeface="Chalkboard"/>
              </a:rPr>
              <a:t> (phosphate</a:t>
            </a:r>
            <a:r>
              <a:rPr lang="en-US" b="1" dirty="0">
                <a:solidFill>
                  <a:srgbClr val="8000FF"/>
                </a:solidFill>
                <a:latin typeface="Chalkboard"/>
                <a:cs typeface="Chalkboard"/>
              </a:rPr>
              <a:t>)</a:t>
            </a:r>
          </a:p>
          <a:p>
            <a:pPr marL="0" indent="0">
              <a:buNone/>
            </a:pPr>
            <a:r>
              <a:rPr lang="en-US" b="1" dirty="0">
                <a:solidFill>
                  <a:srgbClr val="8000FF"/>
                </a:solidFill>
                <a:latin typeface="Chalkboard"/>
                <a:cs typeface="Chalkboard"/>
              </a:rPr>
              <a:t>	</a:t>
            </a:r>
            <a:r>
              <a:rPr lang="en-US" b="1" dirty="0" smtClean="0">
                <a:solidFill>
                  <a:srgbClr val="8000FF"/>
                </a:solidFill>
                <a:latin typeface="Chalkboard"/>
                <a:cs typeface="Chalkboard"/>
              </a:rPr>
              <a:t>ClO</a:t>
            </a:r>
            <a:r>
              <a:rPr lang="en-US" b="1" baseline="-25000" dirty="0" smtClean="0">
                <a:solidFill>
                  <a:srgbClr val="8000FF"/>
                </a:solidFill>
                <a:latin typeface="Chalkboard"/>
                <a:cs typeface="Chalkboard"/>
              </a:rPr>
              <a:t>2</a:t>
            </a:r>
            <a:r>
              <a:rPr lang="en-US" b="1" baseline="30000" dirty="0">
                <a:solidFill>
                  <a:srgbClr val="8000FF"/>
                </a:solidFill>
                <a:latin typeface="Chalkboard"/>
                <a:cs typeface="Chalkboard"/>
              </a:rPr>
              <a:t>-</a:t>
            </a:r>
            <a:r>
              <a:rPr lang="en-US" b="1" dirty="0">
                <a:solidFill>
                  <a:srgbClr val="8000FF"/>
                </a:solidFill>
                <a:latin typeface="Chalkboard"/>
                <a:cs typeface="Chalkboard"/>
              </a:rPr>
              <a:t> </a:t>
            </a:r>
            <a:r>
              <a:rPr lang="en-US" b="1" dirty="0" smtClean="0">
                <a:solidFill>
                  <a:srgbClr val="8000FF"/>
                </a:solidFill>
                <a:latin typeface="Chalkboard"/>
                <a:cs typeface="Chalkboard"/>
              </a:rPr>
              <a:t>(chlorite</a:t>
            </a:r>
            <a:r>
              <a:rPr lang="en-US" b="1" dirty="0">
                <a:solidFill>
                  <a:srgbClr val="8000FF"/>
                </a:solidFill>
                <a:latin typeface="Chalkboard"/>
                <a:cs typeface="Chalkboard"/>
              </a:rPr>
              <a:t>)	</a:t>
            </a:r>
            <a:r>
              <a:rPr lang="en-US" b="1" dirty="0" smtClean="0">
                <a:solidFill>
                  <a:srgbClr val="8000FF"/>
                </a:solidFill>
                <a:latin typeface="Chalkboard"/>
                <a:cs typeface="Chalkboard"/>
              </a:rPr>
              <a:t>PO</a:t>
            </a:r>
            <a:r>
              <a:rPr lang="en-US" b="1" baseline="-25000" dirty="0" smtClean="0">
                <a:solidFill>
                  <a:srgbClr val="8000FF"/>
                </a:solidFill>
                <a:latin typeface="Chalkboard"/>
                <a:cs typeface="Chalkboard"/>
              </a:rPr>
              <a:t>3</a:t>
            </a:r>
            <a:r>
              <a:rPr lang="en-US" b="1" baseline="30000" dirty="0" smtClean="0">
                <a:solidFill>
                  <a:srgbClr val="8000FF"/>
                </a:solidFill>
                <a:latin typeface="Chalkboard"/>
                <a:cs typeface="Chalkboard"/>
              </a:rPr>
              <a:t>-3</a:t>
            </a:r>
            <a:r>
              <a:rPr lang="en-US" b="1" dirty="0" smtClean="0">
                <a:solidFill>
                  <a:srgbClr val="8000FF"/>
                </a:solidFill>
                <a:latin typeface="Chalkboard"/>
                <a:cs typeface="Chalkboard"/>
              </a:rPr>
              <a:t> </a:t>
            </a:r>
            <a:r>
              <a:rPr lang="en-US" b="1" dirty="0" smtClean="0">
                <a:solidFill>
                  <a:srgbClr val="8000FF"/>
                </a:solidFill>
                <a:latin typeface="Chalkboard"/>
                <a:cs typeface="Chalkboard"/>
              </a:rPr>
              <a:t>(</a:t>
            </a:r>
            <a:r>
              <a:rPr lang="en-US" b="1" dirty="0" err="1" smtClean="0">
                <a:solidFill>
                  <a:srgbClr val="8000FF"/>
                </a:solidFill>
                <a:latin typeface="Chalkboard"/>
                <a:cs typeface="Chalkboard"/>
              </a:rPr>
              <a:t>phosphite</a:t>
            </a:r>
            <a:r>
              <a:rPr lang="en-US" b="1" dirty="0">
                <a:solidFill>
                  <a:srgbClr val="8000FF"/>
                </a:solidFill>
                <a:latin typeface="Chalkboard"/>
                <a:cs typeface="Chalkboard"/>
              </a:rPr>
              <a:t>)</a:t>
            </a:r>
          </a:p>
          <a:p>
            <a:pPr marL="0" indent="0">
              <a:buNone/>
            </a:pPr>
            <a:endParaRPr lang="en-US" dirty="0">
              <a:latin typeface="Chalkboard"/>
              <a:cs typeface="Chalkboard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11430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Chalkboard"/>
                <a:cs typeface="Chalkboard"/>
              </a:rPr>
              <a:t>Oxyanion</a:t>
            </a:r>
            <a:r>
              <a:rPr lang="en-US" dirty="0">
                <a:latin typeface="Chalkboard"/>
                <a:cs typeface="Chalkboard"/>
              </a:rPr>
              <a:t> – </a:t>
            </a:r>
            <a:r>
              <a:rPr lang="en-US" dirty="0" smtClean="0">
                <a:latin typeface="Chalkboard"/>
                <a:cs typeface="Chalkboard"/>
              </a:rPr>
              <a:t>polyatomic ion bonded to one or more oxygen atoms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667000" y="5410200"/>
            <a:ext cx="6019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8000"/>
                </a:solidFill>
                <a:latin typeface="Chalkboard"/>
                <a:cs typeface="Chalkboard"/>
              </a:rPr>
              <a:t>What’s the difference between “-</a:t>
            </a:r>
            <a:r>
              <a:rPr lang="en-US" sz="2800" b="1" dirty="0" err="1" smtClean="0">
                <a:solidFill>
                  <a:srgbClr val="008000"/>
                </a:solidFill>
                <a:latin typeface="Chalkboard"/>
                <a:cs typeface="Chalkboard"/>
              </a:rPr>
              <a:t>ates</a:t>
            </a:r>
            <a:r>
              <a:rPr lang="en-US" sz="2800" b="1" dirty="0" smtClean="0">
                <a:solidFill>
                  <a:srgbClr val="008000"/>
                </a:solidFill>
                <a:latin typeface="Chalkboard"/>
                <a:cs typeface="Chalkboard"/>
              </a:rPr>
              <a:t>” and “-</a:t>
            </a:r>
            <a:r>
              <a:rPr lang="en-US" sz="2800" b="1" dirty="0" err="1" smtClean="0">
                <a:solidFill>
                  <a:srgbClr val="008000"/>
                </a:solidFill>
                <a:latin typeface="Chalkboard"/>
                <a:cs typeface="Chalkboard"/>
              </a:rPr>
              <a:t>ites</a:t>
            </a:r>
            <a:r>
              <a:rPr lang="en-US" sz="2800" b="1" dirty="0" smtClean="0">
                <a:solidFill>
                  <a:srgbClr val="008000"/>
                </a:solidFill>
                <a:latin typeface="Chalkboard"/>
                <a:cs typeface="Chalkboard"/>
              </a:rPr>
              <a:t>”?</a:t>
            </a:r>
            <a:endParaRPr lang="en-US" sz="2800" b="1" dirty="0">
              <a:solidFill>
                <a:srgbClr val="008000"/>
              </a:solidFill>
              <a:latin typeface="Chalkboard"/>
              <a:cs typeface="Chalkboard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5181600"/>
            <a:ext cx="2047430" cy="14605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>
            <a:off x="4648200" y="1828800"/>
            <a:ext cx="0" cy="3276600"/>
          </a:xfrm>
          <a:prstGeom prst="line">
            <a:avLst/>
          </a:prstGeom>
          <a:ln>
            <a:solidFill>
              <a:srgbClr val="8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295400" y="3352800"/>
            <a:ext cx="6324599" cy="0"/>
          </a:xfrm>
          <a:prstGeom prst="line">
            <a:avLst/>
          </a:prstGeom>
          <a:ln>
            <a:solidFill>
              <a:srgbClr val="8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2132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3366FF"/>
                </a:solidFill>
                <a:latin typeface="Chalkboard"/>
                <a:cs typeface="Chalkboard"/>
              </a:rPr>
              <a:t>Now we can finally</a:t>
            </a:r>
            <a:br>
              <a:rPr lang="en-US" b="1" dirty="0" smtClean="0">
                <a:solidFill>
                  <a:srgbClr val="3366FF"/>
                </a:solidFill>
                <a:latin typeface="Chalkboard"/>
                <a:cs typeface="Chalkboard"/>
              </a:rPr>
            </a:br>
            <a:r>
              <a:rPr lang="en-US" b="1" dirty="0" smtClean="0">
                <a:solidFill>
                  <a:srgbClr val="3366FF"/>
                </a:solidFill>
                <a:latin typeface="Chalkboard"/>
                <a:cs typeface="Chalkboard"/>
              </a:rPr>
              <a:t>Name Ionic Compounds</a:t>
            </a:r>
            <a:endParaRPr lang="en-US" b="1" dirty="0">
              <a:solidFill>
                <a:srgbClr val="3366FF"/>
              </a:solidFill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345363" cy="2743199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halkboard"/>
                <a:cs typeface="Chalkboard"/>
              </a:rPr>
              <a:t>1</a:t>
            </a:r>
            <a:r>
              <a:rPr lang="en-US" dirty="0" smtClean="0">
                <a:latin typeface="Chalkboard"/>
                <a:cs typeface="Chalkboard"/>
              </a:rPr>
              <a:t>.  Monatomic </a:t>
            </a:r>
            <a:r>
              <a:rPr lang="en-US" dirty="0" err="1" smtClean="0">
                <a:latin typeface="Chalkboard"/>
                <a:cs typeface="Chalkboard"/>
              </a:rPr>
              <a:t>cations</a:t>
            </a:r>
            <a:r>
              <a:rPr lang="en-US" dirty="0" smtClean="0">
                <a:latin typeface="Chalkboard"/>
                <a:cs typeface="Chalkboard"/>
              </a:rPr>
              <a:t> use the element name.</a:t>
            </a:r>
          </a:p>
          <a:p>
            <a:pPr marL="0" indent="0">
              <a:buNone/>
            </a:pPr>
            <a:r>
              <a:rPr lang="en-US" dirty="0">
                <a:latin typeface="Chalkboard"/>
                <a:cs typeface="Chalkboard"/>
              </a:rPr>
              <a:t>	</a:t>
            </a:r>
            <a:r>
              <a:rPr lang="en-US" sz="2800" b="1" dirty="0" smtClean="0">
                <a:solidFill>
                  <a:srgbClr val="008000"/>
                </a:solidFill>
                <a:latin typeface="Chalkboard"/>
                <a:cs typeface="Chalkboard"/>
              </a:rPr>
              <a:t>ex: Cs</a:t>
            </a:r>
            <a:r>
              <a:rPr lang="en-US" sz="2800" b="1" baseline="30000" dirty="0" smtClean="0">
                <a:solidFill>
                  <a:srgbClr val="008000"/>
                </a:solidFill>
                <a:latin typeface="Chalkboard"/>
                <a:cs typeface="Chalkboard"/>
              </a:rPr>
              <a:t>+</a:t>
            </a:r>
            <a:r>
              <a:rPr lang="en-US" sz="2800" b="1" dirty="0" smtClean="0">
                <a:solidFill>
                  <a:srgbClr val="008000"/>
                </a:solidFill>
                <a:latin typeface="Chalkboard"/>
                <a:cs typeface="Chalkboard"/>
              </a:rPr>
              <a:t> = Cesium</a:t>
            </a:r>
          </a:p>
          <a:p>
            <a:pPr marL="0" indent="0">
              <a:buNone/>
            </a:pPr>
            <a:r>
              <a:rPr lang="en-US" dirty="0">
                <a:latin typeface="Chalkboard"/>
                <a:cs typeface="Chalkboard"/>
              </a:rPr>
              <a:t>2</a:t>
            </a:r>
            <a:r>
              <a:rPr lang="en-US" dirty="0" smtClean="0">
                <a:latin typeface="Chalkboard"/>
                <a:cs typeface="Chalkboard"/>
              </a:rPr>
              <a:t>.  Monatomic anions use the root of their element name 	plus the suffix –ide.</a:t>
            </a:r>
          </a:p>
          <a:p>
            <a:pPr marL="365760" lvl="1" indent="0">
              <a:buNone/>
            </a:pPr>
            <a:r>
              <a:rPr lang="en-US" sz="2400" b="1" dirty="0" smtClean="0">
                <a:solidFill>
                  <a:srgbClr val="008000"/>
                </a:solidFill>
                <a:latin typeface="Chalkboard"/>
                <a:cs typeface="Chalkboard"/>
              </a:rPr>
              <a:t>	</a:t>
            </a:r>
            <a:r>
              <a:rPr lang="en-US" sz="2800" b="1" dirty="0" smtClean="0">
                <a:solidFill>
                  <a:srgbClr val="008000"/>
                </a:solidFill>
                <a:latin typeface="Chalkboard"/>
                <a:cs typeface="Chalkboard"/>
              </a:rPr>
              <a:t>ex: Br</a:t>
            </a:r>
            <a:r>
              <a:rPr lang="en-US" sz="2800" b="1" baseline="30000" dirty="0" smtClean="0">
                <a:solidFill>
                  <a:srgbClr val="008000"/>
                </a:solidFill>
                <a:latin typeface="Chalkboard"/>
                <a:cs typeface="Chalkboard"/>
              </a:rPr>
              <a:t>-</a:t>
            </a:r>
            <a:r>
              <a:rPr lang="en-US" sz="2800" b="1" dirty="0">
                <a:solidFill>
                  <a:srgbClr val="008000"/>
                </a:solidFill>
                <a:latin typeface="Chalkboard"/>
                <a:cs typeface="Chalkboard"/>
              </a:rPr>
              <a:t> </a:t>
            </a:r>
            <a:r>
              <a:rPr lang="en-US" sz="2800" b="1" dirty="0" smtClean="0">
                <a:solidFill>
                  <a:srgbClr val="008000"/>
                </a:solidFill>
                <a:latin typeface="Chalkboard"/>
                <a:cs typeface="Chalkboard"/>
              </a:rPr>
              <a:t>= Bromide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5029200"/>
            <a:ext cx="6858000" cy="1600438"/>
          </a:xfrm>
          <a:prstGeom prst="rect">
            <a:avLst/>
          </a:prstGeom>
          <a:noFill/>
          <a:ln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3366FF"/>
                </a:solidFill>
                <a:latin typeface="Chalkboard"/>
                <a:cs typeface="Chalkboard"/>
              </a:rPr>
              <a:t>You Try it! </a:t>
            </a:r>
          </a:p>
          <a:p>
            <a:pPr algn="ctr"/>
            <a:r>
              <a:rPr lang="en-US" sz="2400" b="1" dirty="0" smtClean="0">
                <a:solidFill>
                  <a:srgbClr val="3366FF"/>
                </a:solidFill>
                <a:latin typeface="Chalkboard"/>
                <a:cs typeface="Chalkboard"/>
              </a:rPr>
              <a:t>Name </a:t>
            </a:r>
            <a:r>
              <a:rPr lang="en-US" sz="2400" b="1" dirty="0">
                <a:solidFill>
                  <a:srgbClr val="3366FF"/>
                </a:solidFill>
                <a:latin typeface="Chalkboard"/>
                <a:cs typeface="Chalkboard"/>
              </a:rPr>
              <a:t>the </a:t>
            </a:r>
            <a:r>
              <a:rPr lang="en-US" sz="2400" b="1" dirty="0" err="1">
                <a:solidFill>
                  <a:srgbClr val="3366FF"/>
                </a:solidFill>
                <a:latin typeface="Chalkboard"/>
                <a:cs typeface="Chalkboard"/>
              </a:rPr>
              <a:t>cation</a:t>
            </a:r>
            <a:r>
              <a:rPr lang="en-US" sz="2400" b="1" dirty="0">
                <a:solidFill>
                  <a:srgbClr val="3366FF"/>
                </a:solidFill>
                <a:latin typeface="Chalkboard"/>
                <a:cs typeface="Chalkboard"/>
              </a:rPr>
              <a:t> first and the anion second</a:t>
            </a:r>
          </a:p>
          <a:p>
            <a:pPr marL="365760" lvl="1" indent="0" algn="ctr">
              <a:buNone/>
            </a:pPr>
            <a:r>
              <a:rPr lang="en-US" sz="2400" b="1" dirty="0">
                <a:solidFill>
                  <a:srgbClr val="3366FF"/>
                </a:solidFill>
                <a:latin typeface="Chalkboard"/>
                <a:cs typeface="Chalkboard"/>
              </a:rPr>
              <a:t>	</a:t>
            </a:r>
            <a:r>
              <a:rPr lang="en-US" sz="3200" b="1" dirty="0" err="1" smtClean="0">
                <a:solidFill>
                  <a:srgbClr val="3366FF"/>
                </a:solidFill>
                <a:latin typeface="Chalkboard"/>
                <a:cs typeface="Chalkboard"/>
              </a:rPr>
              <a:t>NaCl</a:t>
            </a:r>
            <a:r>
              <a:rPr lang="en-US" sz="3200" b="1" dirty="0">
                <a:solidFill>
                  <a:srgbClr val="3366FF"/>
                </a:solidFill>
                <a:latin typeface="Chalkboard"/>
                <a:cs typeface="Chalkboard"/>
              </a:rPr>
              <a:t>	</a:t>
            </a:r>
            <a:r>
              <a:rPr lang="en-US" sz="3200" b="1" dirty="0" smtClean="0">
                <a:solidFill>
                  <a:srgbClr val="3366FF"/>
                </a:solidFill>
                <a:latin typeface="Chalkboard"/>
                <a:cs typeface="Chalkboard"/>
              </a:rPr>
              <a:t>		 </a:t>
            </a:r>
            <a:r>
              <a:rPr lang="en-US" sz="3200" b="1" dirty="0" err="1" smtClean="0">
                <a:solidFill>
                  <a:srgbClr val="3366FF"/>
                </a:solidFill>
                <a:latin typeface="Chalkboard"/>
                <a:cs typeface="Chalkboard"/>
              </a:rPr>
              <a:t>CsBr</a:t>
            </a:r>
            <a:r>
              <a:rPr lang="en-US" sz="3200" b="1" dirty="0" smtClean="0">
                <a:solidFill>
                  <a:srgbClr val="3366FF"/>
                </a:solidFill>
                <a:latin typeface="Chalkboard"/>
                <a:cs typeface="Chalkboard"/>
              </a:rPr>
              <a:t>		K</a:t>
            </a:r>
            <a:r>
              <a:rPr lang="en-US" sz="3200" b="1" baseline="-25000" dirty="0" smtClean="0">
                <a:solidFill>
                  <a:srgbClr val="3366FF"/>
                </a:solidFill>
                <a:latin typeface="Chalkboard"/>
                <a:cs typeface="Chalkboard"/>
              </a:rPr>
              <a:t>2</a:t>
            </a:r>
            <a:r>
              <a:rPr lang="en-US" sz="3200" b="1" dirty="0" smtClean="0">
                <a:solidFill>
                  <a:srgbClr val="3366FF"/>
                </a:solidFill>
                <a:latin typeface="Chalkboard"/>
                <a:cs typeface="Chalkboard"/>
              </a:rPr>
              <a:t>S</a:t>
            </a:r>
            <a:endParaRPr lang="en-US" sz="3200" b="1" dirty="0">
              <a:solidFill>
                <a:srgbClr val="3366FF"/>
              </a:solidFill>
              <a:latin typeface="Chalkboard"/>
              <a:cs typeface="Chalkboard"/>
            </a:endParaRP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0320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7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3366FF"/>
                </a:solidFill>
                <a:latin typeface="Chalkboard"/>
                <a:cs typeface="Chalkboard"/>
              </a:rPr>
              <a:t>Naming Ionic Compounds continued...</a:t>
            </a:r>
            <a:endParaRPr lang="en-US" b="1" dirty="0">
              <a:solidFill>
                <a:srgbClr val="3366FF"/>
              </a:solidFill>
              <a:latin typeface="Chalkboard"/>
              <a:cs typeface="Chalkboar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3058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halkboard"/>
                <a:cs typeface="Chalkboard"/>
              </a:rPr>
              <a:t>* For Transition Metals with more than one oxidation number, roman numerals are required to indicate the charge on the ion</a:t>
            </a:r>
          </a:p>
          <a:p>
            <a:pPr marL="0" indent="0">
              <a:buNone/>
            </a:pPr>
            <a:r>
              <a:rPr lang="en-US" dirty="0">
                <a:latin typeface="Chalkboard"/>
                <a:cs typeface="Chalkboard"/>
              </a:rPr>
              <a:t>	</a:t>
            </a:r>
            <a:r>
              <a:rPr lang="en-US" sz="2800" b="1" dirty="0" smtClean="0">
                <a:solidFill>
                  <a:srgbClr val="008000"/>
                </a:solidFill>
                <a:latin typeface="Chalkboard"/>
                <a:cs typeface="Chalkboard"/>
              </a:rPr>
              <a:t>ex: 	</a:t>
            </a:r>
            <a:r>
              <a:rPr lang="en-US" sz="2800" b="1" dirty="0" err="1" smtClean="0">
                <a:solidFill>
                  <a:srgbClr val="008000"/>
                </a:solidFill>
                <a:latin typeface="Chalkboard"/>
                <a:cs typeface="Chalkboard"/>
              </a:rPr>
              <a:t>FeO</a:t>
            </a:r>
            <a:r>
              <a:rPr lang="en-US" sz="2800" b="1" dirty="0" smtClean="0">
                <a:solidFill>
                  <a:srgbClr val="008000"/>
                </a:solidFill>
                <a:latin typeface="Chalkboard"/>
                <a:cs typeface="Chalkboard"/>
              </a:rPr>
              <a:t> </a:t>
            </a:r>
            <a:r>
              <a:rPr lang="en-US" sz="2800" b="1" dirty="0">
                <a:solidFill>
                  <a:srgbClr val="008000"/>
                </a:solidFill>
                <a:latin typeface="Chalkboard"/>
                <a:cs typeface="Chalkboard"/>
              </a:rPr>
              <a:t>=</a:t>
            </a:r>
            <a:r>
              <a:rPr lang="en-US" sz="2800" b="1" dirty="0" smtClean="0">
                <a:solidFill>
                  <a:srgbClr val="008000"/>
                </a:solidFill>
                <a:latin typeface="Chalkboard"/>
                <a:cs typeface="Chalkboard"/>
              </a:rPr>
              <a:t> iron (II) oxide 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008000"/>
                </a:solidFill>
                <a:latin typeface="Chalkboard"/>
                <a:cs typeface="Chalkboard"/>
              </a:rPr>
              <a:t>	</a:t>
            </a:r>
            <a:r>
              <a:rPr lang="en-US" sz="2800" b="1" dirty="0" smtClean="0">
                <a:solidFill>
                  <a:srgbClr val="008000"/>
                </a:solidFill>
                <a:latin typeface="Chalkboard"/>
                <a:cs typeface="Chalkboard"/>
              </a:rPr>
              <a:t>	Fe</a:t>
            </a:r>
            <a:r>
              <a:rPr lang="en-US" sz="2800" b="1" baseline="-25000" dirty="0" smtClean="0">
                <a:solidFill>
                  <a:srgbClr val="008000"/>
                </a:solidFill>
                <a:latin typeface="Chalkboard"/>
                <a:cs typeface="Chalkboard"/>
              </a:rPr>
              <a:t>2</a:t>
            </a:r>
            <a:r>
              <a:rPr lang="en-US" sz="2800" b="1" dirty="0" smtClean="0">
                <a:solidFill>
                  <a:srgbClr val="008000"/>
                </a:solidFill>
                <a:latin typeface="Chalkboard"/>
                <a:cs typeface="Chalkboard"/>
              </a:rPr>
              <a:t>O</a:t>
            </a:r>
            <a:r>
              <a:rPr lang="en-US" sz="2800" b="1" baseline="-25000" dirty="0" smtClean="0">
                <a:solidFill>
                  <a:srgbClr val="008000"/>
                </a:solidFill>
                <a:latin typeface="Chalkboard"/>
                <a:cs typeface="Chalkboard"/>
              </a:rPr>
              <a:t>3</a:t>
            </a:r>
            <a:r>
              <a:rPr lang="en-US" sz="2800" b="1" dirty="0" smtClean="0">
                <a:solidFill>
                  <a:srgbClr val="008000"/>
                </a:solidFill>
                <a:latin typeface="Chalkboard"/>
                <a:cs typeface="Chalkboard"/>
              </a:rPr>
              <a:t> </a:t>
            </a:r>
            <a:r>
              <a:rPr lang="en-US" sz="2800" b="1" dirty="0">
                <a:solidFill>
                  <a:srgbClr val="008000"/>
                </a:solidFill>
                <a:latin typeface="Chalkboard"/>
                <a:cs typeface="Chalkboard"/>
              </a:rPr>
              <a:t>=</a:t>
            </a:r>
            <a:r>
              <a:rPr lang="en-US" sz="2800" b="1" dirty="0" smtClean="0">
                <a:solidFill>
                  <a:srgbClr val="008000"/>
                </a:solidFill>
                <a:latin typeface="Chalkboard"/>
                <a:cs typeface="Chalkboard"/>
              </a:rPr>
              <a:t> iron (III) oxide</a:t>
            </a:r>
          </a:p>
          <a:p>
            <a:pPr marL="0" indent="0">
              <a:buNone/>
            </a:pPr>
            <a:r>
              <a:rPr lang="en-US" dirty="0" smtClean="0">
                <a:latin typeface="Chalkboard"/>
                <a:cs typeface="Chalkboard"/>
              </a:rPr>
              <a:t>* If a compound contains a polyatomic ion, simply name the ion</a:t>
            </a:r>
          </a:p>
          <a:p>
            <a:pPr marL="365760" lvl="1" indent="0">
              <a:buNone/>
            </a:pPr>
            <a:r>
              <a:rPr lang="en-US" dirty="0">
                <a:latin typeface="Chalkboard"/>
                <a:cs typeface="Chalkboard"/>
              </a:rPr>
              <a:t>	</a:t>
            </a:r>
            <a:r>
              <a:rPr lang="en-US" sz="2800" b="1" dirty="0" smtClean="0">
                <a:solidFill>
                  <a:srgbClr val="008000"/>
                </a:solidFill>
                <a:latin typeface="Chalkboard"/>
                <a:cs typeface="Chalkboard"/>
              </a:rPr>
              <a:t>ex: 	</a:t>
            </a:r>
            <a:r>
              <a:rPr lang="en-US" sz="2800" b="1" dirty="0" err="1" smtClean="0">
                <a:solidFill>
                  <a:srgbClr val="008000"/>
                </a:solidFill>
                <a:latin typeface="Chalkboard"/>
                <a:cs typeface="Chalkboard"/>
              </a:rPr>
              <a:t>NaOH</a:t>
            </a:r>
            <a:r>
              <a:rPr lang="en-US" sz="2800" b="1" dirty="0" smtClean="0">
                <a:solidFill>
                  <a:srgbClr val="008000"/>
                </a:solidFill>
                <a:latin typeface="Chalkboard"/>
                <a:cs typeface="Chalkboard"/>
              </a:rPr>
              <a:t> = sodium </a:t>
            </a:r>
            <a:r>
              <a:rPr lang="en-US" sz="2800" b="1" dirty="0" smtClean="0">
                <a:solidFill>
                  <a:srgbClr val="008000"/>
                </a:solidFill>
                <a:latin typeface="Chalkboard"/>
                <a:cs typeface="Chalkboard"/>
              </a:rPr>
              <a:t>hydroxide</a:t>
            </a:r>
            <a:endParaRPr lang="en-US" sz="2800" b="1" dirty="0" smtClean="0">
              <a:solidFill>
                <a:srgbClr val="008000"/>
              </a:solidFill>
              <a:latin typeface="Chalkboard"/>
              <a:cs typeface="Chalkboard"/>
            </a:endParaRPr>
          </a:p>
          <a:p>
            <a:pPr marL="365760" lvl="1" indent="0">
              <a:buNone/>
            </a:pPr>
            <a:r>
              <a:rPr lang="en-US" sz="2800" b="1" dirty="0">
                <a:solidFill>
                  <a:srgbClr val="008000"/>
                </a:solidFill>
                <a:latin typeface="Chalkboard"/>
                <a:cs typeface="Chalkboard"/>
              </a:rPr>
              <a:t>	</a:t>
            </a:r>
            <a:r>
              <a:rPr lang="en-US" sz="2800" b="1" dirty="0" smtClean="0">
                <a:solidFill>
                  <a:srgbClr val="008000"/>
                </a:solidFill>
                <a:latin typeface="Chalkboard"/>
                <a:cs typeface="Chalkboard"/>
              </a:rPr>
              <a:t>	(NH</a:t>
            </a:r>
            <a:r>
              <a:rPr lang="en-US" sz="2800" b="1" baseline="-25000" dirty="0" smtClean="0">
                <a:solidFill>
                  <a:srgbClr val="008000"/>
                </a:solidFill>
                <a:latin typeface="Chalkboard"/>
                <a:cs typeface="Chalkboard"/>
              </a:rPr>
              <a:t>4</a:t>
            </a:r>
            <a:r>
              <a:rPr lang="en-US" sz="2800" b="1" dirty="0" smtClean="0">
                <a:solidFill>
                  <a:srgbClr val="008000"/>
                </a:solidFill>
                <a:latin typeface="Chalkboard"/>
                <a:cs typeface="Chalkboard"/>
              </a:rPr>
              <a:t>)</a:t>
            </a:r>
            <a:r>
              <a:rPr lang="en-US" sz="2800" b="1" baseline="-25000" dirty="0" smtClean="0">
                <a:solidFill>
                  <a:srgbClr val="008000"/>
                </a:solidFill>
                <a:latin typeface="Chalkboard"/>
                <a:cs typeface="Chalkboard"/>
              </a:rPr>
              <a:t>2</a:t>
            </a:r>
            <a:r>
              <a:rPr lang="en-US" sz="2800" b="1" dirty="0" smtClean="0">
                <a:solidFill>
                  <a:srgbClr val="008000"/>
                </a:solidFill>
                <a:latin typeface="Chalkboard"/>
                <a:cs typeface="Chalkboard"/>
              </a:rPr>
              <a:t>S = ammonium sulfide</a:t>
            </a:r>
            <a:endParaRPr lang="en-US" sz="2800" b="1" dirty="0">
              <a:solidFill>
                <a:srgbClr val="008000"/>
              </a:solidFill>
              <a:latin typeface="Chalkboard"/>
              <a:cs typeface="Chalkboard"/>
            </a:endParaRPr>
          </a:p>
          <a:p>
            <a:endParaRPr lang="en-US" dirty="0">
              <a:latin typeface="Chalkboard"/>
              <a:cs typeface="Chalkboard"/>
            </a:endParaRPr>
          </a:p>
        </p:txBody>
      </p:sp>
    </p:spTree>
    <p:extLst>
      <p:ext uri="{BB962C8B-B14F-4D97-AF65-F5344CB8AC3E}">
        <p14:creationId xmlns:p14="http://schemas.microsoft.com/office/powerpoint/2010/main" val="1524266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1506</TotalTime>
  <Words>239</Words>
  <Application>Microsoft Macintosh PowerPoint</Application>
  <PresentationFormat>On-screen Show (4:3)</PresentationFormat>
  <Paragraphs>47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Capital</vt:lpstr>
      <vt:lpstr>Naming Ionic Compounds</vt:lpstr>
      <vt:lpstr>Monoatomic Ion</vt:lpstr>
      <vt:lpstr>Monoatomic Ions</vt:lpstr>
      <vt:lpstr>Naming “The Funky d Block”</vt:lpstr>
      <vt:lpstr>Polyatomic Ions</vt:lpstr>
      <vt:lpstr>-ates vs. -ites</vt:lpstr>
      <vt:lpstr>Now we can finally Name Ionic Compounds</vt:lpstr>
      <vt:lpstr>Naming Ionic Compounds continued...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Ionic Compound -   Names and Forms</dc:title>
  <dc:creator>Yoon Lee</dc:creator>
  <cp:lastModifiedBy>Teresa Nielsen</cp:lastModifiedBy>
  <cp:revision>23</cp:revision>
  <dcterms:created xsi:type="dcterms:W3CDTF">2011-12-08T02:35:03Z</dcterms:created>
  <dcterms:modified xsi:type="dcterms:W3CDTF">2014-11-17T22:03:40Z</dcterms:modified>
</cp:coreProperties>
</file>