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9" r:id="rId4"/>
    <p:sldId id="269" r:id="rId5"/>
    <p:sldId id="260" r:id="rId6"/>
    <p:sldId id="261" r:id="rId7"/>
    <p:sldId id="262" r:id="rId8"/>
    <p:sldId id="263" r:id="rId9"/>
    <p:sldId id="264" r:id="rId10"/>
    <p:sldId id="265" r:id="rId11"/>
    <p:sldId id="266" r:id="rId12"/>
    <p:sldId id="267" r:id="rId13"/>
    <p:sldId id="257" r:id="rId14"/>
    <p:sldId id="25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97"/>
  </p:normalViewPr>
  <p:slideViewPr>
    <p:cSldViewPr snapToGrid="0" snapToObjects="1">
      <p:cViewPr varScale="1">
        <p:scale>
          <a:sx n="85" d="100"/>
          <a:sy n="85" d="100"/>
        </p:scale>
        <p:origin x="100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C9E33D-73DA-8E4F-B13E-C08FC6CBA74F}"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2105573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9E33D-73DA-8E4F-B13E-C08FC6CBA74F}"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181681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9E33D-73DA-8E4F-B13E-C08FC6CBA74F}"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199115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9E33D-73DA-8E4F-B13E-C08FC6CBA74F}"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142208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C9E33D-73DA-8E4F-B13E-C08FC6CBA74F}"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106751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C9E33D-73DA-8E4F-B13E-C08FC6CBA74F}" type="datetimeFigureOut">
              <a:rPr lang="en-US" smtClean="0"/>
              <a:t>3/23/16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258962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C9E33D-73DA-8E4F-B13E-C08FC6CBA74F}" type="datetimeFigureOut">
              <a:rPr lang="en-US" smtClean="0"/>
              <a:t>3/23/16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67544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C9E33D-73DA-8E4F-B13E-C08FC6CBA74F}" type="datetimeFigureOut">
              <a:rPr lang="en-US" smtClean="0"/>
              <a:t>3/23/16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49257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9E33D-73DA-8E4F-B13E-C08FC6CBA74F}" type="datetimeFigureOut">
              <a:rPr lang="en-US" smtClean="0"/>
              <a:t>3/23/16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186107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9E33D-73DA-8E4F-B13E-C08FC6CBA74F}" type="datetimeFigureOut">
              <a:rPr lang="en-US" smtClean="0"/>
              <a:t>3/23/16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69198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9E33D-73DA-8E4F-B13E-C08FC6CBA74F}" type="datetimeFigureOut">
              <a:rPr lang="en-US" smtClean="0"/>
              <a:t>3/23/16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6F9E2-B6DD-8F48-85A4-747B0BB8550B}" type="slidenum">
              <a:rPr lang="en-US" smtClean="0"/>
              <a:t>‹#›</a:t>
            </a:fld>
            <a:endParaRPr lang="en-US"/>
          </a:p>
        </p:txBody>
      </p:sp>
    </p:spTree>
    <p:extLst>
      <p:ext uri="{BB962C8B-B14F-4D97-AF65-F5344CB8AC3E}">
        <p14:creationId xmlns:p14="http://schemas.microsoft.com/office/powerpoint/2010/main" val="5159550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9E33D-73DA-8E4F-B13E-C08FC6CBA74F}" type="datetimeFigureOut">
              <a:rPr lang="en-US" smtClean="0"/>
              <a:t>3/23/16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6F9E2-B6DD-8F48-85A4-747B0BB8550B}" type="slidenum">
              <a:rPr lang="en-US" smtClean="0"/>
              <a:t>‹#›</a:t>
            </a:fld>
            <a:endParaRPr lang="en-US"/>
          </a:p>
        </p:txBody>
      </p:sp>
    </p:spTree>
    <p:extLst>
      <p:ext uri="{BB962C8B-B14F-4D97-AF65-F5344CB8AC3E}">
        <p14:creationId xmlns:p14="http://schemas.microsoft.com/office/powerpoint/2010/main" val="3113240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a:t>
            </a:r>
            <a:r>
              <a:rPr lang="en-US" dirty="0" err="1" smtClean="0"/>
              <a:t>Chem</a:t>
            </a:r>
            <a:r>
              <a:rPr lang="en-US" dirty="0" smtClean="0"/>
              <a:t> Equilibrium Practice FRQ with Solutions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746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Content Placeholder 2"/>
          <p:cNvSpPr>
            <a:spLocks noGrp="1"/>
          </p:cNvSpPr>
          <p:nvPr>
            <p:ph idx="1"/>
          </p:nvPr>
        </p:nvSpPr>
        <p:spPr>
          <a:xfrm>
            <a:off x="152400" y="685800"/>
            <a:ext cx="8991600" cy="5440363"/>
          </a:xfrm>
        </p:spPr>
        <p:txBody>
          <a:bodyPr>
            <a:normAutofit lnSpcReduction="10000"/>
          </a:bodyPr>
          <a:lstStyle/>
          <a:p>
            <a:pPr marL="0" indent="0">
              <a:buFont typeface="Arial" charset="0"/>
              <a:buNone/>
            </a:pPr>
            <a:r>
              <a:rPr lang="en-US" sz="2800">
                <a:latin typeface="Calibri" charset="0"/>
              </a:rPr>
              <a:t>(a)	</a:t>
            </a:r>
            <a:r>
              <a:rPr lang="en-US" sz="2800" i="1">
                <a:latin typeface="Calibri" charset="0"/>
              </a:rPr>
              <a:t>K</a:t>
            </a:r>
            <a:r>
              <a:rPr lang="en-US" sz="2800" i="1" baseline="-25000">
                <a:latin typeface="Calibri" charset="0"/>
              </a:rPr>
              <a:t>sp</a:t>
            </a:r>
            <a:r>
              <a:rPr lang="en-US" sz="2800">
                <a:latin typeface="Calibri" charset="0"/>
              </a:rPr>
              <a:t> = [Mg</a:t>
            </a:r>
            <a:r>
              <a:rPr lang="en-US" sz="2800" baseline="30000">
                <a:latin typeface="Calibri" charset="0"/>
              </a:rPr>
              <a:t>2+</a:t>
            </a:r>
            <a:r>
              <a:rPr lang="en-US" sz="2800">
                <a:latin typeface="Calibri" charset="0"/>
              </a:rPr>
              <a:t>][F</a:t>
            </a:r>
            <a:r>
              <a:rPr lang="en-US" sz="2800" baseline="30000">
                <a:latin typeface="Calibri" charset="0"/>
              </a:rPr>
              <a:t>-</a:t>
            </a:r>
            <a:r>
              <a:rPr lang="en-US" sz="2800">
                <a:latin typeface="Calibri" charset="0"/>
              </a:rPr>
              <a:t>]</a:t>
            </a:r>
            <a:r>
              <a:rPr lang="en-US" sz="2800" baseline="30000">
                <a:latin typeface="Calibri" charset="0"/>
              </a:rPr>
              <a:t>2</a:t>
            </a:r>
            <a:r>
              <a:rPr lang="en-US" sz="2800">
                <a:latin typeface="Calibri" charset="0"/>
              </a:rPr>
              <a:t> = (1.21X10</a:t>
            </a:r>
            <a:r>
              <a:rPr lang="en-US" sz="2800" baseline="30000">
                <a:latin typeface="Calibri" charset="0"/>
              </a:rPr>
              <a:t>-3</a:t>
            </a:r>
            <a:r>
              <a:rPr lang="en-US" sz="2800">
                <a:latin typeface="Calibri" charset="0"/>
              </a:rPr>
              <a:t>)(2.42X10</a:t>
            </a:r>
            <a:r>
              <a:rPr lang="en-US" sz="2800" baseline="30000">
                <a:latin typeface="Calibri" charset="0"/>
              </a:rPr>
              <a:t>-3</a:t>
            </a:r>
            <a:r>
              <a:rPr lang="en-US" sz="2800">
                <a:latin typeface="Calibri" charset="0"/>
              </a:rPr>
              <a:t>)</a:t>
            </a:r>
            <a:r>
              <a:rPr lang="en-US" sz="2800" baseline="30000">
                <a:latin typeface="Calibri" charset="0"/>
              </a:rPr>
              <a:t>2</a:t>
            </a:r>
            <a:r>
              <a:rPr lang="en-US" sz="2800">
                <a:latin typeface="Calibri" charset="0"/>
              </a:rPr>
              <a:t>= 7.09X10</a:t>
            </a:r>
            <a:r>
              <a:rPr lang="en-US" sz="2800" baseline="30000">
                <a:latin typeface="Calibri" charset="0"/>
              </a:rPr>
              <a:t>-9</a:t>
            </a:r>
            <a:endParaRPr lang="en-US" sz="2800">
              <a:latin typeface="Calibri" charset="0"/>
            </a:endParaRPr>
          </a:p>
          <a:p>
            <a:pPr marL="0" indent="0">
              <a:buFont typeface="Arial" charset="0"/>
              <a:buNone/>
            </a:pPr>
            <a:r>
              <a:rPr lang="en-US" sz="2800">
                <a:latin typeface="Calibri" charset="0"/>
              </a:rPr>
              <a:t>(b)	</a:t>
            </a:r>
            <a:r>
              <a:rPr lang="en-US" sz="2800" i="1">
                <a:latin typeface="Calibri" charset="0"/>
              </a:rPr>
              <a:t>X</a:t>
            </a:r>
            <a:r>
              <a:rPr lang="en-US" sz="2800">
                <a:latin typeface="Calibri" charset="0"/>
              </a:rPr>
              <a:t> = concentration loss by Mg</a:t>
            </a:r>
            <a:r>
              <a:rPr lang="en-US" sz="2800" baseline="30000">
                <a:latin typeface="Calibri" charset="0"/>
              </a:rPr>
              <a:t>2+</a:t>
            </a:r>
            <a:r>
              <a:rPr lang="en-US" sz="2800">
                <a:latin typeface="Calibri" charset="0"/>
              </a:rPr>
              <a:t> ion</a:t>
            </a:r>
          </a:p>
          <a:p>
            <a:pPr marL="0" indent="0">
              <a:buFont typeface="Arial" charset="0"/>
              <a:buNone/>
            </a:pPr>
            <a:r>
              <a:rPr lang="en-US" sz="2800">
                <a:latin typeface="Calibri" charset="0"/>
              </a:rPr>
              <a:t>	2</a:t>
            </a:r>
            <a:r>
              <a:rPr lang="en-US" sz="2800" i="1">
                <a:latin typeface="Calibri" charset="0"/>
              </a:rPr>
              <a:t>X</a:t>
            </a:r>
            <a:r>
              <a:rPr lang="en-US" sz="2800">
                <a:latin typeface="Calibri" charset="0"/>
              </a:rPr>
              <a:t> = concentration loss by F</a:t>
            </a:r>
            <a:r>
              <a:rPr lang="en-US" sz="2800" baseline="30000">
                <a:latin typeface="Calibri" charset="0"/>
              </a:rPr>
              <a:t>-</a:t>
            </a:r>
            <a:r>
              <a:rPr lang="en-US" sz="2800">
                <a:latin typeface="Calibri" charset="0"/>
              </a:rPr>
              <a:t> ion</a:t>
            </a:r>
          </a:p>
          <a:p>
            <a:pPr marL="0" indent="0">
              <a:buFont typeface="Arial" charset="0"/>
              <a:buNone/>
            </a:pPr>
            <a:r>
              <a:rPr lang="en-US" sz="2800">
                <a:latin typeface="Calibri" charset="0"/>
              </a:rPr>
              <a:t>	[Mg</a:t>
            </a:r>
            <a:r>
              <a:rPr lang="en-US" sz="2800" baseline="30000">
                <a:latin typeface="Calibri" charset="0"/>
              </a:rPr>
              <a:t>2+</a:t>
            </a:r>
            <a:r>
              <a:rPr lang="en-US" sz="2800">
                <a:latin typeface="Calibri" charset="0"/>
              </a:rPr>
              <a:t>] = (1.21X10</a:t>
            </a:r>
            <a:r>
              <a:rPr lang="en-US" sz="2800" baseline="30000">
                <a:latin typeface="Calibri" charset="0"/>
              </a:rPr>
              <a:t>-3</a:t>
            </a:r>
            <a:r>
              <a:rPr lang="en-US" sz="2800">
                <a:latin typeface="Calibri" charset="0"/>
              </a:rPr>
              <a:t>  - </a:t>
            </a:r>
            <a:r>
              <a:rPr lang="en-US" sz="2800" i="1">
                <a:latin typeface="Calibri" charset="0"/>
              </a:rPr>
              <a:t>X</a:t>
            </a:r>
            <a:r>
              <a:rPr lang="en-US" sz="2800">
                <a:latin typeface="Calibri" charset="0"/>
              </a:rPr>
              <a:t>) M</a:t>
            </a:r>
          </a:p>
          <a:p>
            <a:pPr marL="0" indent="0">
              <a:buFont typeface="Arial" charset="0"/>
              <a:buNone/>
            </a:pPr>
            <a:r>
              <a:rPr lang="en-US" sz="2800">
                <a:latin typeface="Calibri" charset="0"/>
              </a:rPr>
              <a:t>	[F</a:t>
            </a:r>
            <a:r>
              <a:rPr lang="en-US" sz="2800" baseline="30000">
                <a:latin typeface="Calibri" charset="0"/>
              </a:rPr>
              <a:t>-</a:t>
            </a:r>
            <a:r>
              <a:rPr lang="en-US" sz="2800">
                <a:latin typeface="Calibri" charset="0"/>
              </a:rPr>
              <a:t>] = (0.100 + 2.42X10</a:t>
            </a:r>
            <a:r>
              <a:rPr lang="en-US" sz="2800" baseline="30000">
                <a:latin typeface="Calibri" charset="0"/>
              </a:rPr>
              <a:t>-3</a:t>
            </a:r>
            <a:r>
              <a:rPr lang="en-US" sz="2800">
                <a:latin typeface="Calibri" charset="0"/>
              </a:rPr>
              <a:t>  - 2</a:t>
            </a:r>
            <a:r>
              <a:rPr lang="en-US" sz="2800" i="1">
                <a:latin typeface="Calibri" charset="0"/>
              </a:rPr>
              <a:t>X</a:t>
            </a:r>
            <a:r>
              <a:rPr lang="en-US" sz="2800">
                <a:latin typeface="Calibri" charset="0"/>
              </a:rPr>
              <a:t>) M</a:t>
            </a:r>
          </a:p>
          <a:p>
            <a:pPr marL="0" indent="0">
              <a:buFont typeface="Arial" charset="0"/>
              <a:buNone/>
            </a:pPr>
            <a:r>
              <a:rPr lang="en-US" sz="2800">
                <a:latin typeface="Calibri" charset="0"/>
              </a:rPr>
              <a:t>	since </a:t>
            </a:r>
            <a:r>
              <a:rPr lang="en-US" sz="2800" i="1">
                <a:latin typeface="Calibri" charset="0"/>
              </a:rPr>
              <a:t>X</a:t>
            </a:r>
            <a:r>
              <a:rPr lang="en-US" sz="2800">
                <a:latin typeface="Calibri" charset="0"/>
              </a:rPr>
              <a:t> is a small number then (0.100 + 2.42X10</a:t>
            </a:r>
            <a:r>
              <a:rPr lang="en-US" sz="2800" baseline="30000">
                <a:latin typeface="Calibri" charset="0"/>
              </a:rPr>
              <a:t>-3</a:t>
            </a:r>
            <a:r>
              <a:rPr lang="en-US" sz="2800">
                <a:latin typeface="Calibri" charset="0"/>
              </a:rPr>
              <a:t> - 2</a:t>
            </a:r>
            <a:r>
              <a:rPr lang="en-US" sz="2800" i="1">
                <a:latin typeface="Calibri" charset="0"/>
              </a:rPr>
              <a:t>X</a:t>
            </a:r>
            <a:r>
              <a:rPr lang="en-US" sz="2800">
                <a:latin typeface="Calibri" charset="0"/>
              </a:rPr>
              <a:t>) 	</a:t>
            </a:r>
            <a:r>
              <a:rPr lang="en-US" sz="2800">
                <a:latin typeface="Calibri" charset="0"/>
                <a:sym typeface="Symbol" charset="0"/>
              </a:rPr>
              <a:t></a:t>
            </a:r>
            <a:r>
              <a:rPr lang="en-US" sz="2800">
                <a:latin typeface="Calibri" charset="0"/>
              </a:rPr>
              <a:t> 0.100</a:t>
            </a:r>
          </a:p>
          <a:p>
            <a:pPr marL="0" indent="0">
              <a:buFont typeface="Arial" charset="0"/>
              <a:buNone/>
            </a:pPr>
            <a:endParaRPr lang="en-US" sz="2800" i="1">
              <a:latin typeface="Calibri" charset="0"/>
            </a:endParaRPr>
          </a:p>
          <a:p>
            <a:pPr marL="0" indent="0">
              <a:buFont typeface="Arial" charset="0"/>
              <a:buNone/>
            </a:pPr>
            <a:r>
              <a:rPr lang="en-US" sz="2800" i="1">
                <a:latin typeface="Calibri" charset="0"/>
              </a:rPr>
              <a:t>	K</a:t>
            </a:r>
            <a:r>
              <a:rPr lang="en-US" sz="2800" i="1" baseline="-25000">
                <a:latin typeface="Calibri" charset="0"/>
              </a:rPr>
              <a:t>sp</a:t>
            </a:r>
            <a:r>
              <a:rPr lang="en-US" sz="2800">
                <a:latin typeface="Calibri" charset="0"/>
              </a:rPr>
              <a:t> = 7.09X10</a:t>
            </a:r>
            <a:r>
              <a:rPr lang="en-US" sz="2800" baseline="30000">
                <a:latin typeface="Calibri" charset="0"/>
              </a:rPr>
              <a:t>-9</a:t>
            </a:r>
            <a:r>
              <a:rPr lang="en-US" sz="2800">
                <a:latin typeface="Calibri" charset="0"/>
              </a:rPr>
              <a:t> = (1.21X10</a:t>
            </a:r>
            <a:r>
              <a:rPr lang="en-US" sz="2800" baseline="30000">
                <a:latin typeface="Calibri" charset="0"/>
              </a:rPr>
              <a:t>-3</a:t>
            </a:r>
            <a:r>
              <a:rPr lang="en-US" sz="2800">
                <a:latin typeface="Calibri" charset="0"/>
              </a:rPr>
              <a:t>  - </a:t>
            </a:r>
            <a:r>
              <a:rPr lang="en-US" sz="2800" i="1">
                <a:latin typeface="Calibri" charset="0"/>
              </a:rPr>
              <a:t>X</a:t>
            </a:r>
            <a:r>
              <a:rPr lang="en-US" sz="2800">
                <a:latin typeface="Calibri" charset="0"/>
              </a:rPr>
              <a:t>)(0.100)</a:t>
            </a:r>
            <a:r>
              <a:rPr lang="en-US" sz="2800" baseline="30000">
                <a:latin typeface="Calibri" charset="0"/>
              </a:rPr>
              <a:t>2</a:t>
            </a:r>
            <a:r>
              <a:rPr lang="en-US" sz="2800">
                <a:latin typeface="Calibri" charset="0"/>
              </a:rPr>
              <a:t> </a:t>
            </a:r>
          </a:p>
          <a:p>
            <a:pPr marL="0" indent="0">
              <a:buFont typeface="Arial" charset="0"/>
              <a:buNone/>
            </a:pPr>
            <a:r>
              <a:rPr lang="en-US" sz="2800" i="1">
                <a:latin typeface="Calibri" charset="0"/>
              </a:rPr>
              <a:t>	X</a:t>
            </a:r>
            <a:r>
              <a:rPr lang="en-US" sz="2800">
                <a:latin typeface="Calibri" charset="0"/>
              </a:rPr>
              <a:t> = 1.2092914X10</a:t>
            </a:r>
            <a:r>
              <a:rPr lang="en-US" sz="2800" baseline="30000">
                <a:latin typeface="Calibri" charset="0"/>
              </a:rPr>
              <a:t>-3</a:t>
            </a:r>
            <a:endParaRPr lang="en-US" sz="2800">
              <a:latin typeface="Calibri" charset="0"/>
            </a:endParaRPr>
          </a:p>
          <a:p>
            <a:pPr marL="0" indent="0">
              <a:buFont typeface="Arial" charset="0"/>
              <a:buNone/>
            </a:pPr>
            <a:r>
              <a:rPr lang="en-US" sz="2800">
                <a:latin typeface="Calibri" charset="0"/>
              </a:rPr>
              <a:t>	[Mg</a:t>
            </a:r>
            <a:r>
              <a:rPr lang="en-US" sz="2800" baseline="30000">
                <a:latin typeface="Calibri" charset="0"/>
              </a:rPr>
              <a:t>2+</a:t>
            </a:r>
            <a:r>
              <a:rPr lang="en-US" sz="2800">
                <a:latin typeface="Calibri" charset="0"/>
              </a:rPr>
              <a:t>]= 1.21X10</a:t>
            </a:r>
            <a:r>
              <a:rPr lang="en-US" sz="2800" baseline="30000">
                <a:latin typeface="Calibri" charset="0"/>
              </a:rPr>
              <a:t>-3</a:t>
            </a:r>
            <a:r>
              <a:rPr lang="en-US" sz="2800">
                <a:latin typeface="Calibri" charset="0"/>
              </a:rPr>
              <a:t>-1.2092X´10</a:t>
            </a:r>
            <a:r>
              <a:rPr lang="en-US" sz="2800" baseline="30000">
                <a:latin typeface="Calibri" charset="0"/>
              </a:rPr>
              <a:t>-3 </a:t>
            </a:r>
            <a:r>
              <a:rPr lang="en-US" sz="2800">
                <a:latin typeface="Calibri" charset="0"/>
              </a:rPr>
              <a:t>= 7.09X10</a:t>
            </a:r>
            <a:r>
              <a:rPr lang="en-US" sz="2800" baseline="30000">
                <a:latin typeface="Calibri" charset="0"/>
              </a:rPr>
              <a:t>-7</a:t>
            </a:r>
            <a:r>
              <a:rPr lang="en-US" sz="2800">
                <a:latin typeface="Calibri" charset="0"/>
              </a:rPr>
              <a:t>M</a:t>
            </a:r>
          </a:p>
          <a:p>
            <a:pPr marL="0" indent="0"/>
            <a:endParaRPr lang="en-US" sz="2800">
              <a:latin typeface="Calibri" charset="0"/>
            </a:endParaRPr>
          </a:p>
        </p:txBody>
      </p:sp>
      <p:sp>
        <p:nvSpPr>
          <p:cNvPr id="74754" name="Title 1"/>
          <p:cNvSpPr>
            <a:spLocks noGrp="1"/>
          </p:cNvSpPr>
          <p:nvPr>
            <p:ph type="title"/>
          </p:nvPr>
        </p:nvSpPr>
        <p:spPr>
          <a:xfrm>
            <a:off x="381000" y="-304800"/>
            <a:ext cx="8229600" cy="1143000"/>
          </a:xfrm>
        </p:spPr>
        <p:txBody>
          <a:bodyPr/>
          <a:lstStyle/>
          <a:p>
            <a:r>
              <a:rPr lang="en-US" sz="3200" u="sng">
                <a:latin typeface="Calibri" charset="0"/>
              </a:rPr>
              <a:t>AP Chem: Practice FR #2 Solution</a:t>
            </a:r>
          </a:p>
        </p:txBody>
      </p:sp>
    </p:spTree>
    <p:extLst>
      <p:ext uri="{BB962C8B-B14F-4D97-AF65-F5344CB8AC3E}">
        <p14:creationId xmlns:p14="http://schemas.microsoft.com/office/powerpoint/2010/main" val="2180571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381000" y="-304800"/>
            <a:ext cx="8229600" cy="1143000"/>
          </a:xfrm>
        </p:spPr>
        <p:txBody>
          <a:bodyPr/>
          <a:lstStyle/>
          <a:p>
            <a:r>
              <a:rPr lang="en-US" sz="3200" u="sng" dirty="0">
                <a:latin typeface="Calibri" charset="0"/>
              </a:rPr>
              <a:t>AP </a:t>
            </a:r>
            <a:r>
              <a:rPr lang="en-US" sz="3200" u="sng" dirty="0" err="1">
                <a:latin typeface="Calibri" charset="0"/>
              </a:rPr>
              <a:t>Chem</a:t>
            </a:r>
            <a:r>
              <a:rPr lang="en-US" sz="3200" u="sng" dirty="0">
                <a:latin typeface="Calibri" charset="0"/>
              </a:rPr>
              <a:t>: Practice FR </a:t>
            </a:r>
            <a:r>
              <a:rPr lang="en-US" sz="3200" u="sng" dirty="0" smtClean="0">
                <a:latin typeface="Calibri" charset="0"/>
              </a:rPr>
              <a:t>#3 </a:t>
            </a:r>
            <a:endParaRPr lang="en-US" sz="3200" u="sng" dirty="0">
              <a:latin typeface="Calibri" charset="0"/>
            </a:endParaRPr>
          </a:p>
        </p:txBody>
      </p:sp>
      <p:sp>
        <p:nvSpPr>
          <p:cNvPr id="75778" name="Title 1"/>
          <p:cNvSpPr>
            <a:spLocks noGrp="1"/>
          </p:cNvSpPr>
          <p:nvPr>
            <p:ph idx="1"/>
          </p:nvPr>
        </p:nvSpPr>
        <p:spPr>
          <a:xfrm>
            <a:off x="152400" y="609600"/>
            <a:ext cx="8991600" cy="5867400"/>
          </a:xfrm>
        </p:spPr>
        <p:txBody>
          <a:bodyPr>
            <a:normAutofit lnSpcReduction="10000"/>
          </a:bodyPr>
          <a:lstStyle/>
          <a:p>
            <a:pPr marL="0" indent="0">
              <a:buFont typeface="Arial" charset="0"/>
              <a:buNone/>
            </a:pPr>
            <a:r>
              <a:rPr lang="en-US" sz="2400">
                <a:latin typeface="Calibri" charset="0"/>
              </a:rPr>
              <a:t>	C</a:t>
            </a:r>
            <a:r>
              <a:rPr lang="en-US" sz="2400" i="1">
                <a:latin typeface="Calibri" charset="0"/>
              </a:rPr>
              <a:t>(s)</a:t>
            </a:r>
            <a:r>
              <a:rPr lang="en-US" sz="2400">
                <a:latin typeface="Calibri" charset="0"/>
              </a:rPr>
              <a:t> + H</a:t>
            </a:r>
            <a:r>
              <a:rPr lang="en-US" sz="2400" baseline="-25000">
                <a:latin typeface="Calibri" charset="0"/>
              </a:rPr>
              <a:t>2</a:t>
            </a:r>
            <a:r>
              <a:rPr lang="en-US" sz="2400">
                <a:latin typeface="Calibri" charset="0"/>
              </a:rPr>
              <a:t>O</a:t>
            </a:r>
            <a:r>
              <a:rPr lang="en-US" sz="2400" i="1">
                <a:latin typeface="Calibri" charset="0"/>
              </a:rPr>
              <a:t>(g)</a:t>
            </a:r>
            <a:r>
              <a:rPr lang="en-US" sz="2400">
                <a:latin typeface="Calibri" charset="0"/>
              </a:rPr>
              <a:t> </a:t>
            </a:r>
            <a:r>
              <a:rPr lang="en-US" sz="2400">
                <a:latin typeface="Calibri" charset="0"/>
                <a:sym typeface="Symbol" charset="0"/>
              </a:rPr>
              <a:t></a:t>
            </a:r>
            <a:r>
              <a:rPr lang="en-US" sz="2400">
                <a:latin typeface="Calibri" charset="0"/>
              </a:rPr>
              <a:t> CO</a:t>
            </a:r>
            <a:r>
              <a:rPr lang="en-US" sz="2400" i="1">
                <a:latin typeface="Calibri" charset="0"/>
              </a:rPr>
              <a:t>(g)</a:t>
            </a:r>
            <a:r>
              <a:rPr lang="en-US" sz="2400">
                <a:latin typeface="Calibri" charset="0"/>
              </a:rPr>
              <a:t> + H</a:t>
            </a:r>
            <a:r>
              <a:rPr lang="en-US" sz="2400" baseline="-25000">
                <a:latin typeface="Calibri" charset="0"/>
              </a:rPr>
              <a:t>2</a:t>
            </a:r>
            <a:r>
              <a:rPr lang="en-US" sz="2400" i="1">
                <a:latin typeface="Calibri" charset="0"/>
              </a:rPr>
              <a:t>(g)</a:t>
            </a:r>
            <a:r>
              <a:rPr lang="en-US" sz="2400">
                <a:latin typeface="Calibri" charset="0"/>
              </a:rPr>
              <a:t>	</a:t>
            </a:r>
            <a:r>
              <a:rPr lang="en-US" sz="2400">
                <a:latin typeface="Calibri" charset="0"/>
                <a:sym typeface="Symbol" charset="0"/>
              </a:rPr>
              <a:t></a:t>
            </a:r>
            <a:r>
              <a:rPr lang="en-US" sz="2400" i="1">
                <a:latin typeface="Calibri" charset="0"/>
              </a:rPr>
              <a:t>Hº</a:t>
            </a:r>
            <a:r>
              <a:rPr lang="en-US" sz="2400">
                <a:latin typeface="Calibri" charset="0"/>
              </a:rPr>
              <a:t> = +131kJ</a:t>
            </a:r>
          </a:p>
          <a:p>
            <a:pPr marL="0" indent="0">
              <a:buFont typeface="Arial" charset="0"/>
              <a:buNone/>
            </a:pPr>
            <a:r>
              <a:rPr lang="en-US" sz="2400">
                <a:latin typeface="Calibri" charset="0"/>
              </a:rPr>
              <a:t>#2. A rigid container holds a mixture of graphite pellets (C</a:t>
            </a:r>
            <a:r>
              <a:rPr lang="en-US" sz="2400" i="1">
                <a:latin typeface="Calibri" charset="0"/>
              </a:rPr>
              <a:t>(s)</a:t>
            </a:r>
            <a:r>
              <a:rPr lang="en-US" sz="2400">
                <a:latin typeface="Calibri" charset="0"/>
              </a:rPr>
              <a:t>), H</a:t>
            </a:r>
            <a:r>
              <a:rPr lang="en-US" sz="2400" baseline="-25000">
                <a:latin typeface="Calibri" charset="0"/>
              </a:rPr>
              <a:t>2</a:t>
            </a:r>
            <a:r>
              <a:rPr lang="en-US" sz="2400">
                <a:latin typeface="Calibri" charset="0"/>
              </a:rPr>
              <a:t>O</a:t>
            </a:r>
            <a:r>
              <a:rPr lang="en-US" sz="2400" i="1">
                <a:latin typeface="Calibri" charset="0"/>
              </a:rPr>
              <a:t>(g)</a:t>
            </a:r>
            <a:r>
              <a:rPr lang="en-US" sz="2400">
                <a:latin typeface="Calibri" charset="0"/>
              </a:rPr>
              <a:t>, CO</a:t>
            </a:r>
            <a:r>
              <a:rPr lang="en-US" sz="2400" i="1">
                <a:latin typeface="Calibri" charset="0"/>
              </a:rPr>
              <a:t>(g)</a:t>
            </a:r>
            <a:r>
              <a:rPr lang="en-US" sz="2400">
                <a:latin typeface="Calibri" charset="0"/>
              </a:rPr>
              <a:t>, and H</a:t>
            </a:r>
            <a:r>
              <a:rPr lang="en-US" sz="2400" baseline="-25000">
                <a:latin typeface="Calibri" charset="0"/>
              </a:rPr>
              <a:t>2</a:t>
            </a:r>
            <a:r>
              <a:rPr lang="en-US" sz="2400" i="1">
                <a:latin typeface="Calibri" charset="0"/>
              </a:rPr>
              <a:t>(g)</a:t>
            </a:r>
            <a:r>
              <a:rPr lang="en-US" sz="2400">
                <a:latin typeface="Calibri" charset="0"/>
              </a:rPr>
              <a:t> at equilibrium. State whether the number of moles of CO</a:t>
            </a:r>
            <a:r>
              <a:rPr lang="en-US" sz="2400" i="1">
                <a:latin typeface="Calibri" charset="0"/>
              </a:rPr>
              <a:t>(g)</a:t>
            </a:r>
            <a:r>
              <a:rPr lang="en-US" sz="2400">
                <a:latin typeface="Calibri" charset="0"/>
              </a:rPr>
              <a:t> in the container will </a:t>
            </a:r>
            <a:r>
              <a:rPr lang="en-US" sz="2400" u="sng">
                <a:latin typeface="Calibri" charset="0"/>
              </a:rPr>
              <a:t>increase,</a:t>
            </a:r>
            <a:r>
              <a:rPr lang="en-US" sz="2400">
                <a:latin typeface="Calibri" charset="0"/>
              </a:rPr>
              <a:t> </a:t>
            </a:r>
            <a:r>
              <a:rPr lang="en-US" sz="2400" u="sng">
                <a:latin typeface="Calibri" charset="0"/>
              </a:rPr>
              <a:t>decrease</a:t>
            </a:r>
            <a:r>
              <a:rPr lang="en-US" sz="2400">
                <a:latin typeface="Calibri" charset="0"/>
              </a:rPr>
              <a:t>, or </a:t>
            </a:r>
            <a:r>
              <a:rPr lang="en-US" sz="2400" u="sng">
                <a:latin typeface="Calibri" charset="0"/>
              </a:rPr>
              <a:t>remain the same</a:t>
            </a:r>
            <a:r>
              <a:rPr lang="en-US" sz="2400">
                <a:latin typeface="Calibri" charset="0"/>
              </a:rPr>
              <a:t> after each of the following disturbances is applied to the original mixture. For each case, assume that all other variables remain constant except for the given disturbance. Explain each answer with a short statement.</a:t>
            </a:r>
          </a:p>
          <a:p>
            <a:pPr marL="0" indent="0">
              <a:buFont typeface="Arial" charset="0"/>
              <a:buNone/>
            </a:pPr>
            <a:r>
              <a:rPr lang="en-US" sz="2400">
                <a:latin typeface="Calibri" charset="0"/>
              </a:rPr>
              <a:t>	(a)Additional H</a:t>
            </a:r>
            <a:r>
              <a:rPr lang="en-US" sz="2400" baseline="-25000">
                <a:latin typeface="Calibri" charset="0"/>
              </a:rPr>
              <a:t>2</a:t>
            </a:r>
            <a:r>
              <a:rPr lang="en-US" sz="2400" i="1">
                <a:latin typeface="Calibri" charset="0"/>
              </a:rPr>
              <a:t>(g)</a:t>
            </a:r>
            <a:r>
              <a:rPr lang="en-US" sz="2400">
                <a:latin typeface="Calibri" charset="0"/>
              </a:rPr>
              <a:t> is added to the equilibrium mixture at </a:t>
            </a:r>
          </a:p>
          <a:p>
            <a:pPr marL="0" indent="0">
              <a:buFont typeface="Arial" charset="0"/>
              <a:buNone/>
            </a:pPr>
            <a:r>
              <a:rPr lang="en-US" sz="2400">
                <a:latin typeface="Calibri" charset="0"/>
              </a:rPr>
              <a:t>                  	 constant volume.</a:t>
            </a:r>
          </a:p>
          <a:p>
            <a:pPr marL="0" indent="0">
              <a:buFont typeface="Arial" charset="0"/>
              <a:buNone/>
            </a:pPr>
            <a:r>
              <a:rPr lang="en-US" sz="2400">
                <a:latin typeface="Calibri" charset="0"/>
              </a:rPr>
              <a:t>	(b)The temperature of the equilibrium mixture is increased </a:t>
            </a:r>
          </a:p>
          <a:p>
            <a:pPr marL="0" indent="0">
              <a:buFont typeface="Arial" charset="0"/>
              <a:buNone/>
            </a:pPr>
            <a:r>
              <a:rPr lang="en-US" sz="2400">
                <a:latin typeface="Calibri" charset="0"/>
              </a:rPr>
              <a:t>		at constant volume.</a:t>
            </a:r>
          </a:p>
          <a:p>
            <a:pPr marL="0" indent="0">
              <a:buFont typeface="Arial" charset="0"/>
              <a:buNone/>
            </a:pPr>
            <a:r>
              <a:rPr lang="en-US" sz="2400">
                <a:latin typeface="Calibri" charset="0"/>
              </a:rPr>
              <a:t>	(c)The volume of the container is decreased at constant </a:t>
            </a:r>
          </a:p>
          <a:p>
            <a:pPr marL="0" indent="0">
              <a:buFont typeface="Arial" charset="0"/>
              <a:buNone/>
            </a:pPr>
            <a:r>
              <a:rPr lang="en-US" sz="2400">
                <a:latin typeface="Calibri" charset="0"/>
              </a:rPr>
              <a:t>		temperature.</a:t>
            </a:r>
          </a:p>
          <a:p>
            <a:pPr marL="0" indent="0">
              <a:buFont typeface="Arial" charset="0"/>
              <a:buNone/>
            </a:pPr>
            <a:r>
              <a:rPr lang="en-US" sz="2400">
                <a:latin typeface="Calibri" charset="0"/>
              </a:rPr>
              <a:t>	(d) The graphite pellets are pulverized.</a:t>
            </a:r>
          </a:p>
          <a:p>
            <a:pPr marL="0" indent="0">
              <a:buFont typeface="Arial" charset="0"/>
              <a:buNone/>
            </a:pPr>
            <a:endParaRPr lang="en-US" sz="2400" u="sng">
              <a:latin typeface="Calibri" charset="0"/>
            </a:endParaRPr>
          </a:p>
        </p:txBody>
      </p:sp>
    </p:spTree>
    <p:extLst>
      <p:ext uri="{BB962C8B-B14F-4D97-AF65-F5344CB8AC3E}">
        <p14:creationId xmlns:p14="http://schemas.microsoft.com/office/powerpoint/2010/main" val="3164015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Content Placeholder 2"/>
          <p:cNvSpPr>
            <a:spLocks noGrp="1"/>
          </p:cNvSpPr>
          <p:nvPr>
            <p:ph idx="1"/>
          </p:nvPr>
        </p:nvSpPr>
        <p:spPr>
          <a:xfrm>
            <a:off x="152400" y="762000"/>
            <a:ext cx="8610600" cy="5867400"/>
          </a:xfrm>
        </p:spPr>
        <p:txBody>
          <a:bodyPr/>
          <a:lstStyle/>
          <a:p>
            <a:pPr marL="0" indent="0">
              <a:buFont typeface="Arial" charset="0"/>
              <a:buNone/>
            </a:pPr>
            <a:r>
              <a:rPr lang="en-US" sz="2400">
                <a:latin typeface="Calibri" charset="0"/>
              </a:rPr>
              <a:t>(a)	CO will decrease. An increase of hydrogen gas molecule will increase the rate of the reverse reaction which consumes CO. A LeChatelier Principle shift to the left.</a:t>
            </a:r>
          </a:p>
          <a:p>
            <a:pPr marL="0" indent="0">
              <a:buFont typeface="Arial" charset="0"/>
              <a:buNone/>
            </a:pPr>
            <a:r>
              <a:rPr lang="en-US" sz="2400">
                <a:latin typeface="Calibri" charset="0"/>
              </a:rPr>
              <a:t>(b)	CO will increase. Since the forward reaction is endothermic (a </a:t>
            </a:r>
            <a:r>
              <a:rPr lang="el-GR" sz="2400">
                <a:latin typeface="Calibri" charset="0"/>
              </a:rPr>
              <a:t>Δ</a:t>
            </a:r>
            <a:r>
              <a:rPr lang="en-US" sz="2400">
                <a:latin typeface="Calibri" charset="0"/>
              </a:rPr>
              <a:t>H &gt; 0) an increase in temperature will cause the forward reaction to increase its rate and produce more CO. A Le Chatelier Principle shift to the right.</a:t>
            </a:r>
          </a:p>
          <a:p>
            <a:pPr marL="0" indent="0">
              <a:buFont typeface="Arial" charset="0"/>
              <a:buNone/>
            </a:pPr>
            <a:r>
              <a:rPr lang="en-US" sz="2400">
                <a:latin typeface="Calibri" charset="0"/>
              </a:rPr>
              <a:t>(c)	CO will decrease. A decrease in volume will result in an increase in pressure, the equilibrium will shift to the side with fewer gas molecules to decrease the pressure, , a shift to the left.</a:t>
            </a:r>
          </a:p>
          <a:p>
            <a:pPr marL="0" indent="0">
              <a:buFont typeface="Arial" charset="0"/>
              <a:buNone/>
            </a:pPr>
            <a:r>
              <a:rPr lang="en-US" sz="2400">
                <a:latin typeface="Calibri" charset="0"/>
              </a:rPr>
              <a:t>(d)	CO will remain the same. Once at equilibrium, the size of the solid will affect neither the reaction rates nor the equilibrium nor the concentrations of reactants or products.</a:t>
            </a:r>
          </a:p>
          <a:p>
            <a:pPr marL="0" indent="0"/>
            <a:endParaRPr lang="en-US" sz="2400">
              <a:latin typeface="Calibri" charset="0"/>
            </a:endParaRPr>
          </a:p>
        </p:txBody>
      </p:sp>
      <p:sp>
        <p:nvSpPr>
          <p:cNvPr id="76802" name="Title 1"/>
          <p:cNvSpPr>
            <a:spLocks noGrp="1"/>
          </p:cNvSpPr>
          <p:nvPr>
            <p:ph type="title"/>
          </p:nvPr>
        </p:nvSpPr>
        <p:spPr>
          <a:xfrm>
            <a:off x="381000" y="-304800"/>
            <a:ext cx="8229600" cy="1143000"/>
          </a:xfrm>
        </p:spPr>
        <p:txBody>
          <a:bodyPr/>
          <a:lstStyle/>
          <a:p>
            <a:r>
              <a:rPr lang="en-US" sz="3200" u="sng" dirty="0">
                <a:latin typeface="Calibri" charset="0"/>
              </a:rPr>
              <a:t>AP </a:t>
            </a:r>
            <a:r>
              <a:rPr lang="en-US" sz="3200" u="sng" dirty="0" err="1">
                <a:latin typeface="Calibri" charset="0"/>
              </a:rPr>
              <a:t>Chem</a:t>
            </a:r>
            <a:r>
              <a:rPr lang="en-US" sz="3200" u="sng" dirty="0">
                <a:latin typeface="Calibri" charset="0"/>
              </a:rPr>
              <a:t>: Practice FR </a:t>
            </a:r>
            <a:r>
              <a:rPr lang="en-US" sz="3200" u="sng" dirty="0" smtClean="0">
                <a:latin typeface="Calibri" charset="0"/>
              </a:rPr>
              <a:t>#3 </a:t>
            </a:r>
            <a:r>
              <a:rPr lang="en-US" sz="3200" u="sng" dirty="0">
                <a:latin typeface="Calibri" charset="0"/>
              </a:rPr>
              <a:t>Solution</a:t>
            </a:r>
          </a:p>
        </p:txBody>
      </p:sp>
    </p:spTree>
    <p:extLst>
      <p:ext uri="{BB962C8B-B14F-4D97-AF65-F5344CB8AC3E}">
        <p14:creationId xmlns:p14="http://schemas.microsoft.com/office/powerpoint/2010/main" val="800316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15875"/>
            <a:ext cx="8229600" cy="487363"/>
          </a:xfrm>
        </p:spPr>
        <p:txBody>
          <a:bodyPr>
            <a:normAutofit fontScale="90000"/>
          </a:bodyPr>
          <a:lstStyle/>
          <a:p>
            <a:r>
              <a:rPr lang="en-US" sz="3800" u="sng" dirty="0">
                <a:latin typeface="Calibri" charset="0"/>
              </a:rPr>
              <a:t>AP </a:t>
            </a:r>
            <a:r>
              <a:rPr lang="en-US" sz="3800" u="sng" dirty="0" err="1">
                <a:latin typeface="Calibri" charset="0"/>
              </a:rPr>
              <a:t>Chem</a:t>
            </a:r>
            <a:r>
              <a:rPr lang="en-US" sz="3800" u="sng" dirty="0">
                <a:latin typeface="Calibri" charset="0"/>
              </a:rPr>
              <a:t> FR Practice </a:t>
            </a:r>
            <a:r>
              <a:rPr lang="en-US" sz="3800" u="sng" dirty="0" smtClean="0">
                <a:latin typeface="Calibri" charset="0"/>
              </a:rPr>
              <a:t>#4</a:t>
            </a:r>
            <a:endParaRPr lang="en-US" sz="3800" u="sng" dirty="0">
              <a:latin typeface="Calibri" charset="0"/>
            </a:endParaRPr>
          </a:p>
        </p:txBody>
      </p:sp>
      <p:sp>
        <p:nvSpPr>
          <p:cNvPr id="3" name="Content Placeholder 2"/>
          <p:cNvSpPr>
            <a:spLocks noGrp="1"/>
          </p:cNvSpPr>
          <p:nvPr>
            <p:ph idx="1"/>
          </p:nvPr>
        </p:nvSpPr>
        <p:spPr>
          <a:xfrm>
            <a:off x="0" y="949325"/>
            <a:ext cx="9015413" cy="6172200"/>
          </a:xfrm>
        </p:spPr>
        <p:txBody>
          <a:bodyPr/>
          <a:lstStyle/>
          <a:p>
            <a:pPr marL="0" indent="0">
              <a:buFont typeface="Arial" panose="020B0604020202020204" pitchFamily="34" charset="0"/>
              <a:buNone/>
              <a:defRPr/>
            </a:pPr>
            <a:r>
              <a:rPr lang="en-US" dirty="0" smtClean="0">
                <a:ea typeface="+mn-ea"/>
                <a:cs typeface="+mn-cs"/>
              </a:rPr>
              <a:t>NH</a:t>
            </a:r>
            <a:r>
              <a:rPr lang="en-US" baseline="-25000" dirty="0" smtClean="0">
                <a:ea typeface="+mn-ea"/>
                <a:cs typeface="+mn-cs"/>
              </a:rPr>
              <a:t>4</a:t>
            </a:r>
            <a:r>
              <a:rPr lang="en-US" dirty="0" smtClean="0">
                <a:ea typeface="+mn-ea"/>
                <a:cs typeface="+mn-cs"/>
              </a:rPr>
              <a:t>Cl</a:t>
            </a:r>
            <a:r>
              <a:rPr lang="en-US" i="1" dirty="0" smtClean="0">
                <a:ea typeface="+mn-ea"/>
                <a:cs typeface="+mn-cs"/>
              </a:rPr>
              <a:t>(s</a:t>
            </a:r>
            <a:r>
              <a:rPr lang="en-US" i="1" dirty="0">
                <a:ea typeface="+mn-ea"/>
                <a:cs typeface="+mn-cs"/>
              </a:rPr>
              <a:t>)</a:t>
            </a:r>
            <a:r>
              <a:rPr lang="en-US" dirty="0">
                <a:ea typeface="+mn-ea"/>
                <a:cs typeface="+mn-cs"/>
              </a:rPr>
              <a:t> </a:t>
            </a:r>
            <a:r>
              <a:rPr lang="en-US" dirty="0">
                <a:ea typeface="+mn-ea"/>
                <a:cs typeface="+mn-cs"/>
                <a:sym typeface="Symbol" panose="05050102010706020507" pitchFamily="18" charset="2"/>
              </a:rPr>
              <a:t></a:t>
            </a:r>
            <a:r>
              <a:rPr lang="en-US" dirty="0">
                <a:ea typeface="+mn-ea"/>
                <a:cs typeface="+mn-cs"/>
              </a:rPr>
              <a:t> NH</a:t>
            </a:r>
            <a:r>
              <a:rPr lang="en-US" baseline="-25000" dirty="0">
                <a:ea typeface="+mn-ea"/>
                <a:cs typeface="+mn-cs"/>
              </a:rPr>
              <a:t>3</a:t>
            </a:r>
            <a:r>
              <a:rPr lang="en-US" i="1" dirty="0">
                <a:ea typeface="+mn-ea"/>
                <a:cs typeface="+mn-cs"/>
              </a:rPr>
              <a:t>(g)</a:t>
            </a:r>
            <a:r>
              <a:rPr lang="en-US" dirty="0">
                <a:ea typeface="+mn-ea"/>
                <a:cs typeface="+mn-cs"/>
              </a:rPr>
              <a:t> + </a:t>
            </a:r>
            <a:r>
              <a:rPr lang="en-US" dirty="0" err="1">
                <a:ea typeface="+mn-ea"/>
                <a:cs typeface="+mn-cs"/>
              </a:rPr>
              <a:t>HCl</a:t>
            </a:r>
            <a:r>
              <a:rPr lang="en-US" i="1" dirty="0">
                <a:ea typeface="+mn-ea"/>
                <a:cs typeface="+mn-cs"/>
              </a:rPr>
              <a:t>(g)</a:t>
            </a:r>
            <a:r>
              <a:rPr lang="en-US" dirty="0">
                <a:ea typeface="+mn-ea"/>
                <a:cs typeface="+mn-cs"/>
              </a:rPr>
              <a:t>	</a:t>
            </a:r>
            <a:r>
              <a:rPr lang="en-US" dirty="0" smtClean="0">
                <a:ea typeface="+mn-ea"/>
                <a:cs typeface="+mn-cs"/>
              </a:rPr>
              <a:t>   </a:t>
            </a:r>
            <a:r>
              <a:rPr lang="en-US" dirty="0" smtClean="0">
                <a:ea typeface="+mn-ea"/>
                <a:cs typeface="+mn-cs"/>
                <a:sym typeface="Symbol" panose="05050102010706020507" pitchFamily="18" charset="2"/>
              </a:rPr>
              <a:t></a:t>
            </a:r>
            <a:r>
              <a:rPr lang="en-US" i="1" dirty="0">
                <a:ea typeface="+mn-ea"/>
                <a:cs typeface="+mn-cs"/>
              </a:rPr>
              <a:t>H</a:t>
            </a:r>
            <a:r>
              <a:rPr lang="en-US" dirty="0">
                <a:ea typeface="+mn-ea"/>
                <a:cs typeface="+mn-cs"/>
              </a:rPr>
              <a:t> = +42.1 kilocalories</a:t>
            </a:r>
          </a:p>
          <a:p>
            <a:pPr marL="0" indent="0">
              <a:buFont typeface="Arial" panose="020B0604020202020204" pitchFamily="34" charset="0"/>
              <a:buNone/>
              <a:defRPr/>
            </a:pPr>
            <a:r>
              <a:rPr lang="en-US" sz="2600" dirty="0">
                <a:ea typeface="+mn-ea"/>
                <a:cs typeface="+mn-cs"/>
              </a:rPr>
              <a:t>Suppose the substances in the reaction above are at equilibrium at 600K in volume V and at pressure P. State whether the </a:t>
            </a:r>
            <a:r>
              <a:rPr lang="en-US" sz="2600" u="sng" dirty="0">
                <a:solidFill>
                  <a:srgbClr val="FF0000"/>
                </a:solidFill>
                <a:ea typeface="+mn-ea"/>
                <a:cs typeface="+mn-cs"/>
              </a:rPr>
              <a:t>partial pressure of NH</a:t>
            </a:r>
            <a:r>
              <a:rPr lang="en-US" sz="2600" u="sng" baseline="-25000" dirty="0">
                <a:solidFill>
                  <a:srgbClr val="FF0000"/>
                </a:solidFill>
                <a:ea typeface="+mn-ea"/>
                <a:cs typeface="+mn-cs"/>
              </a:rPr>
              <a:t>3</a:t>
            </a:r>
            <a:r>
              <a:rPr lang="en-US" sz="2600" i="1" u="sng" dirty="0">
                <a:solidFill>
                  <a:srgbClr val="FF0000"/>
                </a:solidFill>
                <a:ea typeface="+mn-ea"/>
                <a:cs typeface="+mn-cs"/>
              </a:rPr>
              <a:t>(g)</a:t>
            </a:r>
            <a:r>
              <a:rPr lang="en-US" sz="2600" u="sng" dirty="0">
                <a:solidFill>
                  <a:srgbClr val="FF0000"/>
                </a:solidFill>
                <a:ea typeface="+mn-ea"/>
                <a:cs typeface="+mn-cs"/>
              </a:rPr>
              <a:t> will have increased, decreased, or remained the same</a:t>
            </a:r>
            <a:r>
              <a:rPr lang="en-US" sz="2600" u="sng" dirty="0">
                <a:ea typeface="+mn-ea"/>
                <a:cs typeface="+mn-cs"/>
              </a:rPr>
              <a:t> </a:t>
            </a:r>
            <a:r>
              <a:rPr lang="en-US" sz="2600" dirty="0">
                <a:ea typeface="+mn-ea"/>
                <a:cs typeface="+mn-cs"/>
              </a:rPr>
              <a:t>when equilibrium is reestablished after each of the following disturbances of the original system. Some solid NH</a:t>
            </a:r>
            <a:r>
              <a:rPr lang="en-US" sz="2600" baseline="-25000" dirty="0">
                <a:ea typeface="+mn-ea"/>
                <a:cs typeface="+mn-cs"/>
              </a:rPr>
              <a:t>4</a:t>
            </a:r>
            <a:r>
              <a:rPr lang="en-US" sz="2600" dirty="0">
                <a:ea typeface="+mn-ea"/>
                <a:cs typeface="+mn-cs"/>
              </a:rPr>
              <a:t>Cl remains in the flask at all times. Justify each answer with a one-or-two sentence explanation.</a:t>
            </a:r>
          </a:p>
          <a:p>
            <a:pPr marL="0" indent="0">
              <a:buFont typeface="Arial" panose="020B0604020202020204" pitchFamily="34" charset="0"/>
              <a:buNone/>
              <a:defRPr/>
            </a:pPr>
            <a:r>
              <a:rPr lang="en-US" sz="2600" dirty="0">
                <a:ea typeface="+mn-ea"/>
                <a:cs typeface="+mn-cs"/>
              </a:rPr>
              <a:t>(a)	A small quantity of NH</a:t>
            </a:r>
            <a:r>
              <a:rPr lang="en-US" sz="2600" baseline="-25000" dirty="0">
                <a:ea typeface="+mn-ea"/>
                <a:cs typeface="+mn-cs"/>
              </a:rPr>
              <a:t>4</a:t>
            </a:r>
            <a:r>
              <a:rPr lang="en-US" sz="2600" dirty="0">
                <a:ea typeface="+mn-ea"/>
                <a:cs typeface="+mn-cs"/>
              </a:rPr>
              <a:t>Cl is added.</a:t>
            </a:r>
          </a:p>
          <a:p>
            <a:pPr marL="0" indent="0">
              <a:buFont typeface="Arial" panose="020B0604020202020204" pitchFamily="34" charset="0"/>
              <a:buNone/>
              <a:defRPr/>
            </a:pPr>
            <a:r>
              <a:rPr lang="en-US" sz="2600" dirty="0">
                <a:ea typeface="+mn-ea"/>
                <a:cs typeface="+mn-cs"/>
              </a:rPr>
              <a:t>(b)	The temperature of the system is increased.</a:t>
            </a:r>
          </a:p>
          <a:p>
            <a:pPr marL="0" indent="0">
              <a:buFont typeface="Arial" panose="020B0604020202020204" pitchFamily="34" charset="0"/>
              <a:buNone/>
              <a:defRPr/>
            </a:pPr>
            <a:r>
              <a:rPr lang="en-US" sz="2600" dirty="0">
                <a:ea typeface="+mn-ea"/>
                <a:cs typeface="+mn-cs"/>
              </a:rPr>
              <a:t>(c)	The volume of the system is increased.</a:t>
            </a:r>
          </a:p>
          <a:p>
            <a:pPr marL="0" indent="0">
              <a:buFont typeface="Arial" panose="020B0604020202020204" pitchFamily="34" charset="0"/>
              <a:buNone/>
              <a:defRPr/>
            </a:pPr>
            <a:r>
              <a:rPr lang="en-US" sz="2600" dirty="0">
                <a:ea typeface="+mn-ea"/>
                <a:cs typeface="+mn-cs"/>
              </a:rPr>
              <a:t>(d)	A quantity of gaseous </a:t>
            </a:r>
            <a:r>
              <a:rPr lang="en-US" sz="2600" dirty="0" err="1">
                <a:ea typeface="+mn-ea"/>
                <a:cs typeface="+mn-cs"/>
              </a:rPr>
              <a:t>HCl</a:t>
            </a:r>
            <a:r>
              <a:rPr lang="en-US" sz="2600" dirty="0">
                <a:ea typeface="+mn-ea"/>
                <a:cs typeface="+mn-cs"/>
              </a:rPr>
              <a:t> is added.</a:t>
            </a:r>
          </a:p>
          <a:p>
            <a:pPr marL="0" indent="0">
              <a:buFont typeface="Arial" panose="020B0604020202020204" pitchFamily="34" charset="0"/>
              <a:buNone/>
              <a:defRPr/>
            </a:pPr>
            <a:r>
              <a:rPr lang="en-US" sz="2600" dirty="0">
                <a:ea typeface="+mn-ea"/>
                <a:cs typeface="+mn-cs"/>
              </a:rPr>
              <a:t>(e)	A quantity of gaseous NH</a:t>
            </a:r>
            <a:r>
              <a:rPr lang="en-US" sz="2600" baseline="-25000" dirty="0">
                <a:ea typeface="+mn-ea"/>
                <a:cs typeface="+mn-cs"/>
              </a:rPr>
              <a:t>3</a:t>
            </a:r>
            <a:r>
              <a:rPr lang="en-US" sz="2600" dirty="0">
                <a:ea typeface="+mn-ea"/>
                <a:cs typeface="+mn-cs"/>
              </a:rPr>
              <a:t> is added.</a:t>
            </a:r>
          </a:p>
          <a:p>
            <a:pPr>
              <a:buFont typeface="Arial" panose="020B0604020202020204" pitchFamily="34" charset="0"/>
              <a:buChar char="•"/>
              <a:defRPr/>
            </a:pPr>
            <a:endParaRPr lang="en-US" sz="2400" dirty="0">
              <a:ea typeface="+mn-ea"/>
              <a:cs typeface="+mn-cs"/>
            </a:endParaRPr>
          </a:p>
        </p:txBody>
      </p:sp>
      <p:sp>
        <p:nvSpPr>
          <p:cNvPr id="66563" name="TextBox 3"/>
          <p:cNvSpPr txBox="1">
            <a:spLocks noChangeArrowheads="1"/>
          </p:cNvSpPr>
          <p:nvPr/>
        </p:nvSpPr>
        <p:spPr bwMode="auto">
          <a:xfrm>
            <a:off x="0" y="461963"/>
            <a:ext cx="9525000"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900" b="1">
                <a:solidFill>
                  <a:srgbClr val="FF0000"/>
                </a:solidFill>
              </a:rPr>
              <a:t>REMINDERS: Solids and liquids are not counted/ Partial pressure is proportional to # moles </a:t>
            </a:r>
          </a:p>
        </p:txBody>
      </p:sp>
    </p:spTree>
    <p:extLst>
      <p:ext uri="{BB962C8B-B14F-4D97-AF65-F5344CB8AC3E}">
        <p14:creationId xmlns:p14="http://schemas.microsoft.com/office/powerpoint/2010/main" val="3788620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3"/>
          <p:cNvSpPr>
            <a:spLocks noChangeArrowheads="1"/>
          </p:cNvSpPr>
          <p:nvPr/>
        </p:nvSpPr>
        <p:spPr bwMode="auto">
          <a:xfrm>
            <a:off x="76200" y="762000"/>
            <a:ext cx="8610600" cy="526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400" dirty="0"/>
              <a:t>Answer:</a:t>
            </a:r>
          </a:p>
          <a:p>
            <a:r>
              <a:rPr lang="en-US" sz="2400" dirty="0"/>
              <a:t>(a)	P</a:t>
            </a:r>
            <a:r>
              <a:rPr lang="en-US" sz="2400" baseline="-25000" dirty="0"/>
              <a:t>NH3</a:t>
            </a:r>
            <a:r>
              <a:rPr lang="en-US" sz="2400" dirty="0"/>
              <a:t> does not change. Since NH</a:t>
            </a:r>
            <a:r>
              <a:rPr lang="en-US" sz="2400" baseline="-25000" dirty="0"/>
              <a:t>4</a:t>
            </a:r>
            <a:r>
              <a:rPr lang="en-US" sz="2400" dirty="0"/>
              <a:t>Cl</a:t>
            </a:r>
            <a:r>
              <a:rPr lang="en-US" sz="2400" i="1" dirty="0"/>
              <a:t>(s)</a:t>
            </a:r>
            <a:r>
              <a:rPr lang="en-US" sz="2400" dirty="0"/>
              <a:t> has constant concentration (a = 1), equilibrium does not shift.</a:t>
            </a:r>
          </a:p>
          <a:p>
            <a:r>
              <a:rPr lang="en-US" sz="2400" dirty="0"/>
              <a:t>(b)	P</a:t>
            </a:r>
            <a:r>
              <a:rPr lang="en-US" sz="2400" baseline="-25000" dirty="0"/>
              <a:t>NH3</a:t>
            </a:r>
            <a:r>
              <a:rPr lang="en-US" sz="2400" dirty="0"/>
              <a:t> increases. </a:t>
            </a:r>
            <a:r>
              <a:rPr lang="en-US" sz="2400"/>
              <a:t>Since the reaction is endothermic, increasing the temperature shifts the equilibrium to the right and more NH</a:t>
            </a:r>
            <a:r>
              <a:rPr lang="en-US" sz="2400" baseline="-25000"/>
              <a:t>3</a:t>
            </a:r>
            <a:r>
              <a:rPr lang="en-US" sz="2400"/>
              <a:t> is present.</a:t>
            </a:r>
          </a:p>
          <a:p>
            <a:r>
              <a:rPr lang="en-US" sz="2400" dirty="0"/>
              <a:t>(c)	P</a:t>
            </a:r>
            <a:r>
              <a:rPr lang="en-US" sz="2400" baseline="-25000" dirty="0"/>
              <a:t>NH3</a:t>
            </a:r>
            <a:r>
              <a:rPr lang="en-US" sz="2400" dirty="0"/>
              <a:t> does not change. As V increases, some solid NH</a:t>
            </a:r>
            <a:r>
              <a:rPr lang="en-US" sz="2400" baseline="-25000" dirty="0"/>
              <a:t>4</a:t>
            </a:r>
            <a:r>
              <a:rPr lang="en-US" sz="2400" dirty="0"/>
              <a:t>Cl decomposes to produce more NH</a:t>
            </a:r>
            <a:r>
              <a:rPr lang="en-US" sz="2400" baseline="-25000" dirty="0"/>
              <a:t>3</a:t>
            </a:r>
            <a:r>
              <a:rPr lang="en-US" sz="2400" dirty="0"/>
              <a:t>. But as the volume increases, P</a:t>
            </a:r>
            <a:r>
              <a:rPr lang="en-US" sz="2400" baseline="-25000" dirty="0"/>
              <a:t>NH3</a:t>
            </a:r>
            <a:r>
              <a:rPr lang="en-US" sz="2400" dirty="0"/>
              <a:t> remains constant due to the additional decomposition.</a:t>
            </a:r>
          </a:p>
          <a:p>
            <a:r>
              <a:rPr lang="en-US" sz="2400" dirty="0"/>
              <a:t>(d)	P</a:t>
            </a:r>
            <a:r>
              <a:rPr lang="en-US" sz="2400" baseline="-25000" dirty="0"/>
              <a:t>NH3</a:t>
            </a:r>
            <a:r>
              <a:rPr lang="en-US" sz="2400" dirty="0"/>
              <a:t> decreases. Some NH</a:t>
            </a:r>
            <a:r>
              <a:rPr lang="en-US" sz="2400" baseline="-25000" dirty="0"/>
              <a:t>3</a:t>
            </a:r>
            <a:r>
              <a:rPr lang="en-US" sz="2400" dirty="0"/>
              <a:t> reacts with the added </a:t>
            </a:r>
            <a:r>
              <a:rPr lang="en-US" sz="2400" dirty="0" err="1"/>
              <a:t>HCl</a:t>
            </a:r>
            <a:r>
              <a:rPr lang="en-US" sz="2400" dirty="0"/>
              <a:t> to relieve the stress from the </a:t>
            </a:r>
            <a:r>
              <a:rPr lang="en-US" sz="2400" dirty="0" err="1"/>
              <a:t>HCl</a:t>
            </a:r>
            <a:r>
              <a:rPr lang="en-US" sz="2400" dirty="0"/>
              <a:t> addition.</a:t>
            </a:r>
          </a:p>
          <a:p>
            <a:r>
              <a:rPr lang="en-US" sz="2400" dirty="0"/>
              <a:t>(e)	P</a:t>
            </a:r>
            <a:r>
              <a:rPr lang="en-US" sz="2400" baseline="-25000" dirty="0"/>
              <a:t>NH3</a:t>
            </a:r>
            <a:r>
              <a:rPr lang="en-US" sz="2400" dirty="0"/>
              <a:t> increases. Some of the added NH</a:t>
            </a:r>
            <a:r>
              <a:rPr lang="en-US" sz="2400" baseline="-25000" dirty="0"/>
              <a:t>3</a:t>
            </a:r>
            <a:r>
              <a:rPr lang="en-US" sz="2400" dirty="0"/>
              <a:t> reacts with </a:t>
            </a:r>
            <a:r>
              <a:rPr lang="en-US" sz="2400" dirty="0" err="1"/>
              <a:t>HCl</a:t>
            </a:r>
            <a:r>
              <a:rPr lang="en-US" sz="2400" dirty="0"/>
              <a:t> to relieve the stress, but only a part of the added NH</a:t>
            </a:r>
            <a:r>
              <a:rPr lang="en-US" sz="2400" baseline="-25000" dirty="0"/>
              <a:t>3</a:t>
            </a:r>
            <a:r>
              <a:rPr lang="en-US" sz="2400" dirty="0"/>
              <a:t> reacts, so P</a:t>
            </a:r>
            <a:r>
              <a:rPr lang="en-US" sz="2400" baseline="-25000" dirty="0"/>
              <a:t>NH3</a:t>
            </a:r>
            <a:r>
              <a:rPr lang="en-US" sz="2400" dirty="0"/>
              <a:t> increases.</a:t>
            </a:r>
          </a:p>
        </p:txBody>
      </p:sp>
      <p:sp>
        <p:nvSpPr>
          <p:cNvPr id="67586" name="Title 1"/>
          <p:cNvSpPr>
            <a:spLocks noGrp="1"/>
          </p:cNvSpPr>
          <p:nvPr>
            <p:ph type="title"/>
          </p:nvPr>
        </p:nvSpPr>
        <p:spPr>
          <a:xfrm>
            <a:off x="457200" y="15875"/>
            <a:ext cx="8229600" cy="487363"/>
          </a:xfrm>
        </p:spPr>
        <p:txBody>
          <a:bodyPr>
            <a:normAutofit fontScale="90000"/>
          </a:bodyPr>
          <a:lstStyle/>
          <a:p>
            <a:r>
              <a:rPr lang="en-US" sz="3800" u="sng" dirty="0">
                <a:latin typeface="Calibri" charset="0"/>
              </a:rPr>
              <a:t>AP </a:t>
            </a:r>
            <a:r>
              <a:rPr lang="en-US" sz="3800" u="sng" dirty="0" err="1">
                <a:latin typeface="Calibri" charset="0"/>
              </a:rPr>
              <a:t>Chem</a:t>
            </a:r>
            <a:r>
              <a:rPr lang="en-US" sz="3800" u="sng" dirty="0">
                <a:latin typeface="Calibri" charset="0"/>
              </a:rPr>
              <a:t> FR </a:t>
            </a:r>
            <a:r>
              <a:rPr lang="en-US" sz="3800" u="sng" dirty="0" smtClean="0">
                <a:latin typeface="Calibri" charset="0"/>
              </a:rPr>
              <a:t>Practice </a:t>
            </a:r>
            <a:r>
              <a:rPr lang="en-US" sz="3800" u="sng" dirty="0" smtClean="0">
                <a:latin typeface="Calibri" charset="0"/>
              </a:rPr>
              <a:t>4: </a:t>
            </a:r>
            <a:r>
              <a:rPr lang="en-US" sz="3800" u="sng" dirty="0">
                <a:latin typeface="Calibri" charset="0"/>
              </a:rPr>
              <a:t>ANSWER</a:t>
            </a:r>
          </a:p>
        </p:txBody>
      </p:sp>
    </p:spTree>
    <p:extLst>
      <p:ext uri="{BB962C8B-B14F-4D97-AF65-F5344CB8AC3E}">
        <p14:creationId xmlns:p14="http://schemas.microsoft.com/office/powerpoint/2010/main" val="31740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2"/>
          <p:cNvSpPr>
            <a:spLocks noGrp="1"/>
          </p:cNvSpPr>
          <p:nvPr>
            <p:ph idx="1"/>
          </p:nvPr>
        </p:nvSpPr>
        <p:spPr>
          <a:xfrm>
            <a:off x="777875" y="1295400"/>
            <a:ext cx="8229600" cy="5059363"/>
          </a:xfrm>
        </p:spPr>
        <p:txBody>
          <a:bodyPr/>
          <a:lstStyle/>
          <a:p>
            <a:pPr marL="0" indent="0">
              <a:buFont typeface="Arial" charset="0"/>
              <a:buNone/>
            </a:pPr>
            <a:r>
              <a:rPr lang="en-US">
                <a:latin typeface="Calibri" charset="0"/>
              </a:rPr>
              <a:t>Using the reaction:     </a:t>
            </a:r>
            <a:r>
              <a:rPr lang="en-US" i="1">
                <a:latin typeface="Calibri" charset="0"/>
              </a:rPr>
              <a:t>b</a:t>
            </a:r>
            <a:r>
              <a:rPr lang="en-US">
                <a:latin typeface="Calibri" charset="0"/>
              </a:rPr>
              <a:t>R#1 + </a:t>
            </a:r>
            <a:r>
              <a:rPr lang="en-US" i="1">
                <a:latin typeface="Calibri" charset="0"/>
              </a:rPr>
              <a:t>a</a:t>
            </a:r>
            <a:r>
              <a:rPr lang="en-US">
                <a:latin typeface="Calibri" charset="0"/>
              </a:rPr>
              <a:t>R#2 </a:t>
            </a:r>
            <a:r>
              <a:rPr lang="en-US">
                <a:latin typeface="Calibri" charset="0"/>
                <a:sym typeface="Wingdings" charset="0"/>
              </a:rPr>
              <a:t> </a:t>
            </a:r>
            <a:r>
              <a:rPr lang="en-US" i="1">
                <a:latin typeface="Calibri" charset="0"/>
                <a:sym typeface="Wingdings" charset="0"/>
              </a:rPr>
              <a:t>c</a:t>
            </a:r>
            <a:r>
              <a:rPr lang="en-US">
                <a:latin typeface="Calibri" charset="0"/>
                <a:sym typeface="Wingdings" charset="0"/>
              </a:rPr>
              <a:t>P</a:t>
            </a:r>
          </a:p>
          <a:p>
            <a:pPr marL="0" indent="0">
              <a:buFont typeface="Arial" charset="0"/>
              <a:buNone/>
            </a:pPr>
            <a:endParaRPr lang="en-US">
              <a:latin typeface="Calibri" charset="0"/>
            </a:endParaRPr>
          </a:p>
          <a:p>
            <a:pPr marL="0" indent="0">
              <a:buFont typeface="Arial" charset="0"/>
              <a:buNone/>
            </a:pPr>
            <a:r>
              <a:rPr lang="en-US" sz="4000">
                <a:latin typeface="Calibri" charset="0"/>
              </a:rPr>
              <a:t>	K</a:t>
            </a:r>
            <a:r>
              <a:rPr lang="en-US" sz="4000" baseline="-25000">
                <a:latin typeface="Calibri" charset="0"/>
              </a:rPr>
              <a:t>eq</a:t>
            </a:r>
            <a:r>
              <a:rPr lang="en-US">
                <a:latin typeface="Calibri" charset="0"/>
              </a:rPr>
              <a:t>= 		[products]</a:t>
            </a:r>
            <a:r>
              <a:rPr lang="en-US" i="1" baseline="30000">
                <a:latin typeface="Calibri" charset="0"/>
              </a:rPr>
              <a:t>c</a:t>
            </a:r>
          </a:p>
          <a:p>
            <a:pPr marL="0" indent="0">
              <a:buFont typeface="Arial" charset="0"/>
              <a:buNone/>
            </a:pPr>
            <a:r>
              <a:rPr lang="en-US">
                <a:latin typeface="Calibri" charset="0"/>
              </a:rPr>
              <a:t>		[reactant #1 ]</a:t>
            </a:r>
            <a:r>
              <a:rPr lang="en-US" i="1" baseline="30000">
                <a:latin typeface="Calibri" charset="0"/>
              </a:rPr>
              <a:t>b</a:t>
            </a:r>
            <a:r>
              <a:rPr lang="en-US">
                <a:latin typeface="Calibri" charset="0"/>
              </a:rPr>
              <a:t> [reactant #2]</a:t>
            </a:r>
            <a:r>
              <a:rPr lang="en-US" i="1" baseline="30000">
                <a:latin typeface="Calibri" charset="0"/>
              </a:rPr>
              <a:t>a</a:t>
            </a:r>
          </a:p>
          <a:p>
            <a:pPr marL="0" indent="0">
              <a:buFont typeface="Arial" charset="0"/>
              <a:buNone/>
            </a:pPr>
            <a:endParaRPr lang="en-US">
              <a:latin typeface="Calibri" charset="0"/>
            </a:endParaRPr>
          </a:p>
        </p:txBody>
      </p:sp>
      <p:sp>
        <p:nvSpPr>
          <p:cNvPr id="63490" name="Rectangle 3"/>
          <p:cNvSpPr>
            <a:spLocks noChangeArrowheads="1"/>
          </p:cNvSpPr>
          <p:nvPr/>
        </p:nvSpPr>
        <p:spPr bwMode="auto">
          <a:xfrm>
            <a:off x="473075" y="282575"/>
            <a:ext cx="85344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1" hangingPunct="1"/>
            <a:r>
              <a:rPr lang="en-US" sz="4000" b="1" u="sng"/>
              <a:t>Equilibrium Expression and Calculation</a:t>
            </a:r>
          </a:p>
        </p:txBody>
      </p:sp>
      <p:cxnSp>
        <p:nvCxnSpPr>
          <p:cNvPr id="6" name="Straight Connector 5"/>
          <p:cNvCxnSpPr/>
          <p:nvPr/>
        </p:nvCxnSpPr>
        <p:spPr>
          <a:xfrm>
            <a:off x="2819400" y="3200400"/>
            <a:ext cx="441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nvGraphicFramePr>
        <p:xfrm>
          <a:off x="785813" y="3971925"/>
          <a:ext cx="7519988" cy="2528887"/>
        </p:xfrm>
        <a:graphic>
          <a:graphicData uri="http://schemas.openxmlformats.org/drawingml/2006/table">
            <a:tbl>
              <a:tblPr firstRow="1" bandRow="1">
                <a:tableStyleId>{5C22544A-7EE6-4342-B048-85BDC9FD1C3A}</a:tableStyleId>
              </a:tblPr>
              <a:tblGrid>
                <a:gridCol w="3759994"/>
                <a:gridCol w="3759994"/>
              </a:tblGrid>
              <a:tr h="1149783">
                <a:tc>
                  <a:txBody>
                    <a:bodyPr/>
                    <a:lstStyle/>
                    <a:p>
                      <a:pPr algn="ctr"/>
                      <a:r>
                        <a:rPr lang="en-US" sz="3200" dirty="0" smtClean="0"/>
                        <a:t>K </a:t>
                      </a:r>
                      <a:r>
                        <a:rPr lang="en-US" sz="3200" baseline="0" dirty="0" err="1" smtClean="0"/>
                        <a:t>eq</a:t>
                      </a:r>
                      <a:endParaRPr lang="en-US" sz="3200" dirty="0"/>
                    </a:p>
                  </a:txBody>
                  <a:tcPr marL="91443" marR="91443" marT="45721" marB="45721"/>
                </a:tc>
                <a:tc>
                  <a:txBody>
                    <a:bodyPr/>
                    <a:lstStyle/>
                    <a:p>
                      <a:pPr algn="ctr"/>
                      <a:r>
                        <a:rPr lang="en-US" sz="3200" dirty="0" smtClean="0"/>
                        <a:t>Favors this side</a:t>
                      </a:r>
                      <a:r>
                        <a:rPr lang="en-US" sz="3200" baseline="0" dirty="0" smtClean="0"/>
                        <a:t> of reaction</a:t>
                      </a:r>
                      <a:endParaRPr lang="en-US" sz="3200" dirty="0"/>
                    </a:p>
                  </a:txBody>
                  <a:tcPr marL="91443" marR="91443" marT="45721" marB="45721"/>
                </a:tc>
              </a:tr>
              <a:tr h="689552">
                <a:tc>
                  <a:txBody>
                    <a:bodyPr/>
                    <a:lstStyle/>
                    <a:p>
                      <a:pPr algn="ctr"/>
                      <a:r>
                        <a:rPr lang="en-US" sz="3200" dirty="0" err="1" smtClean="0"/>
                        <a:t>Keq</a:t>
                      </a:r>
                      <a:r>
                        <a:rPr lang="en-US" sz="3200" dirty="0" smtClean="0"/>
                        <a:t>&gt;&gt;&gt;1</a:t>
                      </a:r>
                      <a:endParaRPr lang="en-US" sz="3200" dirty="0"/>
                    </a:p>
                  </a:txBody>
                  <a:tcPr marL="91443" marR="91443" marT="45721" marB="45721"/>
                </a:tc>
                <a:tc>
                  <a:txBody>
                    <a:bodyPr/>
                    <a:lstStyle/>
                    <a:p>
                      <a:endParaRPr lang="en-US" sz="3200" dirty="0"/>
                    </a:p>
                  </a:txBody>
                  <a:tcPr marL="91443" marR="91443" marT="45721" marB="45721"/>
                </a:tc>
              </a:tr>
              <a:tr h="689552">
                <a:tc>
                  <a:txBody>
                    <a:bodyPr/>
                    <a:lstStyle/>
                    <a:p>
                      <a:pPr algn="ctr"/>
                      <a:r>
                        <a:rPr lang="en-US" sz="3200" dirty="0" err="1" smtClean="0"/>
                        <a:t>Keq</a:t>
                      </a:r>
                      <a:r>
                        <a:rPr lang="en-US" sz="3200" dirty="0" smtClean="0"/>
                        <a:t>&lt;&lt;&lt;1</a:t>
                      </a:r>
                      <a:endParaRPr lang="en-US" sz="3200" dirty="0"/>
                    </a:p>
                  </a:txBody>
                  <a:tcPr marL="91443" marR="91443" marT="45721" marB="45721"/>
                </a:tc>
                <a:tc>
                  <a:txBody>
                    <a:bodyPr/>
                    <a:lstStyle/>
                    <a:p>
                      <a:endParaRPr lang="en-US" sz="3200" dirty="0"/>
                    </a:p>
                  </a:txBody>
                  <a:tcPr marL="91443" marR="91443" marT="45721" marB="45721"/>
                </a:tc>
              </a:tr>
            </a:tbl>
          </a:graphicData>
        </a:graphic>
      </p:graphicFrame>
      <p:sp>
        <p:nvSpPr>
          <p:cNvPr id="3" name="TextBox 2"/>
          <p:cNvSpPr txBox="1">
            <a:spLocks noChangeArrowheads="1"/>
          </p:cNvSpPr>
          <p:nvPr/>
        </p:nvSpPr>
        <p:spPr bwMode="auto">
          <a:xfrm>
            <a:off x="5029200" y="5089525"/>
            <a:ext cx="1905000"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3200" b="1">
                <a:solidFill>
                  <a:srgbClr val="FF0000"/>
                </a:solidFill>
              </a:rPr>
              <a:t>Products</a:t>
            </a:r>
          </a:p>
          <a:p>
            <a:endParaRPr lang="en-US" sz="3200" b="1">
              <a:solidFill>
                <a:srgbClr val="FF0000"/>
              </a:solidFill>
            </a:endParaRPr>
          </a:p>
          <a:p>
            <a:r>
              <a:rPr lang="en-US" sz="3200" b="1">
                <a:solidFill>
                  <a:srgbClr val="FF0000"/>
                </a:solidFill>
              </a:rPr>
              <a:t>Reactants</a:t>
            </a:r>
          </a:p>
        </p:txBody>
      </p:sp>
    </p:spTree>
    <p:extLst>
      <p:ext uri="{BB962C8B-B14F-4D97-AF65-F5344CB8AC3E}">
        <p14:creationId xmlns:p14="http://schemas.microsoft.com/office/powerpoint/2010/main" val="2025647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3400" y="-28575"/>
            <a:ext cx="8229600" cy="488950"/>
          </a:xfrm>
        </p:spPr>
        <p:txBody>
          <a:bodyPr>
            <a:normAutofit fontScale="90000"/>
          </a:bodyPr>
          <a:lstStyle/>
          <a:p>
            <a:pPr eaLnBrk="1" hangingPunct="1"/>
            <a:r>
              <a:rPr lang="en-US" u="sng">
                <a:latin typeface="Calibri" charset="0"/>
              </a:rPr>
              <a:t>Reaction Quotient</a:t>
            </a:r>
          </a:p>
        </p:txBody>
      </p:sp>
      <p:sp>
        <p:nvSpPr>
          <p:cNvPr id="36867" name="Rectangle 3"/>
          <p:cNvSpPr>
            <a:spLocks noGrp="1" noChangeArrowheads="1"/>
          </p:cNvSpPr>
          <p:nvPr>
            <p:ph type="body" idx="1"/>
          </p:nvPr>
        </p:nvSpPr>
        <p:spPr>
          <a:xfrm>
            <a:off x="76200" y="609600"/>
            <a:ext cx="9144000" cy="6248400"/>
          </a:xfrm>
        </p:spPr>
        <p:txBody>
          <a:bodyPr/>
          <a:lstStyle/>
          <a:p>
            <a:pPr eaLnBrk="1" hangingPunct="1"/>
            <a:r>
              <a:rPr lang="en-US">
                <a:latin typeface="Calibri" charset="0"/>
              </a:rPr>
              <a:t>The reaction quotient, </a:t>
            </a:r>
            <a:r>
              <a:rPr lang="en-US">
                <a:solidFill>
                  <a:srgbClr val="FF0000"/>
                </a:solidFill>
                <a:latin typeface="Calibri" charset="0"/>
              </a:rPr>
              <a:t>Q</a:t>
            </a:r>
            <a:r>
              <a:rPr lang="en-US">
                <a:latin typeface="Calibri" charset="0"/>
              </a:rPr>
              <a:t> is similar to the equilibrium constant, but describes where the reaction is at a </a:t>
            </a:r>
            <a:r>
              <a:rPr lang="en-US" i="1">
                <a:solidFill>
                  <a:srgbClr val="FF0000"/>
                </a:solidFill>
                <a:latin typeface="Calibri" charset="0"/>
              </a:rPr>
              <a:t>point in time</a:t>
            </a:r>
            <a:r>
              <a:rPr lang="en-US">
                <a:solidFill>
                  <a:srgbClr val="FF0000"/>
                </a:solidFill>
                <a:latin typeface="Calibri" charset="0"/>
              </a:rPr>
              <a:t>.</a:t>
            </a:r>
          </a:p>
          <a:p>
            <a:pPr eaLnBrk="1" hangingPunct="1"/>
            <a:r>
              <a:rPr lang="en-US">
                <a:latin typeface="Calibri" charset="0"/>
              </a:rPr>
              <a:t>When </a:t>
            </a:r>
            <a:r>
              <a:rPr lang="en-US">
                <a:solidFill>
                  <a:srgbClr val="FF0000"/>
                </a:solidFill>
                <a:latin typeface="Calibri" charset="0"/>
              </a:rPr>
              <a:t>Q </a:t>
            </a:r>
            <a:r>
              <a:rPr lang="en-US" b="1">
                <a:solidFill>
                  <a:srgbClr val="FF0000"/>
                </a:solidFill>
                <a:latin typeface="Calibri" charset="0"/>
              </a:rPr>
              <a:t>&gt;</a:t>
            </a:r>
            <a:r>
              <a:rPr lang="en-US">
                <a:solidFill>
                  <a:srgbClr val="FF0000"/>
                </a:solidFill>
                <a:latin typeface="Calibri" charset="0"/>
              </a:rPr>
              <a:t> K</a:t>
            </a:r>
            <a:r>
              <a:rPr lang="en-US" baseline="-25000">
                <a:solidFill>
                  <a:srgbClr val="FF0000"/>
                </a:solidFill>
                <a:latin typeface="Calibri" charset="0"/>
              </a:rPr>
              <a:t>eq</a:t>
            </a:r>
            <a:r>
              <a:rPr lang="en-US">
                <a:latin typeface="Calibri" charset="0"/>
              </a:rPr>
              <a:t>:</a:t>
            </a:r>
          </a:p>
          <a:p>
            <a:pPr lvl="1" eaLnBrk="1" hangingPunct="1"/>
            <a:r>
              <a:rPr lang="en-US">
                <a:latin typeface="Calibri" charset="0"/>
              </a:rPr>
              <a:t>not at equilibrium, too many products</a:t>
            </a:r>
          </a:p>
          <a:p>
            <a:pPr lvl="1" eaLnBrk="1" hangingPunct="1"/>
            <a:r>
              <a:rPr lang="en-US">
                <a:latin typeface="Calibri" charset="0"/>
              </a:rPr>
              <a:t>reaction will move to the left, products                  will form reactants</a:t>
            </a:r>
          </a:p>
          <a:p>
            <a:pPr eaLnBrk="1" hangingPunct="1"/>
            <a:r>
              <a:rPr lang="en-US">
                <a:latin typeface="Calibri" charset="0"/>
              </a:rPr>
              <a:t>When </a:t>
            </a:r>
            <a:r>
              <a:rPr lang="en-US">
                <a:solidFill>
                  <a:srgbClr val="FF0000"/>
                </a:solidFill>
                <a:latin typeface="Calibri" charset="0"/>
              </a:rPr>
              <a:t>Q </a:t>
            </a:r>
            <a:r>
              <a:rPr lang="en-US" b="1">
                <a:solidFill>
                  <a:srgbClr val="FF0000"/>
                </a:solidFill>
                <a:latin typeface="Calibri" charset="0"/>
              </a:rPr>
              <a:t>&lt;</a:t>
            </a:r>
            <a:r>
              <a:rPr lang="en-US">
                <a:solidFill>
                  <a:srgbClr val="FF0000"/>
                </a:solidFill>
                <a:latin typeface="Calibri" charset="0"/>
              </a:rPr>
              <a:t> K</a:t>
            </a:r>
            <a:r>
              <a:rPr lang="en-US" baseline="-25000">
                <a:solidFill>
                  <a:srgbClr val="FF0000"/>
                </a:solidFill>
                <a:latin typeface="Calibri" charset="0"/>
              </a:rPr>
              <a:t>eq</a:t>
            </a:r>
            <a:r>
              <a:rPr lang="en-US">
                <a:latin typeface="Calibri" charset="0"/>
              </a:rPr>
              <a:t>:</a:t>
            </a:r>
          </a:p>
          <a:p>
            <a:pPr lvl="1" eaLnBrk="1" hangingPunct="1"/>
            <a:r>
              <a:rPr lang="en-US">
                <a:latin typeface="Calibri" charset="0"/>
              </a:rPr>
              <a:t>not at equilibrium, too many reactants</a:t>
            </a:r>
          </a:p>
          <a:p>
            <a:pPr lvl="1" eaLnBrk="1" hangingPunct="1"/>
            <a:r>
              <a:rPr lang="en-US">
                <a:latin typeface="Calibri" charset="0"/>
              </a:rPr>
              <a:t>reaction will move to the right, reactants will form products</a:t>
            </a:r>
          </a:p>
          <a:p>
            <a:pPr eaLnBrk="1" hangingPunct="1"/>
            <a:r>
              <a:rPr lang="en-US">
                <a:latin typeface="Calibri" charset="0"/>
              </a:rPr>
              <a:t>When </a:t>
            </a:r>
            <a:r>
              <a:rPr lang="en-US">
                <a:solidFill>
                  <a:srgbClr val="FF0000"/>
                </a:solidFill>
                <a:latin typeface="Calibri" charset="0"/>
              </a:rPr>
              <a:t>Q </a:t>
            </a:r>
            <a:r>
              <a:rPr lang="en-US" b="1">
                <a:solidFill>
                  <a:srgbClr val="FF0000"/>
                </a:solidFill>
                <a:latin typeface="Calibri" charset="0"/>
              </a:rPr>
              <a:t>=</a:t>
            </a:r>
            <a:r>
              <a:rPr lang="en-US">
                <a:solidFill>
                  <a:srgbClr val="FF0000"/>
                </a:solidFill>
                <a:latin typeface="Calibri" charset="0"/>
              </a:rPr>
              <a:t> K</a:t>
            </a:r>
            <a:r>
              <a:rPr lang="en-US" baseline="-25000">
                <a:solidFill>
                  <a:srgbClr val="FF0000"/>
                </a:solidFill>
                <a:latin typeface="Calibri" charset="0"/>
              </a:rPr>
              <a:t>eq</a:t>
            </a:r>
            <a:r>
              <a:rPr lang="en-US">
                <a:latin typeface="Calibri" charset="0"/>
              </a:rPr>
              <a:t>: system at equilibrium</a:t>
            </a:r>
          </a:p>
        </p:txBody>
      </p:sp>
      <p:pic>
        <p:nvPicPr>
          <p:cNvPr id="36868" name="Picture 4" descr="FG15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600200"/>
            <a:ext cx="2498725" cy="327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75197070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500" fill="hold"/>
                                        <p:tgtEl>
                                          <p:spTgt spid="36866"/>
                                        </p:tgtEl>
                                        <p:attrNameLst>
                                          <p:attrName>ppt_w</p:attrName>
                                        </p:attrNameLst>
                                      </p:cBhvr>
                                      <p:tavLst>
                                        <p:tav tm="0">
                                          <p:val>
                                            <p:fltVal val="0"/>
                                          </p:val>
                                        </p:tav>
                                        <p:tav tm="100000">
                                          <p:val>
                                            <p:strVal val="#ppt_w"/>
                                          </p:val>
                                        </p:tav>
                                      </p:tavLst>
                                    </p:anim>
                                    <p:anim calcmode="lin" valueType="num">
                                      <p:cBhvr>
                                        <p:cTn id="8" dur="500" fill="hold"/>
                                        <p:tgtEl>
                                          <p:spTgt spid="36866"/>
                                        </p:tgtEl>
                                        <p:attrNameLst>
                                          <p:attrName>ppt_h</p:attrName>
                                        </p:attrNameLst>
                                      </p:cBhvr>
                                      <p:tavLst>
                                        <p:tav tm="0">
                                          <p:val>
                                            <p:fltVal val="0"/>
                                          </p:val>
                                        </p:tav>
                                        <p:tav tm="100000">
                                          <p:val>
                                            <p:strVal val="#ppt_h"/>
                                          </p:val>
                                        </p:tav>
                                      </p:tavLst>
                                    </p:anim>
                                    <p:animEffect transition="in" filter="fade">
                                      <p:cBhvr>
                                        <p:cTn id="9" dur="500"/>
                                        <p:tgtEl>
                                          <p:spTgt spid="36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6867">
                                            <p:txEl>
                                              <p:pRg st="0" end="0"/>
                                            </p:txEl>
                                          </p:spTgt>
                                        </p:tgtEl>
                                        <p:attrNameLst>
                                          <p:attrName>style.visibility</p:attrName>
                                        </p:attrNameLst>
                                      </p:cBhvr>
                                      <p:to>
                                        <p:strVal val="visible"/>
                                      </p:to>
                                    </p:set>
                                    <p:animEffect transition="in" filter="fade">
                                      <p:cBhvr>
                                        <p:cTn id="14" dur="1000">
                                          <p:stCondLst>
                                            <p:cond delay="0"/>
                                          </p:stCondLst>
                                        </p:cTn>
                                        <p:tgtEl>
                                          <p:spTgt spid="3686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6867">
                                            <p:txEl>
                                              <p:pRg st="1" end="1"/>
                                            </p:txEl>
                                          </p:spTgt>
                                        </p:tgtEl>
                                        <p:attrNameLst>
                                          <p:attrName>style.visibility</p:attrName>
                                        </p:attrNameLst>
                                      </p:cBhvr>
                                      <p:to>
                                        <p:strVal val="visible"/>
                                      </p:to>
                                    </p:set>
                                    <p:animEffect transition="in" filter="fade">
                                      <p:cBhvr>
                                        <p:cTn id="19" dur="1000">
                                          <p:stCondLst>
                                            <p:cond delay="0"/>
                                          </p:stCondLst>
                                        </p:cTn>
                                        <p:tgtEl>
                                          <p:spTgt spid="36867">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fade">
                                      <p:cBhvr>
                                        <p:cTn id="22" dur="1000">
                                          <p:stCondLst>
                                            <p:cond delay="0"/>
                                          </p:stCondLst>
                                        </p:cTn>
                                        <p:tgtEl>
                                          <p:spTgt spid="36867">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Effect transition="in" filter="fade">
                                      <p:cBhvr>
                                        <p:cTn id="25" dur="1000">
                                          <p:stCondLst>
                                            <p:cond delay="0"/>
                                          </p:stCondLst>
                                        </p:cTn>
                                        <p:tgtEl>
                                          <p:spTgt spid="36867">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6867">
                                            <p:txEl>
                                              <p:pRg st="4" end="4"/>
                                            </p:txEl>
                                          </p:spTgt>
                                        </p:tgtEl>
                                        <p:attrNameLst>
                                          <p:attrName>style.visibility</p:attrName>
                                        </p:attrNameLst>
                                      </p:cBhvr>
                                      <p:to>
                                        <p:strVal val="visible"/>
                                      </p:to>
                                    </p:set>
                                    <p:animEffect transition="in" filter="fade">
                                      <p:cBhvr>
                                        <p:cTn id="30" dur="1000">
                                          <p:stCondLst>
                                            <p:cond delay="0"/>
                                          </p:stCondLst>
                                        </p:cTn>
                                        <p:tgtEl>
                                          <p:spTgt spid="36867">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6867">
                                            <p:txEl>
                                              <p:pRg st="5" end="5"/>
                                            </p:txEl>
                                          </p:spTgt>
                                        </p:tgtEl>
                                        <p:attrNameLst>
                                          <p:attrName>style.visibility</p:attrName>
                                        </p:attrNameLst>
                                      </p:cBhvr>
                                      <p:to>
                                        <p:strVal val="visible"/>
                                      </p:to>
                                    </p:set>
                                    <p:animEffect transition="in" filter="fade">
                                      <p:cBhvr>
                                        <p:cTn id="33" dur="1000">
                                          <p:stCondLst>
                                            <p:cond delay="0"/>
                                          </p:stCondLst>
                                        </p:cTn>
                                        <p:tgtEl>
                                          <p:spTgt spid="36867">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867">
                                            <p:txEl>
                                              <p:pRg st="6" end="6"/>
                                            </p:txEl>
                                          </p:spTgt>
                                        </p:tgtEl>
                                        <p:attrNameLst>
                                          <p:attrName>style.visibility</p:attrName>
                                        </p:attrNameLst>
                                      </p:cBhvr>
                                      <p:to>
                                        <p:strVal val="visible"/>
                                      </p:to>
                                    </p:set>
                                    <p:animEffect transition="in" filter="fade">
                                      <p:cBhvr>
                                        <p:cTn id="36" dur="1000">
                                          <p:stCondLst>
                                            <p:cond delay="0"/>
                                          </p:stCondLst>
                                        </p:cTn>
                                        <p:tgtEl>
                                          <p:spTgt spid="36867">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6867">
                                            <p:txEl>
                                              <p:pRg st="7" end="7"/>
                                            </p:txEl>
                                          </p:spTgt>
                                        </p:tgtEl>
                                        <p:attrNameLst>
                                          <p:attrName>style.visibility</p:attrName>
                                        </p:attrNameLst>
                                      </p:cBhvr>
                                      <p:to>
                                        <p:strVal val="visible"/>
                                      </p:to>
                                    </p:set>
                                    <p:animEffect transition="in" filter="fade">
                                      <p:cBhvr>
                                        <p:cTn id="41" dur="1000">
                                          <p:stCondLst>
                                            <p:cond delay="0"/>
                                          </p:stCondLst>
                                        </p:cTn>
                                        <p:tgtEl>
                                          <p:spTgt spid="36867">
                                            <p:txEl>
                                              <p:pRg st="7" end="7"/>
                                            </p:txEl>
                                          </p:spTgt>
                                        </p:tgtEl>
                                      </p:cBhvr>
                                    </p:animEffect>
                                  </p:childTnLst>
                                </p:cTn>
                              </p:par>
                            </p:childTnLst>
                          </p:cTn>
                        </p:par>
                        <p:par>
                          <p:cTn id="42" fill="hold" nodeType="afterGroup">
                            <p:stCondLst>
                              <p:cond delay="1000"/>
                            </p:stCondLst>
                            <p:childTnLst>
                              <p:par>
                                <p:cTn id="43" presetID="9" presetClass="entr" presetSubtype="0" fill="hold" nodeType="afterEffect">
                                  <p:stCondLst>
                                    <p:cond delay="0"/>
                                  </p:stCondLst>
                                  <p:childTnLst>
                                    <p:set>
                                      <p:cBhvr>
                                        <p:cTn id="44" dur="1" fill="hold">
                                          <p:stCondLst>
                                            <p:cond delay="0"/>
                                          </p:stCondLst>
                                        </p:cTn>
                                        <p:tgtEl>
                                          <p:spTgt spid="36868"/>
                                        </p:tgtEl>
                                        <p:attrNameLst>
                                          <p:attrName>style.visibility</p:attrName>
                                        </p:attrNameLst>
                                      </p:cBhvr>
                                      <p:to>
                                        <p:strVal val="visible"/>
                                      </p:to>
                                    </p:set>
                                    <p:animEffect transition="in" filter="dissolve">
                                      <p:cBhvr>
                                        <p:cTn id="45"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457200" y="-228600"/>
            <a:ext cx="8229600" cy="1143000"/>
          </a:xfrm>
        </p:spPr>
        <p:txBody>
          <a:bodyPr/>
          <a:lstStyle/>
          <a:p>
            <a:r>
              <a:rPr lang="en-US" u="sng">
                <a:latin typeface="Calibri" charset="0"/>
              </a:rPr>
              <a:t>Additional Info:</a:t>
            </a:r>
          </a:p>
        </p:txBody>
      </p:sp>
      <p:sp>
        <p:nvSpPr>
          <p:cNvPr id="64514" name="Content Placeholder 2"/>
          <p:cNvSpPr>
            <a:spLocks noGrp="1"/>
          </p:cNvSpPr>
          <p:nvPr>
            <p:ph idx="1"/>
          </p:nvPr>
        </p:nvSpPr>
        <p:spPr>
          <a:xfrm>
            <a:off x="266700" y="914400"/>
            <a:ext cx="9105900" cy="4525963"/>
          </a:xfrm>
        </p:spPr>
        <p:txBody>
          <a:bodyPr>
            <a:normAutofit lnSpcReduction="10000"/>
          </a:bodyPr>
          <a:lstStyle/>
          <a:p>
            <a:pPr marL="0" indent="0">
              <a:buFont typeface="Arial" charset="0"/>
              <a:buNone/>
            </a:pPr>
            <a:r>
              <a:rPr lang="en-US">
                <a:latin typeface="Calibri" charset="0"/>
              </a:rPr>
              <a:t>*In heterogeneous equilibrium, we </a:t>
            </a:r>
            <a:r>
              <a:rPr lang="en-US">
                <a:solidFill>
                  <a:srgbClr val="FF0000"/>
                </a:solidFill>
                <a:latin typeface="Calibri" charset="0"/>
              </a:rPr>
              <a:t>DON’T include solids and liquids</a:t>
            </a:r>
            <a:r>
              <a:rPr lang="en-US">
                <a:latin typeface="Calibri" charset="0"/>
              </a:rPr>
              <a:t> in calculating Keq. Why?</a:t>
            </a:r>
          </a:p>
          <a:p>
            <a:pPr marL="0" indent="0">
              <a:buFont typeface="Arial" charset="0"/>
              <a:buNone/>
            </a:pPr>
            <a:r>
              <a:rPr lang="en-US">
                <a:latin typeface="Calibri" charset="0"/>
              </a:rPr>
              <a:t>*If temperature is constant, then partial pressure of a gas </a:t>
            </a:r>
            <a:r>
              <a:rPr lang="en-US" u="sng">
                <a:latin typeface="Calibri" charset="0"/>
              </a:rPr>
              <a:t>directly related </a:t>
            </a:r>
            <a:r>
              <a:rPr lang="en-US">
                <a:latin typeface="Calibri" charset="0"/>
              </a:rPr>
              <a:t>to the concentration (mol/L) </a:t>
            </a:r>
          </a:p>
          <a:p>
            <a:pPr marL="0" indent="0">
              <a:buFont typeface="Arial" charset="0"/>
              <a:buNone/>
            </a:pPr>
            <a:r>
              <a:rPr lang="en-US">
                <a:latin typeface="Calibri" charset="0"/>
              </a:rPr>
              <a:t>			</a:t>
            </a:r>
          </a:p>
          <a:p>
            <a:pPr marL="0" indent="0">
              <a:buFont typeface="Arial" charset="0"/>
              <a:buNone/>
            </a:pPr>
            <a:r>
              <a:rPr lang="en-US">
                <a:latin typeface="Calibri" charset="0"/>
              </a:rPr>
              <a:t>			</a:t>
            </a:r>
            <a:r>
              <a:rPr lang="en-US" sz="3600" b="1">
                <a:latin typeface="Calibri" charset="0"/>
              </a:rPr>
              <a:t>*K</a:t>
            </a:r>
            <a:r>
              <a:rPr lang="en-US" sz="3600" b="1" baseline="-25000">
                <a:latin typeface="Calibri" charset="0"/>
              </a:rPr>
              <a:t>p</a:t>
            </a:r>
            <a:r>
              <a:rPr lang="en-US" sz="3600" b="1">
                <a:latin typeface="Calibri" charset="0"/>
              </a:rPr>
              <a:t> = K</a:t>
            </a:r>
            <a:r>
              <a:rPr lang="en-US" sz="3600" b="1" baseline="-25000">
                <a:latin typeface="Calibri" charset="0"/>
              </a:rPr>
              <a:t>c</a:t>
            </a:r>
            <a:r>
              <a:rPr lang="en-US" sz="3600" b="1">
                <a:latin typeface="Calibri" charset="0"/>
              </a:rPr>
              <a:t> (RT)</a:t>
            </a:r>
            <a:r>
              <a:rPr lang="el-GR" sz="3600" b="1" baseline="30000">
                <a:latin typeface="Calibri" charset="0"/>
              </a:rPr>
              <a:t>Δ</a:t>
            </a:r>
            <a:r>
              <a:rPr lang="en-US" sz="3600" b="1" baseline="30000">
                <a:latin typeface="Calibri" charset="0"/>
              </a:rPr>
              <a:t>n   </a:t>
            </a:r>
            <a:r>
              <a:rPr lang="en-US" sz="3600" b="1">
                <a:latin typeface="Calibri" charset="0"/>
              </a:rPr>
              <a:t>   </a:t>
            </a:r>
          </a:p>
          <a:p>
            <a:pPr marL="0" indent="0">
              <a:buFont typeface="Arial" charset="0"/>
              <a:buNone/>
            </a:pPr>
            <a:r>
              <a:rPr lang="en-US">
                <a:latin typeface="Calibri" charset="0"/>
              </a:rPr>
              <a:t>where R = Univ. gas constant  (0.08206 L.atm/K.mol)</a:t>
            </a:r>
          </a:p>
          <a:p>
            <a:pPr marL="0" indent="0">
              <a:buFont typeface="Arial" charset="0"/>
              <a:buNone/>
            </a:pPr>
            <a:r>
              <a:rPr lang="el-GR">
                <a:latin typeface="Calibri" charset="0"/>
              </a:rPr>
              <a:t>Δ</a:t>
            </a:r>
            <a:r>
              <a:rPr lang="en-US">
                <a:latin typeface="Calibri" charset="0"/>
              </a:rPr>
              <a:t>n = moles of gas products – moles of gas reactants</a:t>
            </a:r>
          </a:p>
        </p:txBody>
      </p:sp>
    </p:spTree>
    <p:extLst>
      <p:ext uri="{BB962C8B-B14F-4D97-AF65-F5344CB8AC3E}">
        <p14:creationId xmlns:p14="http://schemas.microsoft.com/office/powerpoint/2010/main" val="1398047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228600" y="152400"/>
            <a:ext cx="8686800" cy="1143000"/>
          </a:xfrm>
          <a:ln w="38100">
            <a:solidFill>
              <a:schemeClr val="tx1"/>
            </a:solidFill>
            <a:miter lim="800000"/>
            <a:headEnd/>
            <a:tailEnd/>
          </a:ln>
        </p:spPr>
        <p:txBody>
          <a:bodyPr>
            <a:normAutofit fontScale="90000"/>
          </a:bodyPr>
          <a:lstStyle/>
          <a:p>
            <a:r>
              <a:rPr lang="en-US" sz="3200">
                <a:latin typeface="Calibri" charset="0"/>
              </a:rPr>
              <a:t>Calculating concentrations at equilibrium </a:t>
            </a:r>
            <a:br>
              <a:rPr lang="en-US" sz="3200">
                <a:latin typeface="Calibri" charset="0"/>
              </a:rPr>
            </a:br>
            <a:r>
              <a:rPr lang="en-US" sz="3200">
                <a:latin typeface="Calibri" charset="0"/>
                <a:sym typeface="Wingdings" charset="0"/>
              </a:rPr>
              <a:t> ICE Method</a:t>
            </a:r>
            <a:r>
              <a:rPr lang="en-US">
                <a:latin typeface="Calibri" charset="0"/>
                <a:sym typeface="Wingdings" charset="0"/>
              </a:rPr>
              <a:t> </a:t>
            </a:r>
            <a:r>
              <a:rPr lang="en-US" sz="2800">
                <a:latin typeface="Calibri" charset="0"/>
              </a:rPr>
              <a:t>(see pg. 604-606 for steps and example)</a:t>
            </a:r>
          </a:p>
        </p:txBody>
      </p:sp>
      <p:sp>
        <p:nvSpPr>
          <p:cNvPr id="69634" name="Content Placeholder 2"/>
          <p:cNvSpPr>
            <a:spLocks noGrp="1"/>
          </p:cNvSpPr>
          <p:nvPr>
            <p:ph idx="1"/>
          </p:nvPr>
        </p:nvSpPr>
        <p:spPr>
          <a:xfrm>
            <a:off x="228600" y="1524000"/>
            <a:ext cx="8686800" cy="4953000"/>
          </a:xfrm>
        </p:spPr>
        <p:txBody>
          <a:bodyPr/>
          <a:lstStyle/>
          <a:p>
            <a:pPr marL="0" indent="0">
              <a:buFont typeface="Arial" charset="0"/>
              <a:buNone/>
            </a:pPr>
            <a:r>
              <a:rPr lang="en-US" dirty="0">
                <a:solidFill>
                  <a:srgbClr val="FF0000"/>
                </a:solidFill>
                <a:latin typeface="Calibri" charset="0"/>
              </a:rPr>
              <a:t>Ex. Calculate concentrations at equilibrium if you have 1 M of each reactant in this reaction:</a:t>
            </a:r>
          </a:p>
          <a:p>
            <a:pPr marL="0" indent="0">
              <a:buFont typeface="Arial" charset="0"/>
              <a:buNone/>
            </a:pPr>
            <a:r>
              <a:rPr lang="en-US" dirty="0">
                <a:latin typeface="Calibri" charset="0"/>
              </a:rPr>
              <a:t>Step 1:			</a:t>
            </a:r>
            <a:r>
              <a:rPr lang="en-US" sz="4000" dirty="0">
                <a:solidFill>
                  <a:srgbClr val="FF0000"/>
                </a:solidFill>
                <a:latin typeface="Calibri" charset="0"/>
              </a:rPr>
              <a:t>A + B           2AB </a:t>
            </a:r>
          </a:p>
          <a:p>
            <a:pPr marL="0" indent="0">
              <a:buFont typeface="Arial" charset="0"/>
              <a:buNone/>
            </a:pPr>
            <a:endParaRPr lang="en-US" dirty="0">
              <a:latin typeface="Calibri" charset="0"/>
            </a:endParaRPr>
          </a:p>
          <a:p>
            <a:pPr marL="0" indent="0">
              <a:buFont typeface="Arial" charset="0"/>
              <a:buNone/>
            </a:pPr>
            <a:endParaRPr lang="en-US" dirty="0">
              <a:latin typeface="Calibri"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52925441"/>
              </p:ext>
            </p:extLst>
          </p:nvPr>
        </p:nvGraphicFramePr>
        <p:xfrm>
          <a:off x="400050" y="3408363"/>
          <a:ext cx="8343900" cy="3089277"/>
        </p:xfrm>
        <a:graphic>
          <a:graphicData uri="http://schemas.openxmlformats.org/drawingml/2006/table">
            <a:tbl>
              <a:tblPr firstRow="1" bandRow="1">
                <a:tableStyleId>{21E4AEA4-8DFA-4A89-87EB-49C32662AFE0}</a:tableStyleId>
              </a:tblPr>
              <a:tblGrid>
                <a:gridCol w="2085975"/>
                <a:gridCol w="2085975"/>
                <a:gridCol w="2085975"/>
                <a:gridCol w="2085975"/>
              </a:tblGrid>
              <a:tr h="755447">
                <a:tc>
                  <a:txBody>
                    <a:bodyPr/>
                    <a:lstStyle/>
                    <a:p>
                      <a:pPr algn="ctr"/>
                      <a:r>
                        <a:rPr lang="en-US" sz="3400" b="1" dirty="0" smtClean="0"/>
                        <a:t>ICE</a:t>
                      </a:r>
                      <a:endParaRPr lang="en-US" sz="3400" b="1" dirty="0"/>
                    </a:p>
                  </a:txBody>
                  <a:tcPr marT="45708" marB="45708"/>
                </a:tc>
                <a:tc>
                  <a:txBody>
                    <a:bodyPr/>
                    <a:lstStyle/>
                    <a:p>
                      <a:pPr algn="ctr"/>
                      <a:r>
                        <a:rPr lang="en-US" sz="3200" dirty="0" smtClean="0"/>
                        <a:t>A</a:t>
                      </a:r>
                      <a:endParaRPr lang="en-US" sz="3200" dirty="0"/>
                    </a:p>
                  </a:txBody>
                  <a:tcPr marT="45708" marB="45708"/>
                </a:tc>
                <a:tc>
                  <a:txBody>
                    <a:bodyPr/>
                    <a:lstStyle/>
                    <a:p>
                      <a:pPr algn="ctr"/>
                      <a:r>
                        <a:rPr lang="en-US" sz="3200" dirty="0" smtClean="0"/>
                        <a:t>B</a:t>
                      </a:r>
                      <a:endParaRPr lang="en-US" sz="3200" dirty="0"/>
                    </a:p>
                  </a:txBody>
                  <a:tcPr marT="45708" marB="4570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smtClean="0"/>
                        <a:t> 2</a:t>
                      </a:r>
                      <a:r>
                        <a:rPr kumimoji="0" lang="en-US" sz="3200" b="1" i="0" u="none" strike="noStrike" kern="1200" cap="none" spc="0" normalizeH="0" baseline="0" noProof="0" dirty="0" smtClean="0">
                          <a:ln>
                            <a:noFill/>
                          </a:ln>
                          <a:solidFill>
                            <a:prstClr val="white"/>
                          </a:solidFill>
                          <a:effectLst/>
                          <a:uLnTx/>
                          <a:uFillTx/>
                          <a:latin typeface="+mn-lt"/>
                          <a:ea typeface="+mn-ea"/>
                          <a:cs typeface="+mn-cs"/>
                        </a:rPr>
                        <a:t>AB</a:t>
                      </a:r>
                      <a:endParaRPr lang="en-US" sz="3200" dirty="0"/>
                    </a:p>
                  </a:txBody>
                  <a:tcPr marT="45708" marB="45708"/>
                </a:tc>
              </a:tr>
              <a:tr h="755447">
                <a:tc>
                  <a:txBody>
                    <a:bodyPr/>
                    <a:lstStyle/>
                    <a:p>
                      <a:r>
                        <a:rPr lang="en-US" sz="2400" b="1" dirty="0" smtClean="0"/>
                        <a:t>I</a:t>
                      </a:r>
                      <a:r>
                        <a:rPr lang="en-US" sz="2400" dirty="0" smtClean="0"/>
                        <a:t>NITIAL</a:t>
                      </a:r>
                      <a:r>
                        <a:rPr lang="en-US" sz="2400" baseline="0" dirty="0" smtClean="0"/>
                        <a:t> (M)</a:t>
                      </a:r>
                      <a:endParaRPr lang="en-US" sz="2400" dirty="0"/>
                    </a:p>
                  </a:txBody>
                  <a:tcPr marT="45708" marB="45708"/>
                </a:tc>
                <a:tc>
                  <a:txBody>
                    <a:bodyPr/>
                    <a:lstStyle/>
                    <a:p>
                      <a:endParaRPr lang="en-US" sz="1800" dirty="0"/>
                    </a:p>
                  </a:txBody>
                  <a:tcPr marT="45708" marB="45708"/>
                </a:tc>
                <a:tc>
                  <a:txBody>
                    <a:bodyPr/>
                    <a:lstStyle/>
                    <a:p>
                      <a:endParaRPr lang="en-US" sz="1800" dirty="0"/>
                    </a:p>
                  </a:txBody>
                  <a:tcPr marT="45708" marB="45708"/>
                </a:tc>
                <a:tc>
                  <a:txBody>
                    <a:bodyPr/>
                    <a:lstStyle/>
                    <a:p>
                      <a:endParaRPr lang="en-US" sz="1800" dirty="0"/>
                    </a:p>
                  </a:txBody>
                  <a:tcPr marT="45708" marB="45708"/>
                </a:tc>
              </a:tr>
              <a:tr h="755447">
                <a:tc>
                  <a:txBody>
                    <a:bodyPr/>
                    <a:lstStyle/>
                    <a:p>
                      <a:r>
                        <a:rPr lang="en-US" sz="2400" b="1" dirty="0" smtClean="0"/>
                        <a:t>C</a:t>
                      </a:r>
                      <a:r>
                        <a:rPr lang="en-US" sz="2400" dirty="0" smtClean="0"/>
                        <a:t>HANGE (M)</a:t>
                      </a:r>
                      <a:endParaRPr lang="en-US" sz="2400" dirty="0"/>
                    </a:p>
                  </a:txBody>
                  <a:tcPr marT="45708" marB="45708"/>
                </a:tc>
                <a:tc>
                  <a:txBody>
                    <a:bodyPr/>
                    <a:lstStyle/>
                    <a:p>
                      <a:endParaRPr lang="en-US" sz="1800" dirty="0"/>
                    </a:p>
                  </a:txBody>
                  <a:tcPr marT="45708" marB="45708"/>
                </a:tc>
                <a:tc>
                  <a:txBody>
                    <a:bodyPr/>
                    <a:lstStyle/>
                    <a:p>
                      <a:endParaRPr lang="en-US" sz="1800"/>
                    </a:p>
                  </a:txBody>
                  <a:tcPr marT="45708" marB="45708"/>
                </a:tc>
                <a:tc>
                  <a:txBody>
                    <a:bodyPr/>
                    <a:lstStyle/>
                    <a:p>
                      <a:endParaRPr lang="en-US" sz="1800" dirty="0"/>
                    </a:p>
                  </a:txBody>
                  <a:tcPr marT="45708" marB="45708"/>
                </a:tc>
              </a:tr>
              <a:tr h="822935">
                <a:tc>
                  <a:txBody>
                    <a:bodyPr/>
                    <a:lstStyle/>
                    <a:p>
                      <a:r>
                        <a:rPr lang="en-US" sz="2400" b="1" dirty="0" smtClean="0"/>
                        <a:t>E</a:t>
                      </a:r>
                      <a:r>
                        <a:rPr lang="en-US" sz="2400" dirty="0" smtClean="0"/>
                        <a:t>QUILIBRIUM</a:t>
                      </a:r>
                      <a:r>
                        <a:rPr lang="en-US" sz="2400" baseline="0" dirty="0" smtClean="0"/>
                        <a:t> (M)</a:t>
                      </a:r>
                      <a:endParaRPr lang="en-US" sz="2400" dirty="0"/>
                    </a:p>
                  </a:txBody>
                  <a:tcPr marT="45708" marB="45708"/>
                </a:tc>
                <a:tc>
                  <a:txBody>
                    <a:bodyPr/>
                    <a:lstStyle/>
                    <a:p>
                      <a:endParaRPr lang="en-US" sz="1800"/>
                    </a:p>
                  </a:txBody>
                  <a:tcPr marT="45708" marB="45708"/>
                </a:tc>
                <a:tc>
                  <a:txBody>
                    <a:bodyPr/>
                    <a:lstStyle/>
                    <a:p>
                      <a:endParaRPr lang="en-US" sz="1800"/>
                    </a:p>
                  </a:txBody>
                  <a:tcPr marT="45708" marB="45708"/>
                </a:tc>
                <a:tc>
                  <a:txBody>
                    <a:bodyPr/>
                    <a:lstStyle/>
                    <a:p>
                      <a:endParaRPr lang="en-US" sz="1800" dirty="0"/>
                    </a:p>
                  </a:txBody>
                  <a:tcPr marT="45708" marB="45708"/>
                </a:tc>
              </a:tr>
            </a:tbl>
          </a:graphicData>
        </a:graphic>
      </p:graphicFrame>
      <p:sp>
        <p:nvSpPr>
          <p:cNvPr id="6" name="Left-Right Arrow 5"/>
          <p:cNvSpPr/>
          <p:nvPr/>
        </p:nvSpPr>
        <p:spPr>
          <a:xfrm>
            <a:off x="3848100" y="2878138"/>
            <a:ext cx="685800" cy="228600"/>
          </a:xfrm>
          <a:prstGeom prst="leftRightArrow">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solidFill>
                <a:srgbClr val="FF0000"/>
              </a:solidFill>
            </a:endParaRPr>
          </a:p>
        </p:txBody>
      </p:sp>
      <p:sp>
        <p:nvSpPr>
          <p:cNvPr id="8" name="Left-Right Arrow 7"/>
          <p:cNvSpPr/>
          <p:nvPr/>
        </p:nvSpPr>
        <p:spPr>
          <a:xfrm>
            <a:off x="6324600" y="3581400"/>
            <a:ext cx="685800" cy="228600"/>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9" name="TextBox 8"/>
          <p:cNvSpPr txBox="1">
            <a:spLocks noChangeArrowheads="1"/>
          </p:cNvSpPr>
          <p:nvPr/>
        </p:nvSpPr>
        <p:spPr bwMode="auto">
          <a:xfrm>
            <a:off x="2590800" y="4267200"/>
            <a:ext cx="1600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3200"/>
              <a:t>1 </a:t>
            </a:r>
          </a:p>
        </p:txBody>
      </p:sp>
      <p:sp>
        <p:nvSpPr>
          <p:cNvPr id="10" name="TextBox 9"/>
          <p:cNvSpPr txBox="1">
            <a:spLocks noChangeArrowheads="1"/>
          </p:cNvSpPr>
          <p:nvPr/>
        </p:nvSpPr>
        <p:spPr bwMode="auto">
          <a:xfrm>
            <a:off x="4762500" y="4275138"/>
            <a:ext cx="1600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3200"/>
              <a:t>1 </a:t>
            </a:r>
          </a:p>
        </p:txBody>
      </p:sp>
      <p:sp>
        <p:nvSpPr>
          <p:cNvPr id="11" name="TextBox 10"/>
          <p:cNvSpPr txBox="1">
            <a:spLocks noChangeArrowheads="1"/>
          </p:cNvSpPr>
          <p:nvPr/>
        </p:nvSpPr>
        <p:spPr bwMode="auto">
          <a:xfrm>
            <a:off x="2590800" y="4935538"/>
            <a:ext cx="1600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3200"/>
              <a:t>-x </a:t>
            </a:r>
          </a:p>
        </p:txBody>
      </p:sp>
      <p:sp>
        <p:nvSpPr>
          <p:cNvPr id="12" name="TextBox 11"/>
          <p:cNvSpPr txBox="1">
            <a:spLocks noChangeArrowheads="1"/>
          </p:cNvSpPr>
          <p:nvPr/>
        </p:nvSpPr>
        <p:spPr bwMode="auto">
          <a:xfrm>
            <a:off x="2590800" y="5748338"/>
            <a:ext cx="1600200"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3200"/>
              <a:t>1-x </a:t>
            </a:r>
          </a:p>
        </p:txBody>
      </p:sp>
      <p:sp>
        <p:nvSpPr>
          <p:cNvPr id="13" name="TextBox 12"/>
          <p:cNvSpPr txBox="1">
            <a:spLocks noChangeArrowheads="1"/>
          </p:cNvSpPr>
          <p:nvPr/>
        </p:nvSpPr>
        <p:spPr bwMode="auto">
          <a:xfrm>
            <a:off x="4762500" y="4960938"/>
            <a:ext cx="1600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3200"/>
              <a:t>-x </a:t>
            </a:r>
          </a:p>
        </p:txBody>
      </p:sp>
      <p:sp>
        <p:nvSpPr>
          <p:cNvPr id="14" name="TextBox 13"/>
          <p:cNvSpPr txBox="1">
            <a:spLocks noChangeArrowheads="1"/>
          </p:cNvSpPr>
          <p:nvPr/>
        </p:nvSpPr>
        <p:spPr bwMode="auto">
          <a:xfrm>
            <a:off x="4786313" y="5778500"/>
            <a:ext cx="1600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3200"/>
              <a:t>1-x </a:t>
            </a:r>
          </a:p>
        </p:txBody>
      </p:sp>
      <p:sp>
        <p:nvSpPr>
          <p:cNvPr id="15" name="TextBox 14"/>
          <p:cNvSpPr txBox="1">
            <a:spLocks noChangeArrowheads="1"/>
          </p:cNvSpPr>
          <p:nvPr/>
        </p:nvSpPr>
        <p:spPr bwMode="auto">
          <a:xfrm>
            <a:off x="6934200" y="4210050"/>
            <a:ext cx="1600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3200"/>
              <a:t>0 </a:t>
            </a:r>
          </a:p>
        </p:txBody>
      </p:sp>
      <p:sp>
        <p:nvSpPr>
          <p:cNvPr id="16" name="TextBox 15"/>
          <p:cNvSpPr txBox="1">
            <a:spLocks noChangeArrowheads="1"/>
          </p:cNvSpPr>
          <p:nvPr/>
        </p:nvSpPr>
        <p:spPr bwMode="auto">
          <a:xfrm>
            <a:off x="6965950" y="5010150"/>
            <a:ext cx="1600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3200"/>
              <a:t>+2x </a:t>
            </a:r>
          </a:p>
        </p:txBody>
      </p:sp>
      <p:sp>
        <p:nvSpPr>
          <p:cNvPr id="17" name="TextBox 16"/>
          <p:cNvSpPr txBox="1">
            <a:spLocks noChangeArrowheads="1"/>
          </p:cNvSpPr>
          <p:nvPr/>
        </p:nvSpPr>
        <p:spPr bwMode="auto">
          <a:xfrm>
            <a:off x="7010400" y="5765800"/>
            <a:ext cx="1600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3200"/>
              <a:t>0+2x </a:t>
            </a:r>
          </a:p>
        </p:txBody>
      </p:sp>
    </p:spTree>
    <p:extLst>
      <p:ext uri="{BB962C8B-B14F-4D97-AF65-F5344CB8AC3E}">
        <p14:creationId xmlns:p14="http://schemas.microsoft.com/office/powerpoint/2010/main" val="3918237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a:spLocks noGrp="1"/>
          </p:cNvSpPr>
          <p:nvPr>
            <p:ph idx="1"/>
          </p:nvPr>
        </p:nvSpPr>
        <p:spPr>
          <a:xfrm>
            <a:off x="228600" y="1676400"/>
            <a:ext cx="8686800" cy="4525963"/>
          </a:xfrm>
        </p:spPr>
        <p:txBody>
          <a:bodyPr/>
          <a:lstStyle/>
          <a:p>
            <a:pPr marL="0" indent="0">
              <a:buFont typeface="Arial" charset="0"/>
              <a:buNone/>
            </a:pPr>
            <a:r>
              <a:rPr lang="en-US" sz="3400" b="1">
                <a:latin typeface="Calibri" charset="0"/>
              </a:rPr>
              <a:t>Step 2: </a:t>
            </a:r>
            <a:r>
              <a:rPr lang="en-US" sz="3400">
                <a:latin typeface="Calibri" charset="0"/>
              </a:rPr>
              <a:t>Based on your ICE chart, set up your Keq</a:t>
            </a:r>
          </a:p>
          <a:p>
            <a:pPr marL="0" indent="0">
              <a:buFont typeface="Arial" charset="0"/>
              <a:buNone/>
            </a:pPr>
            <a:r>
              <a:rPr lang="en-US" sz="3400" b="1">
                <a:latin typeface="Calibri" charset="0"/>
              </a:rPr>
              <a:t>Step 3: </a:t>
            </a:r>
            <a:r>
              <a:rPr lang="en-US" sz="3400">
                <a:latin typeface="Calibri" charset="0"/>
              </a:rPr>
              <a:t>Solve for X </a:t>
            </a:r>
            <a:r>
              <a:rPr lang="en-US" sz="3400">
                <a:latin typeface="Calibri" charset="0"/>
                <a:sym typeface="Wingdings" charset="0"/>
              </a:rPr>
              <a:t> you might have to use the quadratic equation</a:t>
            </a:r>
          </a:p>
          <a:p>
            <a:pPr marL="0" indent="0">
              <a:buFont typeface="Arial" charset="0"/>
              <a:buNone/>
            </a:pPr>
            <a:r>
              <a:rPr lang="en-US" sz="3400" b="1">
                <a:latin typeface="Calibri" charset="0"/>
                <a:sym typeface="Wingdings" charset="0"/>
              </a:rPr>
              <a:t>Step 4: </a:t>
            </a:r>
            <a:r>
              <a:rPr lang="en-US" sz="3400">
                <a:latin typeface="Calibri" charset="0"/>
                <a:sym typeface="Wingdings" charset="0"/>
              </a:rPr>
              <a:t>Evaluate x-values (you will have 2 one will follow the parameters set in the problem)</a:t>
            </a:r>
          </a:p>
          <a:p>
            <a:pPr marL="0" indent="0">
              <a:buFont typeface="Arial" charset="0"/>
              <a:buNone/>
            </a:pPr>
            <a:r>
              <a:rPr lang="en-US" sz="3400" b="1">
                <a:latin typeface="Calibri" charset="0"/>
                <a:sym typeface="Wingdings" charset="0"/>
              </a:rPr>
              <a:t>Step 5: </a:t>
            </a:r>
            <a:r>
              <a:rPr lang="en-US" sz="3400">
                <a:latin typeface="Calibri" charset="0"/>
                <a:sym typeface="Wingdings" charset="0"/>
              </a:rPr>
              <a:t>Plug in x-value to solve for concentrations at equilibrium</a:t>
            </a:r>
            <a:endParaRPr lang="en-US" sz="3400">
              <a:latin typeface="Calibri" charset="0"/>
            </a:endParaRPr>
          </a:p>
        </p:txBody>
      </p:sp>
      <p:sp>
        <p:nvSpPr>
          <p:cNvPr id="70658" name="Title 1"/>
          <p:cNvSpPr>
            <a:spLocks noGrp="1"/>
          </p:cNvSpPr>
          <p:nvPr>
            <p:ph type="title"/>
          </p:nvPr>
        </p:nvSpPr>
        <p:spPr>
          <a:xfrm>
            <a:off x="228600" y="152400"/>
            <a:ext cx="8686800" cy="1143000"/>
          </a:xfrm>
          <a:ln w="38100">
            <a:solidFill>
              <a:schemeClr val="tx1"/>
            </a:solidFill>
            <a:miter lim="800000"/>
            <a:headEnd/>
            <a:tailEnd/>
          </a:ln>
        </p:spPr>
        <p:txBody>
          <a:bodyPr>
            <a:normAutofit fontScale="90000"/>
          </a:bodyPr>
          <a:lstStyle/>
          <a:p>
            <a:r>
              <a:rPr lang="en-US" sz="3200" dirty="0">
                <a:latin typeface="Calibri" charset="0"/>
              </a:rPr>
              <a:t>Calculating concentrations at equilibrium </a:t>
            </a:r>
            <a:br>
              <a:rPr lang="en-US" sz="3200" dirty="0">
                <a:latin typeface="Calibri" charset="0"/>
              </a:rPr>
            </a:br>
            <a:r>
              <a:rPr lang="en-US" sz="3200" dirty="0">
                <a:latin typeface="Calibri" charset="0"/>
                <a:sym typeface="Wingdings" charset="0"/>
              </a:rPr>
              <a:t> ICE Method</a:t>
            </a:r>
            <a:r>
              <a:rPr lang="en-US" dirty="0">
                <a:latin typeface="Calibri" charset="0"/>
                <a:sym typeface="Wingdings" charset="0"/>
              </a:rPr>
              <a:t> </a:t>
            </a:r>
            <a:r>
              <a:rPr lang="en-US" sz="2800" dirty="0">
                <a:latin typeface="Calibri" charset="0"/>
              </a:rPr>
              <a:t>(see </a:t>
            </a:r>
            <a:r>
              <a:rPr lang="en-US" sz="2800" dirty="0" smtClean="0">
                <a:latin typeface="Calibri" charset="0"/>
              </a:rPr>
              <a:t>Ch. 14</a:t>
            </a:r>
            <a:r>
              <a:rPr lang="en-US" sz="2800" dirty="0" smtClean="0">
                <a:latin typeface="Calibri" charset="0"/>
              </a:rPr>
              <a:t> </a:t>
            </a:r>
            <a:r>
              <a:rPr lang="en-US" sz="2800" dirty="0">
                <a:latin typeface="Calibri" charset="0"/>
              </a:rPr>
              <a:t>for steps and </a:t>
            </a:r>
            <a:r>
              <a:rPr lang="en-US" sz="2800" dirty="0" smtClean="0">
                <a:latin typeface="Calibri" charset="0"/>
              </a:rPr>
              <a:t>examples)</a:t>
            </a:r>
            <a:endParaRPr lang="en-US" sz="2800" dirty="0">
              <a:latin typeface="Calibri" charset="0"/>
            </a:endParaRPr>
          </a:p>
        </p:txBody>
      </p:sp>
    </p:spTree>
    <p:extLst>
      <p:ext uri="{BB962C8B-B14F-4D97-AF65-F5344CB8AC3E}">
        <p14:creationId xmlns:p14="http://schemas.microsoft.com/office/powerpoint/2010/main" val="3943736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Content Placeholder 2"/>
          <p:cNvSpPr>
            <a:spLocks noGrp="1"/>
          </p:cNvSpPr>
          <p:nvPr>
            <p:ph idx="1"/>
          </p:nvPr>
        </p:nvSpPr>
        <p:spPr>
          <a:xfrm>
            <a:off x="152400" y="457200"/>
            <a:ext cx="8839200" cy="6096000"/>
          </a:xfrm>
        </p:spPr>
        <p:txBody>
          <a:bodyPr/>
          <a:lstStyle/>
          <a:p>
            <a:pPr marL="0" indent="0">
              <a:buFont typeface="Arial" charset="0"/>
              <a:buNone/>
            </a:pPr>
            <a:r>
              <a:rPr lang="en-US" sz="2000">
                <a:latin typeface="Calibri" charset="0"/>
              </a:rPr>
              <a:t>			</a:t>
            </a:r>
            <a:r>
              <a:rPr lang="en-US" sz="2400">
                <a:latin typeface="Calibri" charset="0"/>
              </a:rPr>
              <a:t>CO</a:t>
            </a:r>
            <a:r>
              <a:rPr lang="en-US" sz="2400" baseline="-25000">
                <a:latin typeface="Calibri" charset="0"/>
              </a:rPr>
              <a:t>2(g) </a:t>
            </a:r>
            <a:r>
              <a:rPr lang="en-US" sz="2400">
                <a:latin typeface="Calibri" charset="0"/>
              </a:rPr>
              <a:t>+ H</a:t>
            </a:r>
            <a:r>
              <a:rPr lang="en-US" sz="2400" baseline="-25000">
                <a:latin typeface="Calibri" charset="0"/>
              </a:rPr>
              <a:t>2(g) </a:t>
            </a:r>
            <a:r>
              <a:rPr lang="en-US" sz="2400">
                <a:latin typeface="Calibri" charset="0"/>
                <a:sym typeface="Wingdings" charset="0"/>
              </a:rPr>
              <a:t></a:t>
            </a:r>
            <a:r>
              <a:rPr lang="en-US" sz="2400">
                <a:latin typeface="Calibri" charset="0"/>
              </a:rPr>
              <a:t>H</a:t>
            </a:r>
            <a:r>
              <a:rPr lang="en-US" sz="2400" baseline="-25000">
                <a:latin typeface="Calibri" charset="0"/>
              </a:rPr>
              <a:t>2</a:t>
            </a:r>
            <a:r>
              <a:rPr lang="en-US" sz="2400">
                <a:latin typeface="Calibri" charset="0"/>
              </a:rPr>
              <a:t>O</a:t>
            </a:r>
            <a:r>
              <a:rPr lang="en-US" sz="2400" baseline="-25000">
                <a:latin typeface="Calibri" charset="0"/>
              </a:rPr>
              <a:t>(g) </a:t>
            </a:r>
            <a:r>
              <a:rPr lang="en-US" sz="2400">
                <a:latin typeface="Calibri" charset="0"/>
              </a:rPr>
              <a:t>+ CO</a:t>
            </a:r>
            <a:r>
              <a:rPr lang="en-US" sz="2400" baseline="-25000">
                <a:latin typeface="Calibri" charset="0"/>
              </a:rPr>
              <a:t>(g)</a:t>
            </a:r>
          </a:p>
          <a:p>
            <a:pPr marL="0" indent="0">
              <a:buFont typeface="Arial" charset="0"/>
              <a:buNone/>
            </a:pPr>
            <a:r>
              <a:rPr lang="en-US" sz="2000">
                <a:latin typeface="Calibri" charset="0"/>
              </a:rPr>
              <a:t>When H</a:t>
            </a:r>
            <a:r>
              <a:rPr lang="en-US" sz="2000" baseline="-25000">
                <a:latin typeface="Calibri" charset="0"/>
              </a:rPr>
              <a:t>2</a:t>
            </a:r>
            <a:r>
              <a:rPr lang="en-US" sz="2000">
                <a:latin typeface="Calibri" charset="0"/>
              </a:rPr>
              <a:t>(g) is mixed with CO</a:t>
            </a:r>
            <a:r>
              <a:rPr lang="en-US" sz="2000" baseline="-25000">
                <a:latin typeface="Calibri" charset="0"/>
              </a:rPr>
              <a:t>2</a:t>
            </a:r>
            <a:r>
              <a:rPr lang="en-US" sz="2000">
                <a:latin typeface="Calibri" charset="0"/>
              </a:rPr>
              <a:t>(g) at 2,000 K, equilibrium is achieved according to the equation above. In one experiment, the following equilibrium concentrations were measured.</a:t>
            </a:r>
          </a:p>
          <a:p>
            <a:pPr marL="0" indent="0">
              <a:buFont typeface="Arial" charset="0"/>
              <a:buNone/>
            </a:pPr>
            <a:r>
              <a:rPr lang="en-US" sz="2000">
                <a:latin typeface="Calibri" charset="0"/>
              </a:rPr>
              <a:t>		[H</a:t>
            </a:r>
            <a:r>
              <a:rPr lang="en-US" sz="2000" baseline="-25000">
                <a:latin typeface="Calibri" charset="0"/>
              </a:rPr>
              <a:t>2</a:t>
            </a:r>
            <a:r>
              <a:rPr lang="en-US" sz="2000">
                <a:latin typeface="Calibri" charset="0"/>
              </a:rPr>
              <a:t>]	= 0.20 mol/L</a:t>
            </a:r>
          </a:p>
          <a:p>
            <a:pPr marL="0" indent="0">
              <a:buFont typeface="Arial" charset="0"/>
              <a:buNone/>
            </a:pPr>
            <a:r>
              <a:rPr lang="en-US" sz="2000">
                <a:latin typeface="Calibri" charset="0"/>
              </a:rPr>
              <a:t>		[CO</a:t>
            </a:r>
            <a:r>
              <a:rPr lang="en-US" sz="2000" baseline="-25000">
                <a:latin typeface="Calibri" charset="0"/>
              </a:rPr>
              <a:t>2</a:t>
            </a:r>
            <a:r>
              <a:rPr lang="en-US" sz="2000">
                <a:latin typeface="Calibri" charset="0"/>
              </a:rPr>
              <a:t>]	= 0.30 mol/L</a:t>
            </a:r>
          </a:p>
          <a:p>
            <a:pPr marL="0" indent="0">
              <a:buFont typeface="Arial" charset="0"/>
              <a:buNone/>
            </a:pPr>
            <a:r>
              <a:rPr lang="en-US" sz="2000">
                <a:latin typeface="Calibri" charset="0"/>
              </a:rPr>
              <a:t>		[H</a:t>
            </a:r>
            <a:r>
              <a:rPr lang="en-US" sz="2000" baseline="-25000">
                <a:latin typeface="Calibri" charset="0"/>
              </a:rPr>
              <a:t>2</a:t>
            </a:r>
            <a:r>
              <a:rPr lang="en-US" sz="2000">
                <a:latin typeface="Calibri" charset="0"/>
              </a:rPr>
              <a:t>O] = [CO]      = 0.55 mol/L</a:t>
            </a:r>
          </a:p>
          <a:p>
            <a:pPr marL="0" indent="0">
              <a:buFont typeface="Arial" charset="0"/>
              <a:buNone/>
            </a:pPr>
            <a:r>
              <a:rPr lang="en-US" sz="2000" b="1">
                <a:latin typeface="Calibri" charset="0"/>
              </a:rPr>
              <a:t>(a) </a:t>
            </a:r>
            <a:r>
              <a:rPr lang="en-US" sz="2000">
                <a:latin typeface="Calibri" charset="0"/>
              </a:rPr>
              <a:t>What is the mole fraction of CO(g) in the equilibrium mixture?</a:t>
            </a:r>
          </a:p>
          <a:p>
            <a:pPr marL="0" indent="0">
              <a:buFont typeface="Arial" charset="0"/>
              <a:buNone/>
            </a:pPr>
            <a:r>
              <a:rPr lang="en-US" sz="2000" b="1">
                <a:latin typeface="Calibri" charset="0"/>
              </a:rPr>
              <a:t>(b) </a:t>
            </a:r>
            <a:r>
              <a:rPr lang="en-US" sz="2000">
                <a:latin typeface="Calibri" charset="0"/>
              </a:rPr>
              <a:t>Using the equilibrium concentrations given above, calculate the value of Kc, the equilibrium constant for the reaction.</a:t>
            </a:r>
          </a:p>
          <a:p>
            <a:pPr marL="0" indent="0">
              <a:buFont typeface="Arial" charset="0"/>
              <a:buNone/>
            </a:pPr>
            <a:r>
              <a:rPr lang="en-US" sz="2000" b="1">
                <a:latin typeface="Calibri" charset="0"/>
              </a:rPr>
              <a:t>(c) </a:t>
            </a:r>
            <a:r>
              <a:rPr lang="en-US" sz="2000">
                <a:latin typeface="Calibri" charset="0"/>
              </a:rPr>
              <a:t>Determine Kp in terms of Kc for this system.</a:t>
            </a:r>
          </a:p>
          <a:p>
            <a:pPr marL="0" indent="0">
              <a:buFont typeface="Arial" charset="0"/>
              <a:buNone/>
            </a:pPr>
            <a:r>
              <a:rPr lang="en-US" sz="2000" b="1">
                <a:latin typeface="Calibri" charset="0"/>
              </a:rPr>
              <a:t>(d) </a:t>
            </a:r>
            <a:r>
              <a:rPr lang="en-US" sz="2000">
                <a:latin typeface="Calibri" charset="0"/>
              </a:rPr>
              <a:t>When the system is cooled from 2,000 K to a lower temperature, 30.0 percent of the CO(g) is converted back to CO</a:t>
            </a:r>
            <a:r>
              <a:rPr lang="en-US" sz="2000" baseline="-25000">
                <a:latin typeface="Calibri" charset="0"/>
              </a:rPr>
              <a:t>2</a:t>
            </a:r>
            <a:r>
              <a:rPr lang="en-US" sz="2000">
                <a:latin typeface="Calibri" charset="0"/>
              </a:rPr>
              <a:t>(g). Calculate the value of Kc at this lower temperature.</a:t>
            </a:r>
          </a:p>
          <a:p>
            <a:pPr marL="0" indent="0">
              <a:buFont typeface="Arial" charset="0"/>
              <a:buNone/>
            </a:pPr>
            <a:r>
              <a:rPr lang="en-US" sz="2000" b="1">
                <a:latin typeface="Calibri" charset="0"/>
              </a:rPr>
              <a:t>(e) </a:t>
            </a:r>
            <a:r>
              <a:rPr lang="en-US" sz="2000">
                <a:latin typeface="Calibri" charset="0"/>
              </a:rPr>
              <a:t>In a different experiment, 0.50 mole of H</a:t>
            </a:r>
            <a:r>
              <a:rPr lang="en-US" sz="2000" baseline="-25000">
                <a:latin typeface="Calibri" charset="0"/>
              </a:rPr>
              <a:t>2</a:t>
            </a:r>
            <a:r>
              <a:rPr lang="en-US" sz="2000">
                <a:latin typeface="Calibri" charset="0"/>
              </a:rPr>
              <a:t>(g) is mixed with 0.50 mole of CO</a:t>
            </a:r>
            <a:r>
              <a:rPr lang="en-US" sz="2000" baseline="-25000">
                <a:latin typeface="Calibri" charset="0"/>
              </a:rPr>
              <a:t>2</a:t>
            </a:r>
            <a:r>
              <a:rPr lang="en-US" sz="2000">
                <a:latin typeface="Calibri" charset="0"/>
              </a:rPr>
              <a:t>(g) in a 3.0-liter reaction vessel at 2,000 K. Calculate the equilibrium concentration, in moles per liter, of CO(g) at this temperature.</a:t>
            </a:r>
          </a:p>
          <a:p>
            <a:pPr marL="0" indent="0">
              <a:buFont typeface="Arial" charset="0"/>
              <a:buNone/>
            </a:pPr>
            <a:endParaRPr lang="en-US" sz="2000">
              <a:latin typeface="Calibri" charset="0"/>
            </a:endParaRPr>
          </a:p>
        </p:txBody>
      </p:sp>
      <p:sp>
        <p:nvSpPr>
          <p:cNvPr id="71682" name="Title 1"/>
          <p:cNvSpPr>
            <a:spLocks noGrp="1"/>
          </p:cNvSpPr>
          <p:nvPr>
            <p:ph type="title"/>
          </p:nvPr>
        </p:nvSpPr>
        <p:spPr>
          <a:xfrm>
            <a:off x="381000" y="-457200"/>
            <a:ext cx="8229600" cy="1143000"/>
          </a:xfrm>
        </p:spPr>
        <p:txBody>
          <a:bodyPr/>
          <a:lstStyle/>
          <a:p>
            <a:r>
              <a:rPr lang="en-US" sz="3200" u="sng" dirty="0">
                <a:latin typeface="Calibri" charset="0"/>
              </a:rPr>
              <a:t>AP </a:t>
            </a:r>
            <a:r>
              <a:rPr lang="en-US" sz="3200" u="sng" dirty="0" err="1">
                <a:latin typeface="Calibri" charset="0"/>
              </a:rPr>
              <a:t>Chem</a:t>
            </a:r>
            <a:r>
              <a:rPr lang="en-US" sz="3200" u="sng" dirty="0">
                <a:latin typeface="Calibri" charset="0"/>
              </a:rPr>
              <a:t>: Practice FR </a:t>
            </a:r>
            <a:r>
              <a:rPr lang="en-US" sz="3200" u="sng" dirty="0" smtClean="0">
                <a:latin typeface="Calibri" charset="0"/>
              </a:rPr>
              <a:t>#1</a:t>
            </a:r>
            <a:endParaRPr lang="en-US" sz="3200" u="sng" dirty="0">
              <a:latin typeface="Calibri" charset="0"/>
            </a:endParaRPr>
          </a:p>
        </p:txBody>
      </p:sp>
    </p:spTree>
    <p:extLst>
      <p:ext uri="{BB962C8B-B14F-4D97-AF65-F5344CB8AC3E}">
        <p14:creationId xmlns:p14="http://schemas.microsoft.com/office/powerpoint/2010/main" val="679238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a:spLocks noGrp="1"/>
          </p:cNvSpPr>
          <p:nvPr>
            <p:ph idx="1"/>
          </p:nvPr>
        </p:nvSpPr>
        <p:spPr>
          <a:xfrm>
            <a:off x="152400" y="685800"/>
            <a:ext cx="8763000" cy="5943600"/>
          </a:xfrm>
        </p:spPr>
        <p:txBody>
          <a:bodyPr/>
          <a:lstStyle/>
          <a:p>
            <a:pPr marL="0" indent="0">
              <a:buFont typeface="Arial" charset="0"/>
              <a:buNone/>
            </a:pPr>
            <a:r>
              <a:rPr lang="en-US" sz="2200">
                <a:latin typeface="Calibri" charset="0"/>
              </a:rPr>
              <a:t>(a)	CO = = 0.34</a:t>
            </a:r>
          </a:p>
          <a:p>
            <a:pPr marL="0" indent="0">
              <a:buFont typeface="Arial" charset="0"/>
              <a:buNone/>
            </a:pPr>
            <a:r>
              <a:rPr lang="en-US" sz="2200">
                <a:latin typeface="Calibri" charset="0"/>
              </a:rPr>
              <a:t>(b)	Kc =  = 5.04</a:t>
            </a:r>
          </a:p>
          <a:p>
            <a:pPr marL="0" indent="0">
              <a:buFont typeface="Arial" charset="0"/>
              <a:buNone/>
            </a:pPr>
            <a:r>
              <a:rPr lang="en-US" sz="2200">
                <a:latin typeface="Calibri" charset="0"/>
              </a:rPr>
              <a:t>(c)	Since  </a:t>
            </a:r>
            <a:r>
              <a:rPr lang="el-GR" sz="2200">
                <a:latin typeface="Calibri" charset="0"/>
              </a:rPr>
              <a:t>Δ</a:t>
            </a:r>
            <a:r>
              <a:rPr lang="en-US" sz="2200">
                <a:latin typeface="Calibri" charset="0"/>
              </a:rPr>
              <a:t>n = 0, Kc = Kp </a:t>
            </a:r>
          </a:p>
          <a:p>
            <a:pPr marL="0" indent="0">
              <a:buFont typeface="Arial" charset="0"/>
              <a:buNone/>
            </a:pPr>
            <a:r>
              <a:rPr lang="en-US" sz="2200">
                <a:latin typeface="Calibri" charset="0"/>
              </a:rPr>
              <a:t>(d)	[CO] = 0.55 - 30.0% = 0.55 - 0.165 = 0.385 M</a:t>
            </a:r>
          </a:p>
          <a:p>
            <a:pPr marL="0" indent="0">
              <a:buFont typeface="Arial" charset="0"/>
              <a:buNone/>
            </a:pPr>
            <a:r>
              <a:rPr lang="en-US" sz="2200">
                <a:latin typeface="Calibri" charset="0"/>
              </a:rPr>
              <a:t>	[H2O]	= 0.55 - 0.165 = 0.385 M</a:t>
            </a:r>
          </a:p>
          <a:p>
            <a:pPr marL="0" indent="0">
              <a:buFont typeface="Arial" charset="0"/>
              <a:buNone/>
            </a:pPr>
            <a:r>
              <a:rPr lang="en-US" sz="2200">
                <a:latin typeface="Calibri" charset="0"/>
              </a:rPr>
              <a:t>	[H2]	= 0.20 + 0.165 = 0.365 M</a:t>
            </a:r>
          </a:p>
          <a:p>
            <a:pPr marL="0" indent="0">
              <a:buFont typeface="Arial" charset="0"/>
              <a:buNone/>
            </a:pPr>
            <a:r>
              <a:rPr lang="en-US" sz="2200">
                <a:latin typeface="Calibri" charset="0"/>
              </a:rPr>
              <a:t>	[CO2]	= 0.30 + 0.165 = 0.465 M</a:t>
            </a:r>
          </a:p>
          <a:p>
            <a:pPr marL="0" indent="0">
              <a:buFont typeface="Arial" charset="0"/>
              <a:buNone/>
            </a:pPr>
            <a:r>
              <a:rPr lang="en-US" sz="2200">
                <a:latin typeface="Calibri" charset="0"/>
              </a:rPr>
              <a:t>	K = (0.385)</a:t>
            </a:r>
            <a:r>
              <a:rPr lang="en-US" sz="2200" baseline="30000">
                <a:latin typeface="Calibri" charset="0"/>
              </a:rPr>
              <a:t>2</a:t>
            </a:r>
            <a:r>
              <a:rPr lang="en-US" sz="2200">
                <a:latin typeface="Calibri" charset="0"/>
              </a:rPr>
              <a:t>/(0.365 X 0.465) = 0.87</a:t>
            </a:r>
          </a:p>
          <a:p>
            <a:pPr marL="0" indent="0">
              <a:buFont typeface="Arial" charset="0"/>
              <a:buNone/>
            </a:pPr>
            <a:r>
              <a:rPr lang="en-US" sz="2200">
                <a:latin typeface="Calibri" charset="0"/>
              </a:rPr>
              <a:t>(e)	let X = </a:t>
            </a:r>
            <a:r>
              <a:rPr lang="el-GR" sz="2200">
                <a:latin typeface="Calibri" charset="0"/>
              </a:rPr>
              <a:t>Δ</a:t>
            </a:r>
            <a:r>
              <a:rPr lang="en-US" sz="2200">
                <a:latin typeface="Calibri" charset="0"/>
              </a:rPr>
              <a:t>[H2] to reach equilibrium</a:t>
            </a:r>
          </a:p>
          <a:p>
            <a:pPr marL="0" indent="0">
              <a:buFont typeface="Arial" charset="0"/>
              <a:buNone/>
            </a:pPr>
            <a:r>
              <a:rPr lang="en-US" sz="2200">
                <a:latin typeface="Calibri" charset="0"/>
              </a:rPr>
              <a:t>	[H2] = 0.50 mol/3.0L  - X = 0.167 - X</a:t>
            </a:r>
          </a:p>
          <a:p>
            <a:pPr marL="0" indent="0">
              <a:buFont typeface="Arial" charset="0"/>
              <a:buNone/>
            </a:pPr>
            <a:r>
              <a:rPr lang="en-US" sz="2200">
                <a:latin typeface="Calibri" charset="0"/>
              </a:rPr>
              <a:t>	[CO2] = 0.50 mol/3.0L  - X = 0.167 - X</a:t>
            </a:r>
          </a:p>
          <a:p>
            <a:pPr marL="0" indent="0">
              <a:buFont typeface="Arial" charset="0"/>
              <a:buNone/>
            </a:pPr>
            <a:r>
              <a:rPr lang="en-US" sz="2200">
                <a:latin typeface="Calibri" charset="0"/>
              </a:rPr>
              <a:t>	[CO] = +X ;  [H2O] = +X</a:t>
            </a:r>
          </a:p>
          <a:p>
            <a:pPr marL="0" indent="0">
              <a:buFont typeface="Arial" charset="0"/>
              <a:buNone/>
            </a:pPr>
            <a:r>
              <a:rPr lang="en-US" sz="2200">
                <a:latin typeface="Calibri" charset="0"/>
              </a:rPr>
              <a:t>	K = X</a:t>
            </a:r>
            <a:r>
              <a:rPr lang="en-US" sz="2200" baseline="30000">
                <a:latin typeface="Calibri" charset="0"/>
              </a:rPr>
              <a:t>2</a:t>
            </a:r>
            <a:r>
              <a:rPr lang="en-US" sz="2200">
                <a:latin typeface="Calibri" charset="0"/>
              </a:rPr>
              <a:t>/(0.167 - X)</a:t>
            </a:r>
            <a:r>
              <a:rPr lang="en-US" sz="2200" baseline="30000">
                <a:latin typeface="Calibri" charset="0"/>
              </a:rPr>
              <a:t>2</a:t>
            </a:r>
            <a:r>
              <a:rPr lang="en-US" sz="2200">
                <a:latin typeface="Calibri" charset="0"/>
              </a:rPr>
              <a:t> = 5.04 ; X = [CO] = 0.12 M</a:t>
            </a:r>
          </a:p>
          <a:p>
            <a:pPr marL="0" indent="0">
              <a:buFont typeface="Arial" charset="0"/>
              <a:buNone/>
            </a:pPr>
            <a:endParaRPr lang="en-US" sz="2200">
              <a:latin typeface="Calibri" charset="0"/>
            </a:endParaRPr>
          </a:p>
        </p:txBody>
      </p:sp>
      <p:sp>
        <p:nvSpPr>
          <p:cNvPr id="72706" name="Title 1"/>
          <p:cNvSpPr>
            <a:spLocks noGrp="1"/>
          </p:cNvSpPr>
          <p:nvPr>
            <p:ph type="title"/>
          </p:nvPr>
        </p:nvSpPr>
        <p:spPr>
          <a:xfrm>
            <a:off x="381000" y="-304800"/>
            <a:ext cx="8229600" cy="1143000"/>
          </a:xfrm>
        </p:spPr>
        <p:txBody>
          <a:bodyPr/>
          <a:lstStyle/>
          <a:p>
            <a:r>
              <a:rPr lang="en-US" sz="3200" u="sng">
                <a:latin typeface="Calibri" charset="0"/>
              </a:rPr>
              <a:t>AP Chem: Practice FR #1 Solution</a:t>
            </a:r>
          </a:p>
        </p:txBody>
      </p:sp>
    </p:spTree>
    <p:extLst>
      <p:ext uri="{BB962C8B-B14F-4D97-AF65-F5344CB8AC3E}">
        <p14:creationId xmlns:p14="http://schemas.microsoft.com/office/powerpoint/2010/main" val="1300555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381000" y="-304800"/>
            <a:ext cx="8229600" cy="1143000"/>
          </a:xfrm>
        </p:spPr>
        <p:txBody>
          <a:bodyPr/>
          <a:lstStyle/>
          <a:p>
            <a:r>
              <a:rPr lang="en-US" sz="3200" u="sng" dirty="0">
                <a:latin typeface="Calibri" charset="0"/>
              </a:rPr>
              <a:t>AP </a:t>
            </a:r>
            <a:r>
              <a:rPr lang="en-US" sz="3200" u="sng" dirty="0" err="1">
                <a:latin typeface="Calibri" charset="0"/>
              </a:rPr>
              <a:t>Chem</a:t>
            </a:r>
            <a:r>
              <a:rPr lang="en-US" sz="3200" u="sng" dirty="0">
                <a:latin typeface="Calibri" charset="0"/>
              </a:rPr>
              <a:t>: Practice FR </a:t>
            </a:r>
            <a:r>
              <a:rPr lang="en-US" sz="3200" u="sng" dirty="0" smtClean="0">
                <a:latin typeface="Calibri" charset="0"/>
              </a:rPr>
              <a:t>#2</a:t>
            </a:r>
            <a:endParaRPr lang="en-US" sz="3200" u="sng" dirty="0">
              <a:latin typeface="Calibri" charset="0"/>
            </a:endParaRPr>
          </a:p>
        </p:txBody>
      </p:sp>
      <p:sp>
        <p:nvSpPr>
          <p:cNvPr id="73730" name="Rectangle 3"/>
          <p:cNvSpPr>
            <a:spLocks noChangeArrowheads="1"/>
          </p:cNvSpPr>
          <p:nvPr/>
        </p:nvSpPr>
        <p:spPr bwMode="auto">
          <a:xfrm>
            <a:off x="304800" y="719138"/>
            <a:ext cx="9144000" cy="56938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eaLnBrk="1" hangingPunct="1"/>
            <a:r>
              <a:rPr lang="en-US" sz="2800" dirty="0"/>
              <a:t>MgF</a:t>
            </a:r>
            <a:r>
              <a:rPr lang="en-US" sz="2800" baseline="-25000" dirty="0"/>
              <a:t>2</a:t>
            </a:r>
            <a:r>
              <a:rPr lang="en-US" sz="2800" i="1" baseline="-25000" dirty="0"/>
              <a:t>(s)</a:t>
            </a:r>
            <a:r>
              <a:rPr lang="en-US" sz="2800" baseline="-25000" dirty="0"/>
              <a:t> </a:t>
            </a:r>
            <a:r>
              <a:rPr lang="en-US" sz="2800" dirty="0">
                <a:sym typeface="Symbol" charset="0"/>
              </a:rPr>
              <a:t></a:t>
            </a:r>
            <a:r>
              <a:rPr lang="en-US" sz="2800" dirty="0"/>
              <a:t> Mg</a:t>
            </a:r>
            <a:r>
              <a:rPr lang="en-US" sz="2800" baseline="30000" dirty="0"/>
              <a:t>2+</a:t>
            </a:r>
            <a:r>
              <a:rPr lang="en-US" sz="2800" i="1" baseline="-25000" dirty="0"/>
              <a:t>(</a:t>
            </a:r>
            <a:r>
              <a:rPr lang="en-US" sz="2800" i="1" baseline="-25000" dirty="0" err="1"/>
              <a:t>aq</a:t>
            </a:r>
            <a:r>
              <a:rPr lang="en-US" sz="2800" i="1" baseline="-25000" dirty="0"/>
              <a:t>)</a:t>
            </a:r>
            <a:r>
              <a:rPr lang="en-US" sz="2800" baseline="-25000" dirty="0"/>
              <a:t> </a:t>
            </a:r>
            <a:r>
              <a:rPr lang="en-US" sz="2800" dirty="0"/>
              <a:t>+ 2 F</a:t>
            </a:r>
            <a:r>
              <a:rPr lang="en-US" sz="2800" baseline="30000" dirty="0"/>
              <a:t>-</a:t>
            </a:r>
            <a:r>
              <a:rPr lang="en-US" sz="2800" i="1" baseline="-25000" dirty="0"/>
              <a:t>(</a:t>
            </a:r>
            <a:r>
              <a:rPr lang="en-US" sz="2800" i="1" baseline="-25000" dirty="0" err="1"/>
              <a:t>aq</a:t>
            </a:r>
            <a:r>
              <a:rPr lang="en-US" sz="2800" i="1" baseline="-25000" dirty="0"/>
              <a:t>)</a:t>
            </a:r>
          </a:p>
          <a:p>
            <a:pPr algn="ctr" eaLnBrk="1" hangingPunct="1"/>
            <a:endParaRPr lang="en-US" sz="2800" dirty="0"/>
          </a:p>
          <a:p>
            <a:pPr eaLnBrk="1" hangingPunct="1"/>
            <a:r>
              <a:rPr lang="en-US" sz="2800" dirty="0"/>
              <a:t>#2.)    In a saturated solution of MgF</a:t>
            </a:r>
            <a:r>
              <a:rPr lang="en-US" sz="2800" baseline="-25000" dirty="0"/>
              <a:t>2</a:t>
            </a:r>
            <a:r>
              <a:rPr lang="en-US" sz="2800" dirty="0"/>
              <a:t> at 18°C, the concentration of Mg</a:t>
            </a:r>
            <a:r>
              <a:rPr lang="en-US" sz="2800" baseline="30000" dirty="0"/>
              <a:t>2+</a:t>
            </a:r>
            <a:r>
              <a:rPr lang="en-US" sz="2800" dirty="0"/>
              <a:t> is 1.21X10</a:t>
            </a:r>
            <a:r>
              <a:rPr lang="en-US" sz="2800" baseline="30000" dirty="0"/>
              <a:t>-3</a:t>
            </a:r>
            <a:r>
              <a:rPr lang="en-US" sz="2800" dirty="0"/>
              <a:t> </a:t>
            </a:r>
            <a:r>
              <a:rPr lang="en-US" sz="2800" dirty="0" smtClean="0"/>
              <a:t>M  and </a:t>
            </a:r>
            <a:r>
              <a:rPr lang="en-US" sz="2800" dirty="0"/>
              <a:t>F</a:t>
            </a:r>
            <a:r>
              <a:rPr lang="en-US" sz="2800" baseline="30000" dirty="0"/>
              <a:t>-  </a:t>
            </a:r>
            <a:r>
              <a:rPr lang="en-US" sz="2800" dirty="0"/>
              <a:t>is 2.42X10</a:t>
            </a:r>
            <a:r>
              <a:rPr lang="en-US" sz="2800" baseline="30000" dirty="0"/>
              <a:t>-</a:t>
            </a:r>
            <a:r>
              <a:rPr lang="en-US" sz="2800" baseline="30000" dirty="0" smtClean="0"/>
              <a:t>3</a:t>
            </a:r>
            <a:r>
              <a:rPr lang="en-US" sz="2800" dirty="0" smtClean="0"/>
              <a:t> M.</a:t>
            </a:r>
            <a:r>
              <a:rPr lang="en-US" sz="2800" baseline="30000" dirty="0" smtClean="0"/>
              <a:t> </a:t>
            </a:r>
            <a:r>
              <a:rPr lang="en-US" sz="2800" dirty="0"/>
              <a:t>The equilibrium is represented by the equation above.</a:t>
            </a:r>
          </a:p>
          <a:p>
            <a:pPr eaLnBrk="1" hangingPunct="1"/>
            <a:endParaRPr lang="en-US" sz="2800" dirty="0" smtClean="0"/>
          </a:p>
          <a:p>
            <a:pPr eaLnBrk="1" hangingPunct="1"/>
            <a:r>
              <a:rPr lang="en-US" sz="2800" dirty="0" smtClean="0"/>
              <a:t>(</a:t>
            </a:r>
            <a:r>
              <a:rPr lang="en-US" sz="2800" dirty="0"/>
              <a:t>a) Write the expression for the solubility-product constant, </a:t>
            </a:r>
            <a:r>
              <a:rPr lang="en-US" sz="2800" i="1" dirty="0" err="1"/>
              <a:t>K</a:t>
            </a:r>
            <a:r>
              <a:rPr lang="en-US" sz="2800" i="1" baseline="-25000" dirty="0" err="1"/>
              <a:t>sp</a:t>
            </a:r>
            <a:r>
              <a:rPr lang="en-US" sz="2800" i="1" dirty="0"/>
              <a:t>, </a:t>
            </a:r>
            <a:r>
              <a:rPr lang="en-US" sz="2800" dirty="0"/>
              <a:t>and calculate its value at 18°C.</a:t>
            </a:r>
          </a:p>
          <a:p>
            <a:pPr eaLnBrk="1" hangingPunct="1"/>
            <a:endParaRPr lang="en-US" sz="2800" dirty="0"/>
          </a:p>
          <a:p>
            <a:pPr eaLnBrk="1" hangingPunct="1"/>
            <a:r>
              <a:rPr lang="en-US" sz="2800" dirty="0"/>
              <a:t>(b) Calculate the equilibrium concentration of Mg</a:t>
            </a:r>
            <a:r>
              <a:rPr lang="en-US" sz="2800" baseline="30000" dirty="0"/>
              <a:t>2+</a:t>
            </a:r>
            <a:r>
              <a:rPr lang="en-US" sz="2800" dirty="0"/>
              <a:t> in 1.000 liter of saturated MgF</a:t>
            </a:r>
            <a:r>
              <a:rPr lang="en-US" sz="2800" baseline="-25000" dirty="0"/>
              <a:t>2</a:t>
            </a:r>
            <a:r>
              <a:rPr lang="en-US" sz="2800" dirty="0"/>
              <a:t> solution  at 18°C to which 0.100 mole of solid KF has been added. The KF dissolves completely. Assume the volume change is negligible. </a:t>
            </a:r>
          </a:p>
        </p:txBody>
      </p:sp>
    </p:spTree>
    <p:extLst>
      <p:ext uri="{BB962C8B-B14F-4D97-AF65-F5344CB8AC3E}">
        <p14:creationId xmlns:p14="http://schemas.microsoft.com/office/powerpoint/2010/main" val="1197536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237</TotalTime>
  <Words>480</Words>
  <Application>Microsoft Macintosh PowerPoint</Application>
  <PresentationFormat>On-screen Show (4:3)</PresentationFormat>
  <Paragraphs>128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ＭＳ Ｐゴシック</vt:lpstr>
      <vt:lpstr>Symbol</vt:lpstr>
      <vt:lpstr>Wingdings</vt:lpstr>
      <vt:lpstr>Arial</vt:lpstr>
      <vt:lpstr>Office Theme</vt:lpstr>
      <vt:lpstr>AP Chem Equilibrium Practice FRQ with Solutions</vt:lpstr>
      <vt:lpstr>PowerPoint Presentation</vt:lpstr>
      <vt:lpstr>Reaction Quotient</vt:lpstr>
      <vt:lpstr>Additional Info:</vt:lpstr>
      <vt:lpstr>Calculating concentrations at equilibrium   ICE Method (see pg. 604-606 for steps and example)</vt:lpstr>
      <vt:lpstr>Calculating concentrations at equilibrium   ICE Method (see Ch. 14 for steps and examples)</vt:lpstr>
      <vt:lpstr>AP Chem: Practice FR #1</vt:lpstr>
      <vt:lpstr>AP Chem: Practice FR #1 Solution</vt:lpstr>
      <vt:lpstr>AP Chem: Practice FR #2</vt:lpstr>
      <vt:lpstr>AP Chem: Practice FR #2 Solution</vt:lpstr>
      <vt:lpstr>AP Chem: Practice FR #3 </vt:lpstr>
      <vt:lpstr>AP Chem: Practice FR #3 Solution</vt:lpstr>
      <vt:lpstr>AP Chem FR Practice #4</vt:lpstr>
      <vt:lpstr>AP Chem FR Practice 4: ANSWER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Chem Equilibrium Practice FRQ with Solutions</dc:title>
  <dc:creator>Ernesto Nodado</dc:creator>
  <cp:lastModifiedBy>Microsoft Office User</cp:lastModifiedBy>
  <cp:revision>4</cp:revision>
  <dcterms:created xsi:type="dcterms:W3CDTF">2016-03-22T22:19:36Z</dcterms:created>
  <dcterms:modified xsi:type="dcterms:W3CDTF">2016-03-23T21:54:03Z</dcterms:modified>
</cp:coreProperties>
</file>