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  <p:sldId id="260" r:id="rId3"/>
    <p:sldId id="270" r:id="rId4"/>
    <p:sldId id="271" r:id="rId5"/>
    <p:sldId id="272" r:id="rId6"/>
    <p:sldId id="275" r:id="rId7"/>
    <p:sldId id="273" r:id="rId8"/>
    <p:sldId id="276" r:id="rId9"/>
    <p:sldId id="274" r:id="rId10"/>
    <p:sldId id="27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6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4C53B-C2AA-3F46-A8DB-ED60C9B7C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C2CDE2-1443-3549-BAD9-C01CC24ED0B2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FAC0AE-F152-0A4C-AEFA-2C8F26361E47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A0CC4-9A37-7948-B23D-F5FBFA587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4BB7BB-434E-EE4B-BCA9-BFC8B760F363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788D8-EDE1-7E4B-A9A3-8CBF808C6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pPr>
              <a:defRPr/>
            </a:pPr>
            <a:fld id="{87451DFF-B240-A24A-8C81-6F81C673DA42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7695B-7068-8F4D-8E4C-C6FD742E7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pPr>
              <a:defRPr/>
            </a:pPr>
            <a:fld id="{634C2EA7-5DC4-A341-95CB-84DF084D08E0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18FED-3F5A-E143-9B7E-E8CB83184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pPr>
              <a:defRPr/>
            </a:pPr>
            <a:fld id="{634C2EA7-5DC4-A341-95CB-84DF084D08E0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18FED-3F5A-E143-9B7E-E8CB83184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001F2-76A5-4A4A-9463-B2ADCEE08058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80FC1-6671-5A4B-B7D7-F98084F8F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0CF3B-F0EB-7944-8393-3B0F989303C8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0B40D-41C1-D546-A710-417D06E87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F92804-BBD7-FA42-85F9-BBAF827764E1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D8594-C43D-BD46-81BD-01B285C37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6E233E-1354-7343-9D98-07AD98CAAE32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42B3F-CBFB-E040-AF1C-67E11E9FFF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87F99B-27CE-2B43-A09A-DC9CB2F63B8B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680B2-3AFE-FD47-B75D-5C874BDBB8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E4B32-F906-AA4F-8DE3-28EAC2377CCE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C3C9A-D4BF-E745-8652-E3FD4C639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C2EA7-5DC4-A341-95CB-84DF084D08E0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18FED-3F5A-E143-9B7E-E8CB83184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C2EA7-5DC4-A341-95CB-84DF084D08E0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18FED-3F5A-E143-9B7E-E8CB83184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C2EA7-5DC4-A341-95CB-84DF084D08E0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18FED-3F5A-E143-9B7E-E8CB83184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0B483-3FC2-3643-9296-F86CF2EB1C2C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5A1B1-5E74-5945-8C18-BE0637C4F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34C2EA7-5DC4-A341-95CB-84DF084D08E0}" type="datetimeFigureOut">
              <a:rPr lang="en-US" smtClean="0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818FED-3F5A-E143-9B7E-E8CB83184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Chemical Equilibrium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Honors Chemistry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Mrs. Nielsen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5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8603" y="0"/>
            <a:ext cx="8613775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Equilibrium Constants: </a:t>
            </a:r>
            <a:r>
              <a:rPr lang="en-US" sz="53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K</a:t>
            </a:r>
            <a:r>
              <a:rPr lang="en-US" sz="5300" b="1" baseline="-25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eq</a:t>
            </a:r>
            <a:endParaRPr lang="en-US" sz="5300" b="1" baseline="-2500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98603" y="980876"/>
            <a:ext cx="8613775" cy="48656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SzTx/>
              <a:buNone/>
            </a:pPr>
            <a:r>
              <a:rPr lang="en-US" sz="4000" dirty="0" smtClean="0">
                <a:effectLst/>
                <a:latin typeface="Arial" charset="0"/>
              </a:rPr>
              <a:t>Quantifies equilibrium position</a:t>
            </a:r>
            <a:endParaRPr lang="en-US" sz="4000" dirty="0"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1787" y="1853060"/>
            <a:ext cx="861377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Tx/>
            </a:pPr>
            <a:r>
              <a:rPr lang="en-US" sz="3400" b="1" dirty="0" smtClean="0">
                <a:solidFill>
                  <a:srgbClr val="FFFF00"/>
                </a:solidFill>
              </a:rPr>
              <a:t>Example:</a:t>
            </a:r>
            <a:endParaRPr lang="en-US" sz="3400" b="1" dirty="0">
              <a:solidFill>
                <a:srgbClr val="FFFF00"/>
              </a:solidFill>
            </a:endParaRPr>
          </a:p>
          <a:p>
            <a:pPr lvl="1">
              <a:buFont typeface="Wingdings" charset="0"/>
              <a:buNone/>
            </a:pPr>
            <a:r>
              <a:rPr lang="en-US" sz="3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	  </a:t>
            </a:r>
            <a:r>
              <a:rPr lang="en-US" sz="34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3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3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+ </a:t>
            </a:r>
            <a:r>
              <a:rPr lang="en-US" sz="34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3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3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>
                <a:solidFill>
                  <a:srgbClr val="FFFF00"/>
                </a:solidFill>
                <a:sym typeface="Monotype Sorts" charset="0"/>
              </a:rPr>
              <a:t></a:t>
            </a:r>
            <a:r>
              <a:rPr lang="en-US" sz="3400" b="1" dirty="0">
                <a:solidFill>
                  <a:schemeClr val="accent4">
                    <a:lumMod val="60000"/>
                    <a:lumOff val="40000"/>
                  </a:schemeClr>
                </a:solidFill>
                <a:sym typeface="Monotype Sorts" charset="0"/>
              </a:rPr>
              <a:t> </a:t>
            </a:r>
            <a:r>
              <a:rPr lang="en-US" sz="3400" b="1" dirty="0" err="1">
                <a:solidFill>
                  <a:srgbClr val="CCFFCC"/>
                </a:solidFill>
                <a:sym typeface="Monotype Sorts" charset="0"/>
              </a:rPr>
              <a:t>y</a:t>
            </a:r>
            <a:r>
              <a:rPr lang="en-US" sz="3400" b="1" dirty="0" err="1" smtClean="0">
                <a:solidFill>
                  <a:srgbClr val="CCFFCC"/>
                </a:solidFill>
                <a:sym typeface="Monotype Sorts" charset="0"/>
              </a:rPr>
              <a:t>C</a:t>
            </a:r>
            <a:r>
              <a:rPr lang="en-US" sz="3400" b="1" dirty="0" smtClean="0">
                <a:solidFill>
                  <a:srgbClr val="CCFFCC"/>
                </a:solidFill>
                <a:sym typeface="Monotype Sorts" charset="0"/>
              </a:rPr>
              <a:t> </a:t>
            </a:r>
            <a:r>
              <a:rPr lang="en-US" sz="3400" b="1" dirty="0">
                <a:solidFill>
                  <a:srgbClr val="CCFFCC"/>
                </a:solidFill>
                <a:sym typeface="Monotype Sorts" charset="0"/>
              </a:rPr>
              <a:t>+ </a:t>
            </a:r>
            <a:r>
              <a:rPr lang="en-US" sz="3400" b="1" dirty="0" err="1">
                <a:solidFill>
                  <a:srgbClr val="CCFFCC"/>
                </a:solidFill>
                <a:sym typeface="Monotype Sorts" charset="0"/>
              </a:rPr>
              <a:t>z</a:t>
            </a:r>
            <a:r>
              <a:rPr lang="en-US" sz="3400" b="1" dirty="0" err="1" smtClean="0">
                <a:solidFill>
                  <a:srgbClr val="CCFFCC"/>
                </a:solidFill>
                <a:sym typeface="Monotype Sorts" charset="0"/>
              </a:rPr>
              <a:t>D</a:t>
            </a:r>
            <a:endParaRPr lang="en-US" sz="3400" b="1" dirty="0">
              <a:solidFill>
                <a:srgbClr val="CCFFCC"/>
              </a:solidFill>
              <a:sym typeface="Monotype Sort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61378" y="3767314"/>
            <a:ext cx="4918533" cy="1200329"/>
            <a:chOff x="1591816" y="4288713"/>
            <a:chExt cx="4918533" cy="1200329"/>
          </a:xfrm>
        </p:grpSpPr>
        <p:sp>
          <p:nvSpPr>
            <p:cNvPr id="3" name="Rectangle 2"/>
            <p:cNvSpPr/>
            <p:nvPr/>
          </p:nvSpPr>
          <p:spPr>
            <a:xfrm>
              <a:off x="2933700" y="4288713"/>
              <a:ext cx="357664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>
                <a:buFont typeface="Wingdings" charset="0"/>
                <a:buNone/>
              </a:pPr>
              <a:r>
                <a:rPr lang="en-US" sz="3600" dirty="0" smtClean="0">
                  <a:solidFill>
                    <a:srgbClr val="CCFFCC"/>
                  </a:solidFill>
                </a:rPr>
                <a:t>[</a:t>
              </a:r>
              <a:r>
                <a:rPr lang="en-US" sz="3600" dirty="0">
                  <a:solidFill>
                    <a:srgbClr val="CCFFCC"/>
                  </a:solidFill>
                </a:rPr>
                <a:t>C</a:t>
              </a:r>
              <a:r>
                <a:rPr lang="en-US" sz="3600" dirty="0" smtClean="0">
                  <a:solidFill>
                    <a:srgbClr val="CCFFCC"/>
                  </a:solidFill>
                </a:rPr>
                <a:t>]</a:t>
              </a:r>
              <a:r>
                <a:rPr lang="en-US" sz="3600" b="1" baseline="30000" dirty="0">
                  <a:solidFill>
                    <a:srgbClr val="CCFFCC"/>
                  </a:solidFill>
                </a:rPr>
                <a:t>y</a:t>
              </a:r>
              <a:r>
                <a:rPr lang="en-US" sz="3600" dirty="0" smtClean="0">
                  <a:solidFill>
                    <a:srgbClr val="CCFFCC"/>
                  </a:solidFill>
                </a:rPr>
                <a:t>  </a:t>
              </a:r>
              <a:r>
                <a:rPr lang="en-US" sz="3600" dirty="0">
                  <a:solidFill>
                    <a:srgbClr val="CCFFCC"/>
                  </a:solidFill>
                </a:rPr>
                <a:t>x  [D</a:t>
              </a:r>
              <a:r>
                <a:rPr lang="en-US" sz="3600" dirty="0" smtClean="0">
                  <a:solidFill>
                    <a:srgbClr val="CCFFCC"/>
                  </a:solidFill>
                </a:rPr>
                <a:t>]</a:t>
              </a:r>
              <a:r>
                <a:rPr lang="en-US" sz="3600" b="1" baseline="30000" dirty="0">
                  <a:solidFill>
                    <a:srgbClr val="CCFFCC"/>
                  </a:solidFill>
                </a:rPr>
                <a:t>z</a:t>
              </a:r>
              <a:endParaRPr lang="en-US" sz="3600" dirty="0">
                <a:solidFill>
                  <a:srgbClr val="CCFFCC"/>
                </a:solidFill>
              </a:endParaRPr>
            </a:p>
            <a:p>
              <a:pPr lvl="1">
                <a:buFont typeface="Wingdings" charset="0"/>
                <a:buNone/>
              </a:pPr>
              <a:r>
                <a:rPr lang="en-US" sz="3600" dirty="0" smtClean="0">
                  <a:solidFill>
                    <a:srgbClr val="FF9E40"/>
                  </a:solidFill>
                </a:rPr>
                <a:t>[</a:t>
              </a:r>
              <a:r>
                <a:rPr lang="en-US" sz="3600" dirty="0">
                  <a:solidFill>
                    <a:srgbClr val="FF9E40"/>
                  </a:solidFill>
                </a:rPr>
                <a:t>A</a:t>
              </a:r>
              <a:r>
                <a:rPr lang="en-US" sz="3600" dirty="0" smtClean="0">
                  <a:solidFill>
                    <a:srgbClr val="FF9E40"/>
                  </a:solidFill>
                </a:rPr>
                <a:t>]</a:t>
              </a:r>
              <a:r>
                <a:rPr lang="en-US" sz="3600" b="1" baseline="30000" dirty="0">
                  <a:solidFill>
                    <a:srgbClr val="FF9E40"/>
                  </a:solidFill>
                </a:rPr>
                <a:t>w</a:t>
              </a:r>
              <a:r>
                <a:rPr lang="en-US" sz="3600" dirty="0" smtClean="0">
                  <a:solidFill>
                    <a:srgbClr val="FF9E40"/>
                  </a:solidFill>
                </a:rPr>
                <a:t>  </a:t>
              </a:r>
              <a:r>
                <a:rPr lang="en-US" sz="3600" dirty="0">
                  <a:solidFill>
                    <a:srgbClr val="FF9E40"/>
                  </a:solidFill>
                </a:rPr>
                <a:t>x  [B</a:t>
              </a:r>
              <a:r>
                <a:rPr lang="en-US" sz="3600" dirty="0" smtClean="0">
                  <a:solidFill>
                    <a:srgbClr val="FF9E40"/>
                  </a:solidFill>
                </a:rPr>
                <a:t>]</a:t>
              </a:r>
              <a:r>
                <a:rPr lang="en-US" sz="3600" b="1" baseline="30000" dirty="0">
                  <a:solidFill>
                    <a:srgbClr val="FF9E40"/>
                  </a:solidFill>
                </a:rPr>
                <a:t>x</a:t>
              </a:r>
              <a:endParaRPr lang="en-US" sz="3600" b="1" baseline="30000" dirty="0">
                <a:solidFill>
                  <a:srgbClr val="FF9E40"/>
                </a:solidFill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3234156" y="4887240"/>
              <a:ext cx="2590800" cy="0"/>
            </a:xfrm>
            <a:prstGeom prst="line">
              <a:avLst/>
            </a:prstGeom>
            <a:noFill/>
            <a:ln w="38100" cmpd="sng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60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591816" y="4535788"/>
              <a:ext cx="1467083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</a:t>
              </a:r>
              <a:r>
                <a:rPr lang="en-US" sz="4000" b="1" baseline="-250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eq</a:t>
              </a:r>
              <a:r>
                <a:rPr lang="en-US" sz="4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charset="0"/>
                </a:rPr>
                <a:t> =</a:t>
              </a:r>
            </a:p>
          </p:txBody>
        </p:sp>
      </p:grpSp>
      <p:sp>
        <p:nvSpPr>
          <p:cNvPr id="5" name="Left Brace 4"/>
          <p:cNvSpPr/>
          <p:nvPr/>
        </p:nvSpPr>
        <p:spPr>
          <a:xfrm rot="16200000">
            <a:off x="3085320" y="2145540"/>
            <a:ext cx="436474" cy="1692585"/>
          </a:xfrm>
          <a:prstGeom prst="leftBrac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FF9E40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5366104" y="2145540"/>
            <a:ext cx="436474" cy="1692585"/>
          </a:xfrm>
          <a:prstGeom prst="leftBrace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93102" y="3199276"/>
            <a:ext cx="1860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9E40"/>
                </a:solidFill>
              </a:rPr>
              <a:t>REACTANTS</a:t>
            </a:r>
            <a:endParaRPr lang="en-US" sz="2000" b="1" dirty="0">
              <a:solidFill>
                <a:srgbClr val="FF9E4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8048" y="3210070"/>
            <a:ext cx="1860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CFFCC"/>
                </a:solidFill>
              </a:rPr>
              <a:t>PRODUCTS</a:t>
            </a:r>
            <a:endParaRPr lang="en-US" sz="2000" b="1" dirty="0">
              <a:solidFill>
                <a:srgbClr val="CCFFCC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31787" y="5080969"/>
            <a:ext cx="8348662" cy="153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 smtClean="0">
                <a:solidFill>
                  <a:srgbClr val="FFFF00"/>
                </a:solidFill>
                <a:latin typeface="Arial" charset="0"/>
              </a:rPr>
              <a:t>Note: 	</a:t>
            </a:r>
            <a:r>
              <a:rPr lang="en-US" sz="2300" dirty="0" smtClean="0">
                <a:solidFill>
                  <a:srgbClr val="FFFF00"/>
                </a:solidFill>
                <a:latin typeface="Arial" charset="0"/>
              </a:rPr>
              <a:t>* Do not include (s) or (l) in the </a:t>
            </a:r>
            <a:r>
              <a:rPr lang="en-US" sz="2300" dirty="0" err="1" smtClean="0">
                <a:solidFill>
                  <a:srgbClr val="FFFF00"/>
                </a:solidFill>
                <a:latin typeface="Arial" charset="0"/>
              </a:rPr>
              <a:t>K</a:t>
            </a:r>
            <a:r>
              <a:rPr lang="en-US" sz="2300" baseline="-25000" dirty="0" err="1" smtClean="0">
                <a:solidFill>
                  <a:srgbClr val="FFFF00"/>
                </a:solidFill>
                <a:latin typeface="Arial" charset="0"/>
              </a:rPr>
              <a:t>eq</a:t>
            </a:r>
            <a:r>
              <a:rPr lang="en-US" sz="2300" dirty="0" smtClean="0">
                <a:solidFill>
                  <a:srgbClr val="FFFF00"/>
                </a:solidFill>
                <a:latin typeface="Arial" charset="0"/>
              </a:rPr>
              <a:t> expression</a:t>
            </a:r>
          </a:p>
          <a:p>
            <a:pPr>
              <a:spcBef>
                <a:spcPct val="50000"/>
              </a:spcBef>
            </a:pPr>
            <a:r>
              <a:rPr lang="en-US" sz="2300" dirty="0">
                <a:solidFill>
                  <a:srgbClr val="FFFF00"/>
                </a:solidFill>
              </a:rPr>
              <a:t>	</a:t>
            </a:r>
            <a:r>
              <a:rPr lang="en-US" sz="2300" dirty="0" smtClean="0">
                <a:solidFill>
                  <a:srgbClr val="FFFF00"/>
                </a:solidFill>
              </a:rPr>
              <a:t>* </a:t>
            </a:r>
            <a:r>
              <a:rPr lang="en-US" sz="2300" dirty="0" err="1" smtClean="0">
                <a:solidFill>
                  <a:srgbClr val="FFFF00"/>
                </a:solidFill>
                <a:latin typeface="Arial" charset="0"/>
              </a:rPr>
              <a:t>K</a:t>
            </a:r>
            <a:r>
              <a:rPr lang="en-US" sz="2300" b="1" baseline="-25000" dirty="0" err="1" smtClean="0">
                <a:solidFill>
                  <a:srgbClr val="FFFF00"/>
                </a:solidFill>
                <a:latin typeface="Arial" charset="0"/>
              </a:rPr>
              <a:t>eq</a:t>
            </a:r>
            <a:r>
              <a:rPr lang="en-US" sz="23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Arial" charset="0"/>
              </a:rPr>
              <a:t>has </a:t>
            </a:r>
            <a:r>
              <a:rPr lang="en-US" sz="2300" u="sng" dirty="0" smtClean="0">
                <a:solidFill>
                  <a:srgbClr val="FFFF00"/>
                </a:solidFill>
                <a:latin typeface="Arial" charset="0"/>
              </a:rPr>
              <a:t>NO UNITS </a:t>
            </a:r>
            <a:r>
              <a:rPr lang="en-US" sz="2300" dirty="0" smtClean="0">
                <a:solidFill>
                  <a:srgbClr val="FFFF00"/>
                </a:solidFill>
                <a:latin typeface="Arial" charset="0"/>
              </a:rPr>
              <a:t>because </a:t>
            </a:r>
            <a:r>
              <a:rPr lang="en-US" sz="2300" dirty="0">
                <a:solidFill>
                  <a:srgbClr val="FFFF00"/>
                </a:solidFill>
                <a:latin typeface="Arial" charset="0"/>
              </a:rPr>
              <a:t>it is a </a:t>
            </a:r>
            <a:r>
              <a:rPr lang="en-US" sz="2300" dirty="0" smtClean="0">
                <a:solidFill>
                  <a:srgbClr val="FFFF00"/>
                </a:solidFill>
                <a:latin typeface="Arial" charset="0"/>
              </a:rPr>
              <a:t>ratio</a:t>
            </a:r>
          </a:p>
          <a:p>
            <a:pPr>
              <a:spcBef>
                <a:spcPct val="50000"/>
              </a:spcBef>
            </a:pPr>
            <a:r>
              <a:rPr lang="en-US" sz="2300" dirty="0">
                <a:solidFill>
                  <a:srgbClr val="FFFF00"/>
                </a:solidFill>
              </a:rPr>
              <a:t>	</a:t>
            </a:r>
            <a:r>
              <a:rPr lang="en-US" sz="2300" dirty="0" smtClean="0">
                <a:solidFill>
                  <a:srgbClr val="FFFF00"/>
                </a:solidFill>
              </a:rPr>
              <a:t>* </a:t>
            </a:r>
            <a:r>
              <a:rPr lang="en-US" sz="2400" dirty="0">
                <a:solidFill>
                  <a:srgbClr val="FFFF00"/>
                </a:solidFill>
              </a:rPr>
              <a:t>[  ] = molarity concentration</a:t>
            </a:r>
            <a:endParaRPr lang="en-US" sz="2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5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8" grpId="0"/>
      <p:bldP spid="14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488" y="215900"/>
            <a:ext cx="8229600" cy="8636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/>
                <a:latin typeface="Arial" charset="0"/>
              </a:rPr>
              <a:t>Reversible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173163"/>
            <a:ext cx="8731250" cy="54403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3600" dirty="0">
                <a:latin typeface="Arial" charset="0"/>
              </a:rPr>
              <a:t>F</a:t>
            </a:r>
            <a:r>
              <a:rPr lang="en-US" sz="3600" dirty="0" smtClean="0">
                <a:effectLst/>
                <a:latin typeface="Arial" charset="0"/>
              </a:rPr>
              <a:t>orward and reverse reactions that occur simultaneously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600" dirty="0" smtClean="0">
                <a:latin typeface="Arial" charset="0"/>
              </a:rPr>
              <a:t>	*almost </a:t>
            </a:r>
            <a:r>
              <a:rPr lang="en-US" sz="2600" dirty="0">
                <a:latin typeface="Arial" charset="0"/>
              </a:rPr>
              <a:t>all reactions are reversible to some extent</a:t>
            </a:r>
          </a:p>
          <a:p>
            <a:pPr>
              <a:lnSpc>
                <a:spcPct val="90000"/>
              </a:lnSpc>
            </a:pPr>
            <a:endParaRPr lang="en-US" sz="3600" dirty="0">
              <a:effectLst/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4000" dirty="0">
                <a:solidFill>
                  <a:srgbClr val="FFFF00"/>
                </a:solidFill>
                <a:effectLst/>
                <a:latin typeface="Arial" charset="0"/>
              </a:rPr>
              <a:t>Forward:</a:t>
            </a:r>
            <a:r>
              <a:rPr lang="en-US" sz="4000" dirty="0">
                <a:solidFill>
                  <a:srgbClr val="0000FF"/>
                </a:solidFill>
                <a:effectLst/>
                <a:latin typeface="Arial" charset="0"/>
              </a:rPr>
              <a:t> </a:t>
            </a:r>
            <a:r>
              <a:rPr lang="en-US" sz="4000" dirty="0">
                <a:effectLst/>
                <a:latin typeface="Arial" charset="0"/>
              </a:rPr>
              <a:t>2SO</a:t>
            </a:r>
            <a:r>
              <a:rPr lang="en-US" sz="4000" b="1" baseline="-25000" dirty="0">
                <a:effectLst/>
                <a:latin typeface="Arial" charset="0"/>
              </a:rPr>
              <a:t>2(g)</a:t>
            </a:r>
            <a:r>
              <a:rPr lang="en-US" sz="4000" dirty="0">
                <a:effectLst/>
                <a:latin typeface="Arial" charset="0"/>
              </a:rPr>
              <a:t> + O</a:t>
            </a:r>
            <a:r>
              <a:rPr lang="en-US" sz="4000" b="1" baseline="-25000" dirty="0">
                <a:effectLst/>
                <a:latin typeface="Arial" charset="0"/>
              </a:rPr>
              <a:t>2(g)</a:t>
            </a:r>
            <a:r>
              <a:rPr lang="en-US" sz="4000" dirty="0">
                <a:effectLst/>
                <a:latin typeface="Arial" charset="0"/>
              </a:rPr>
              <a:t> </a:t>
            </a:r>
            <a:r>
              <a:rPr lang="en-US" sz="4800" b="1" dirty="0">
                <a:effectLst/>
                <a:latin typeface="Arial" charset="0"/>
                <a:cs typeface="Arial" charset="0"/>
              </a:rPr>
              <a:t>→</a:t>
            </a:r>
            <a:r>
              <a:rPr lang="en-US" sz="4000" dirty="0">
                <a:effectLst/>
                <a:latin typeface="Arial" charset="0"/>
                <a:cs typeface="Arial" charset="0"/>
              </a:rPr>
              <a:t> 2SO</a:t>
            </a:r>
            <a:r>
              <a:rPr lang="en-US" sz="4000" b="1" baseline="-25000" dirty="0">
                <a:effectLst/>
                <a:latin typeface="Arial" charset="0"/>
                <a:cs typeface="Arial" charset="0"/>
              </a:rPr>
              <a:t>3(g</a:t>
            </a:r>
            <a:r>
              <a:rPr lang="en-US" sz="4000" b="1" baseline="-25000" dirty="0" smtClean="0">
                <a:effectLst/>
                <a:latin typeface="Arial" charset="0"/>
                <a:cs typeface="Arial" charset="0"/>
              </a:rPr>
              <a:t>)</a:t>
            </a:r>
            <a:endParaRPr lang="en-US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4000" dirty="0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Reverse</a:t>
            </a:r>
            <a:r>
              <a:rPr lang="en-US" sz="4000" dirty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lang="en-US" sz="4000" dirty="0">
                <a:effectLst/>
                <a:latin typeface="Arial" charset="0"/>
              </a:rPr>
              <a:t>2SO</a:t>
            </a:r>
            <a:r>
              <a:rPr lang="en-US" sz="4000" b="1" baseline="-25000" dirty="0">
                <a:effectLst/>
                <a:latin typeface="Arial" charset="0"/>
              </a:rPr>
              <a:t>2(g)</a:t>
            </a:r>
            <a:r>
              <a:rPr lang="en-US" sz="4000" dirty="0">
                <a:effectLst/>
                <a:latin typeface="Arial" charset="0"/>
              </a:rPr>
              <a:t> + O</a:t>
            </a:r>
            <a:r>
              <a:rPr lang="en-US" sz="4000" b="1" baseline="-25000" dirty="0">
                <a:effectLst/>
                <a:latin typeface="Arial" charset="0"/>
              </a:rPr>
              <a:t>2(g)</a:t>
            </a:r>
            <a:r>
              <a:rPr lang="en-US" sz="4000" dirty="0">
                <a:effectLst/>
                <a:latin typeface="Arial" charset="0"/>
              </a:rPr>
              <a:t> </a:t>
            </a:r>
            <a:r>
              <a:rPr lang="en-US" sz="4800" b="1" dirty="0">
                <a:effectLst/>
                <a:latin typeface="Arial" charset="0"/>
                <a:cs typeface="Arial" charset="0"/>
              </a:rPr>
              <a:t>←</a:t>
            </a:r>
            <a:r>
              <a:rPr lang="en-US" sz="4000" dirty="0">
                <a:effectLst/>
                <a:latin typeface="Arial" charset="0"/>
                <a:cs typeface="Arial" charset="0"/>
              </a:rPr>
              <a:t> 2SO</a:t>
            </a:r>
            <a:r>
              <a:rPr lang="en-US" sz="4000" b="1" baseline="-25000" dirty="0">
                <a:effectLst/>
                <a:latin typeface="Arial" charset="0"/>
                <a:cs typeface="Arial" charset="0"/>
              </a:rPr>
              <a:t>3(g</a:t>
            </a:r>
            <a:r>
              <a:rPr lang="en-US" sz="4000" b="1" baseline="-25000" dirty="0" smtClean="0">
                <a:effectLst/>
                <a:latin typeface="Arial" charset="0"/>
                <a:cs typeface="Arial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en-US" sz="4000" b="1" baseline="-25000" dirty="0">
              <a:latin typeface="Arial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2SO</a:t>
            </a:r>
            <a:r>
              <a:rPr lang="en-US" sz="4000" b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2(g)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 + O</a:t>
            </a:r>
            <a:r>
              <a:rPr lang="en-US" sz="4000" b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2(g)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↔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2SO</a:t>
            </a:r>
            <a:r>
              <a:rPr lang="en-US" sz="4000" b="1" baseline="-25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3(g)</a:t>
            </a:r>
          </a:p>
          <a:p>
            <a:pPr marL="0" indent="0">
              <a:lnSpc>
                <a:spcPct val="90000"/>
              </a:lnSpc>
              <a:buNone/>
            </a:pPr>
            <a:endParaRPr lang="en-US" sz="4000" b="1" baseline="-25000" dirty="0"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26791" y="5312881"/>
            <a:ext cx="6724976" cy="35777"/>
          </a:xfrm>
          <a:prstGeom prst="line">
            <a:avLst/>
          </a:prstGeom>
          <a:ln w="5715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45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463" y="174812"/>
            <a:ext cx="7583487" cy="10443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E113FF"/>
                </a:solidFill>
              </a:rPr>
              <a:t>Equilibrium</a:t>
            </a:r>
            <a:endParaRPr lang="en-US" dirty="0">
              <a:solidFill>
                <a:srgbClr val="E113FF"/>
              </a:solidFill>
            </a:endParaRPr>
          </a:p>
        </p:txBody>
      </p:sp>
      <p:sp>
        <p:nvSpPr>
          <p:cNvPr id="14337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en-US" sz="2800" dirty="0" smtClean="0"/>
              <a:t>A dynamic condition in which two opposing changes occur at equal rates in a closed system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448359" y="1736601"/>
            <a:ext cx="1127164" cy="0"/>
          </a:xfrm>
          <a:prstGeom prst="line">
            <a:avLst/>
          </a:prstGeom>
          <a:ln w="381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13608" y="2145399"/>
            <a:ext cx="220085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143000" y="1676400"/>
            <a:ext cx="381000" cy="914400"/>
          </a:xfrm>
          <a:prstGeom prst="straightConnector1">
            <a:avLst/>
          </a:prstGeom>
          <a:ln w="38100" cmpd="sng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304800" y="2649335"/>
            <a:ext cx="167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itchFamily="34" charset="0"/>
              </a:rPr>
              <a:t>IN MOTION!</a:t>
            </a:r>
          </a:p>
        </p:txBody>
      </p:sp>
      <p:pic>
        <p:nvPicPr>
          <p:cNvPr id="14343" name="Picture 2" descr="http://4.bp.blogspot.com/_IKXEliUbDmg/R22dGVSXkRI/AAAAAAAAADs/V40CMDBla7I/s400/f7_5ap2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5125" y="2590800"/>
            <a:ext cx="3988483" cy="376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6814404" y="2133600"/>
            <a:ext cx="769080" cy="108632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6400800" y="3372288"/>
            <a:ext cx="228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Lucida Sans Unicode" pitchFamily="34" charset="0"/>
              </a:rPr>
              <a:t>MATTER CANNOT ENTER OR LEAVE, BUT ENERGY CAN</a:t>
            </a:r>
          </a:p>
        </p:txBody>
      </p:sp>
    </p:spTree>
    <p:extLst>
      <p:ext uri="{BB962C8B-B14F-4D97-AF65-F5344CB8AC3E}">
        <p14:creationId xmlns:p14="http://schemas.microsoft.com/office/powerpoint/2010/main" val="351344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PICTURE REPRESENTS A </a:t>
            </a:r>
            <a:r>
              <a:rPr lang="en-US" u="sng" dirty="0" smtClean="0"/>
              <a:t>CLOSED SYSTEM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386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6000" b="1" dirty="0" smtClean="0">
                <a:solidFill>
                  <a:srgbClr val="FFFF00"/>
                </a:solidFill>
              </a:rPr>
              <a:t>YES!</a:t>
            </a:r>
          </a:p>
        </p:txBody>
      </p:sp>
      <p:pic>
        <p:nvPicPr>
          <p:cNvPr id="15364" name="Content Placeholder 6" descr="closed po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388" r="388"/>
          <a:stretch>
            <a:fillRect/>
          </a:stretch>
        </p:blipFill>
        <p:spPr>
          <a:ln>
            <a:prstDash val="solid"/>
          </a:ln>
        </p:spPr>
      </p:pic>
      <p:sp>
        <p:nvSpPr>
          <p:cNvPr id="16387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NO!</a:t>
            </a:r>
          </a:p>
        </p:txBody>
      </p:sp>
      <p:pic>
        <p:nvPicPr>
          <p:cNvPr id="15365" name="Content Placeholder 7" descr="open pot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12791" r="12791"/>
          <a:stretch>
            <a:fillRect/>
          </a:stretch>
        </p:blipFill>
        <p:spPr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20956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1638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Content Placeholder 6" descr="closed po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5814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 Callout 7"/>
          <p:cNvSpPr/>
          <p:nvPr/>
        </p:nvSpPr>
        <p:spPr>
          <a:xfrm>
            <a:off x="179601" y="3028025"/>
            <a:ext cx="5791200" cy="2590800"/>
          </a:xfrm>
          <a:prstGeom prst="cloudCallout">
            <a:avLst>
              <a:gd name="adj1" fmla="val 53870"/>
              <a:gd name="adj2" fmla="val 519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F0"/>
                </a:solidFill>
              </a:rPr>
              <a:t>the AMOUNT of liquid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B0F0"/>
                </a:solidFill>
              </a:rPr>
              <a:t>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F0"/>
                </a:solidFill>
              </a:rPr>
              <a:t>the AMOUNT of gas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463" y="184226"/>
            <a:ext cx="7583487" cy="10443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CLOSED SYSTEM at EQUILIBRIUM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0" y="1481138"/>
            <a:ext cx="9144000" cy="652462"/>
          </a:xfrm>
        </p:spPr>
        <p:txBody>
          <a:bodyPr>
            <a:no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en-US" sz="3200" b="1" dirty="0" smtClean="0"/>
              <a:t> Example: In a pot of boiling water with a lid,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32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RATE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of vaporization = </a:t>
            </a:r>
            <a:r>
              <a:rPr lang="en-US" sz="32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RATE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of condensation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09545" y="2522276"/>
            <a:ext cx="227479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rgbClr val="FF0000">
                    <a:alpha val="84000"/>
                  </a:srgb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5228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828675"/>
            <a:ext cx="8731250" cy="5784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latin typeface="Arial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" charset="0"/>
              </a:rPr>
              <a:t>T</a:t>
            </a:r>
            <a:r>
              <a:rPr lang="en-US" sz="3600" dirty="0" smtClean="0">
                <a:effectLst/>
                <a:latin typeface="Arial" charset="0"/>
              </a:rPr>
              <a:t>hough </a:t>
            </a:r>
            <a:r>
              <a:rPr lang="en-US" sz="3600" dirty="0">
                <a:effectLst/>
                <a:latin typeface="Arial" charset="0"/>
              </a:rPr>
              <a:t>the </a:t>
            </a:r>
            <a:r>
              <a:rPr lang="en-US" sz="3600" i="1" dirty="0" err="1" smtClean="0">
                <a:effectLst/>
                <a:latin typeface="Arial" charset="0"/>
              </a:rPr>
              <a:t>rate</a:t>
            </a:r>
            <a:r>
              <a:rPr lang="en-US" sz="3600" baseline="-25000" dirty="0" err="1" smtClean="0">
                <a:effectLst/>
                <a:latin typeface="Arial" charset="0"/>
              </a:rPr>
              <a:t>forward</a:t>
            </a:r>
            <a:r>
              <a:rPr lang="en-US" sz="3600" baseline="-25000" dirty="0" smtClean="0">
                <a:effectLst/>
                <a:latin typeface="Arial" charset="0"/>
              </a:rPr>
              <a:t> </a:t>
            </a:r>
            <a:r>
              <a:rPr lang="en-US" sz="3600" dirty="0" smtClean="0">
                <a:effectLst/>
                <a:latin typeface="Arial" charset="0"/>
              </a:rPr>
              <a:t>=</a:t>
            </a:r>
            <a:r>
              <a:rPr lang="en-US" sz="3600" baseline="-25000" dirty="0" smtClean="0">
                <a:effectLst/>
                <a:latin typeface="Arial" charset="0"/>
              </a:rPr>
              <a:t> </a:t>
            </a:r>
            <a:r>
              <a:rPr lang="en-US" sz="3600" i="1" dirty="0" err="1" smtClean="0">
                <a:latin typeface="Arial" charset="0"/>
              </a:rPr>
              <a:t>rate</a:t>
            </a:r>
            <a:r>
              <a:rPr lang="en-US" sz="3600" i="1" baseline="-25000" dirty="0" err="1" smtClean="0">
                <a:effectLst/>
                <a:latin typeface="Arial" charset="0"/>
              </a:rPr>
              <a:t>reverse</a:t>
            </a:r>
            <a:r>
              <a:rPr lang="en-US" sz="3600" i="1" dirty="0">
                <a:latin typeface="Arial" charset="0"/>
              </a:rPr>
              <a:t>,</a:t>
            </a:r>
            <a:r>
              <a:rPr lang="en-US" sz="3600" dirty="0" smtClean="0">
                <a:effectLst/>
                <a:latin typeface="Arial" charset="0"/>
              </a:rPr>
              <a:t> </a:t>
            </a:r>
            <a:r>
              <a:rPr lang="en-US" sz="3600" dirty="0">
                <a:effectLst/>
                <a:latin typeface="Arial" charset="0"/>
              </a:rPr>
              <a:t>the </a:t>
            </a:r>
            <a:r>
              <a:rPr lang="en-US" sz="3600" i="1" dirty="0">
                <a:solidFill>
                  <a:srgbClr val="FFFF00"/>
                </a:solidFill>
                <a:effectLst/>
                <a:latin typeface="Arial" charset="0"/>
              </a:rPr>
              <a:t>concentrations</a:t>
            </a:r>
            <a:r>
              <a:rPr lang="en-US" sz="3600" dirty="0">
                <a:effectLst/>
                <a:latin typeface="Arial" charset="0"/>
              </a:rPr>
              <a:t> of components on both sides may not be </a:t>
            </a:r>
            <a:r>
              <a:rPr lang="en-US" sz="3600" dirty="0" smtClean="0">
                <a:effectLst/>
                <a:latin typeface="Arial" charset="0"/>
              </a:rPr>
              <a:t>equal</a:t>
            </a:r>
            <a:endParaRPr lang="en-US" sz="3600" dirty="0"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480" y="3838921"/>
            <a:ext cx="76508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0"/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A </a:t>
            </a:r>
            <a:r>
              <a:rPr lang="en-US" sz="4400" dirty="0">
                <a:solidFill>
                  <a:srgbClr val="FFFF00"/>
                </a:solidFill>
              </a:rPr>
              <a:t>		  B	    </a:t>
            </a:r>
            <a:r>
              <a:rPr lang="en-US" sz="3600" dirty="0">
                <a:solidFill>
                  <a:srgbClr val="FFFF00"/>
                </a:solidFill>
              </a:rPr>
              <a:t>or</a:t>
            </a:r>
            <a:r>
              <a:rPr lang="en-US" sz="4400" dirty="0">
                <a:solidFill>
                  <a:srgbClr val="FFFF00"/>
                </a:solidFill>
              </a:rPr>
              <a:t>  </a:t>
            </a:r>
            <a:r>
              <a:rPr lang="en-US" sz="4400" dirty="0" smtClean="0">
                <a:solidFill>
                  <a:srgbClr val="FFFF00"/>
                </a:solidFill>
              </a:rPr>
              <a:t> A            B</a:t>
            </a:r>
            <a:endParaRPr lang="en-US" sz="4400" dirty="0">
              <a:solidFill>
                <a:srgbClr val="FFFF00"/>
              </a:solidFill>
            </a:endParaRPr>
          </a:p>
          <a:p>
            <a:pPr>
              <a:buFont typeface="Wingdings" charset="0"/>
              <a:buNone/>
            </a:pP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%       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99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%                 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99%             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1%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sz="4400" dirty="0"/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488" y="396875"/>
            <a:ext cx="8229600" cy="8636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/>
                <a:latin typeface="Arial" charset="0"/>
              </a:rPr>
              <a:t>Chemical Equilibrium</a:t>
            </a:r>
            <a:endParaRPr lang="en-US" sz="4400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90303" y="4168942"/>
            <a:ext cx="5555346" cy="188746"/>
            <a:chOff x="1107392" y="4310307"/>
            <a:chExt cx="5555346" cy="188746"/>
          </a:xfrm>
        </p:grpSpPr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1107392" y="4310307"/>
              <a:ext cx="1268413" cy="0"/>
            </a:xfrm>
            <a:prstGeom prst="line">
              <a:avLst/>
            </a:prstGeom>
            <a:noFill/>
            <a:ln w="41275">
              <a:solidFill>
                <a:srgbClr val="FF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 flipH="1" flipV="1">
              <a:off x="5246688" y="4357688"/>
              <a:ext cx="1416050" cy="0"/>
            </a:xfrm>
            <a:prstGeom prst="line">
              <a:avLst/>
            </a:prstGeom>
            <a:noFill/>
            <a:ln w="41275">
              <a:solidFill>
                <a:srgbClr val="FF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H="1">
              <a:off x="1470818" y="4499053"/>
              <a:ext cx="620713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5822584" y="4499053"/>
              <a:ext cx="631825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982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463" y="121842"/>
            <a:ext cx="7583487" cy="86202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Chatelier’s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Principle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0" y="983868"/>
            <a:ext cx="9144000" cy="4685096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en-US" sz="2800" dirty="0" smtClean="0"/>
              <a:t>When a system at equilibrium is disturbed by application of a stress, it attains a new equilibrium position that relieves the stress</a:t>
            </a:r>
          </a:p>
        </p:txBody>
      </p:sp>
      <p:pic>
        <p:nvPicPr>
          <p:cNvPr id="18435" name="Picture 4" descr="le chatelier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5897" y="2531966"/>
            <a:ext cx="2748475" cy="294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ular Callout 3"/>
          <p:cNvSpPr>
            <a:spLocks noChangeArrowheads="1"/>
          </p:cNvSpPr>
          <p:nvPr/>
        </p:nvSpPr>
        <p:spPr bwMode="auto">
          <a:xfrm>
            <a:off x="228600" y="2422822"/>
            <a:ext cx="4419600" cy="2895600"/>
          </a:xfrm>
          <a:prstGeom prst="wedgeRoundRectCallout">
            <a:avLst>
              <a:gd name="adj1" fmla="val 95744"/>
              <a:gd name="adj2" fmla="val 12768"/>
              <a:gd name="adj3" fmla="val 16667"/>
            </a:avLst>
          </a:prstGeom>
          <a:solidFill>
            <a:srgbClr val="FFFF00"/>
          </a:solidFill>
          <a:ln w="55000" cmpd="thickThin" algn="ctr">
            <a:solidFill>
              <a:srgbClr val="1E768C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B0F0"/>
                </a:solidFill>
                <a:latin typeface="+mn-lt"/>
              </a:rPr>
              <a:t>A STRESS is usually a change in concentration [ ], pressure, or temperature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228600" y="4161082"/>
            <a:ext cx="2836863" cy="2392363"/>
            <a:chOff x="67" y="2968"/>
            <a:chExt cx="1787" cy="1507"/>
          </a:xfrm>
        </p:grpSpPr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654" y="2968"/>
              <a:ext cx="1200" cy="336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67" y="3370"/>
              <a:ext cx="864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b="1" dirty="0" smtClean="0">
                <a:solidFill>
                  <a:srgbClr val="FF66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en-US" b="1" dirty="0" smtClean="0">
                <a:solidFill>
                  <a:srgbClr val="FF6600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FF6600"/>
                  </a:solidFill>
                </a:rPr>
                <a:t>Affects </a:t>
              </a:r>
              <a:r>
                <a:rPr lang="en-US" b="1" dirty="0">
                  <a:solidFill>
                    <a:srgbClr val="FF6600"/>
                  </a:solidFill>
                </a:rPr>
                <a:t>gases only!</a:t>
              </a:r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H="1">
              <a:off x="543" y="3220"/>
              <a:ext cx="225" cy="698"/>
            </a:xfrm>
            <a:prstGeom prst="line">
              <a:avLst/>
            </a:pr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955897" y="5630115"/>
            <a:ext cx="2879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French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chemist</a:t>
            </a:r>
          </a:p>
          <a:p>
            <a:pPr algn="ctr"/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Henri Le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Chatelier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(1850-1936) </a:t>
            </a:r>
          </a:p>
        </p:txBody>
      </p:sp>
    </p:spTree>
    <p:extLst>
      <p:ext uri="{BB962C8B-B14F-4D97-AF65-F5344CB8AC3E}">
        <p14:creationId xmlns:p14="http://schemas.microsoft.com/office/powerpoint/2010/main" val="390981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488" y="215900"/>
            <a:ext cx="8229600" cy="8636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Le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Chatelier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/>
              </a:rPr>
              <a:t>’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s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Principle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173163"/>
            <a:ext cx="8731250" cy="5440362"/>
          </a:xfrm>
        </p:spPr>
        <p:txBody>
          <a:bodyPr>
            <a:normAutofit fontScale="92500" lnSpcReduction="10000"/>
          </a:bodyPr>
          <a:lstStyle/>
          <a:p>
            <a:pPr marL="0" indent="0">
              <a:buSzTx/>
              <a:buNone/>
            </a:pPr>
            <a:r>
              <a:rPr lang="en-US" sz="3600" u="sng" dirty="0" smtClean="0">
                <a:solidFill>
                  <a:srgbClr val="FFFF00"/>
                </a:solidFill>
                <a:effectLst/>
                <a:latin typeface="Arial" charset="0"/>
              </a:rPr>
              <a:t>Pressure</a:t>
            </a:r>
            <a:r>
              <a:rPr lang="en-US" sz="3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effectLst/>
                <a:latin typeface="Arial" charset="0"/>
              </a:rPr>
              <a:t>changes will </a:t>
            </a:r>
            <a:r>
              <a:rPr lang="en-US" sz="3600" dirty="0">
                <a:solidFill>
                  <a:srgbClr val="FFFF00"/>
                </a:solidFill>
                <a:effectLst/>
                <a:latin typeface="Arial" charset="0"/>
              </a:rPr>
              <a:t>only </a:t>
            </a:r>
            <a:r>
              <a:rPr lang="en-US" sz="3600" dirty="0" smtClean="0">
                <a:solidFill>
                  <a:srgbClr val="FFFF00"/>
                </a:solidFill>
                <a:effectLst/>
                <a:latin typeface="Arial" charset="0"/>
              </a:rPr>
              <a:t>affect gases</a:t>
            </a:r>
            <a:endParaRPr lang="en-US" sz="3600" dirty="0">
              <a:solidFill>
                <a:srgbClr val="FFFF00"/>
              </a:solidFill>
              <a:effectLst/>
              <a:latin typeface="Arial" charset="0"/>
            </a:endParaRPr>
          </a:p>
          <a:p>
            <a:pPr marL="282575" lvl="1" indent="0">
              <a:buSzTx/>
              <a:buNone/>
            </a:pPr>
            <a:r>
              <a:rPr lang="en-US" sz="3200" dirty="0">
                <a:effectLst/>
                <a:latin typeface="Arial" charset="0"/>
              </a:rPr>
              <a:t>Increasing the pressure </a:t>
            </a:r>
            <a:r>
              <a:rPr lang="en-US" sz="3200" dirty="0" smtClean="0">
                <a:effectLst/>
                <a:latin typeface="Arial" charset="0"/>
              </a:rPr>
              <a:t>will </a:t>
            </a:r>
            <a:r>
              <a:rPr lang="en-US" sz="3200" dirty="0">
                <a:effectLst/>
                <a:latin typeface="Arial" charset="0"/>
              </a:rPr>
              <a:t>favor the direction that has </a:t>
            </a:r>
            <a:r>
              <a:rPr lang="en-US" sz="3200" i="1" dirty="0" smtClean="0">
                <a:effectLst/>
                <a:latin typeface="Arial" charset="0"/>
              </a:rPr>
              <a:t>fewer gas molecules</a:t>
            </a:r>
            <a:endParaRPr lang="en-US" sz="3200" i="1" dirty="0">
              <a:effectLst/>
              <a:latin typeface="Arial" charset="0"/>
            </a:endParaRPr>
          </a:p>
          <a:p>
            <a:pPr>
              <a:buSzTx/>
              <a:buFontTx/>
              <a:buNone/>
            </a:pPr>
            <a:r>
              <a:rPr lang="en-US" sz="3600" dirty="0">
                <a:effectLst/>
                <a:latin typeface="Arial" charset="0"/>
              </a:rPr>
              <a:t>		</a:t>
            </a:r>
            <a:r>
              <a:rPr lang="en-US" sz="3600" dirty="0" smtClean="0">
                <a:effectLst/>
                <a:latin typeface="Arial" charset="0"/>
              </a:rPr>
              <a:t>Example:</a:t>
            </a:r>
            <a:r>
              <a:rPr lang="en-US" sz="3600" dirty="0">
                <a:effectLst/>
                <a:latin typeface="Arial" charset="0"/>
              </a:rPr>
              <a:t>	</a:t>
            </a:r>
            <a:endParaRPr lang="en-US" sz="3600" dirty="0" smtClean="0">
              <a:effectLst/>
              <a:latin typeface="Arial" charset="0"/>
            </a:endParaRPr>
          </a:p>
          <a:p>
            <a:pPr algn="ctr">
              <a:buSzTx/>
              <a:buFontTx/>
              <a:buNone/>
            </a:pPr>
            <a:r>
              <a:rPr lang="en-US" sz="3600" dirty="0" smtClean="0">
                <a:effectLst/>
                <a:latin typeface="Arial" charset="0"/>
              </a:rPr>
              <a:t>N</a:t>
            </a:r>
            <a:r>
              <a:rPr lang="en-US" sz="3600" b="1" baseline="-25000" dirty="0" smtClean="0">
                <a:effectLst/>
                <a:latin typeface="Arial" charset="0"/>
              </a:rPr>
              <a:t>2</a:t>
            </a:r>
            <a:r>
              <a:rPr lang="en-US" sz="3600" b="1" baseline="-25000" dirty="0">
                <a:effectLst/>
                <a:latin typeface="Arial" charset="0"/>
              </a:rPr>
              <a:t>(g)</a:t>
            </a:r>
            <a:r>
              <a:rPr lang="en-US" sz="3600" dirty="0">
                <a:effectLst/>
                <a:latin typeface="Arial" charset="0"/>
              </a:rPr>
              <a:t> + 3H</a:t>
            </a:r>
            <a:r>
              <a:rPr lang="en-US" sz="3600" b="1" baseline="-25000" dirty="0">
                <a:effectLst/>
                <a:latin typeface="Arial" charset="0"/>
              </a:rPr>
              <a:t>2(g)</a:t>
            </a:r>
            <a:r>
              <a:rPr lang="en-US" sz="3600" dirty="0">
                <a:effectLst/>
                <a:latin typeface="Arial" charset="0"/>
              </a:rPr>
              <a:t> </a:t>
            </a:r>
            <a:r>
              <a:rPr lang="en-US" sz="3600" dirty="0">
                <a:effectLst/>
                <a:latin typeface="Arial" charset="0"/>
                <a:cs typeface="Arial" charset="0"/>
              </a:rPr>
              <a:t>↔ 2NH</a:t>
            </a:r>
            <a:r>
              <a:rPr lang="en-US" sz="3600" b="1" baseline="-25000" dirty="0">
                <a:effectLst/>
                <a:latin typeface="Arial" charset="0"/>
                <a:cs typeface="Arial" charset="0"/>
              </a:rPr>
              <a:t>3(g)</a:t>
            </a:r>
            <a:endParaRPr lang="en-US" sz="3600" dirty="0">
              <a:effectLst/>
              <a:latin typeface="Arial" charset="0"/>
              <a:cs typeface="Arial" charset="0"/>
            </a:endParaRPr>
          </a:p>
          <a:p>
            <a:pPr marL="0" indent="0" algn="ctr">
              <a:buSzTx/>
              <a:buNone/>
            </a:pPr>
            <a:r>
              <a:rPr lang="en-US" sz="3200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Increasing Pressure </a:t>
            </a:r>
            <a:r>
              <a:rPr lang="en-US" sz="3200" dirty="0" smtClean="0">
                <a:effectLst/>
                <a:latin typeface="Arial" charset="0"/>
                <a:cs typeface="Arial" charset="0"/>
              </a:rPr>
              <a:t>will cause a </a:t>
            </a:r>
            <a:r>
              <a:rPr lang="en-US" sz="3200" i="1" u="sng" dirty="0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shift </a:t>
            </a:r>
            <a:r>
              <a:rPr lang="en-US" sz="3200" i="1" u="sng" dirty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to the </a:t>
            </a:r>
            <a:r>
              <a:rPr lang="en-US" sz="3200" i="1" u="sng" dirty="0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right</a:t>
            </a:r>
          </a:p>
          <a:p>
            <a:pPr marL="0" indent="0" algn="ctr">
              <a:buSzTx/>
              <a:buNone/>
            </a:pPr>
            <a:r>
              <a:rPr lang="en-US" sz="3200" i="1" u="sng" dirty="0" smtClean="0">
                <a:solidFill>
                  <a:srgbClr val="FF9E40"/>
                </a:solidFill>
                <a:latin typeface="Arial" charset="0"/>
                <a:cs typeface="Arial" charset="0"/>
              </a:rPr>
              <a:t>Decreasing VOLUME </a:t>
            </a:r>
            <a:r>
              <a:rPr lang="en-US" sz="3200" dirty="0" smtClean="0">
                <a:latin typeface="Arial" charset="0"/>
                <a:cs typeface="Arial" charset="0"/>
              </a:rPr>
              <a:t>will ALSO cause a </a:t>
            </a:r>
          </a:p>
          <a:p>
            <a:pPr marL="0" indent="0" algn="ctr">
              <a:buSzTx/>
              <a:buNone/>
            </a:pPr>
            <a:r>
              <a:rPr lang="en-US" sz="3200" i="1" u="sng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shift to the right</a:t>
            </a:r>
          </a:p>
          <a:p>
            <a:pPr marL="0" indent="0" algn="ctr">
              <a:buSzTx/>
              <a:buNone/>
            </a:pP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* Recall that Volume and Pressure are inversely proportional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25425" y="6626225"/>
            <a:ext cx="86931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1940" y="1837395"/>
            <a:ext cx="8593459" cy="76329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Ex) @ 25°C:   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en-US" b="1" baseline="-25000" dirty="0" smtClean="0">
                <a:solidFill>
                  <a:schemeClr val="tx1"/>
                </a:solidFill>
              </a:rPr>
              <a:t>(l)</a:t>
            </a:r>
            <a:r>
              <a:rPr lang="en-US" b="1" dirty="0" smtClean="0">
                <a:solidFill>
                  <a:schemeClr val="tx1"/>
                </a:solidFill>
              </a:rPr>
              <a:t> + </a:t>
            </a:r>
            <a:r>
              <a:rPr lang="en-US" sz="4000" b="1" dirty="0" smtClean="0">
                <a:solidFill>
                  <a:schemeClr val="tx1"/>
                </a:solidFill>
              </a:rPr>
              <a:t>HEAT</a:t>
            </a:r>
            <a:r>
              <a:rPr lang="en-US" b="1" dirty="0" smtClean="0">
                <a:solidFill>
                  <a:schemeClr val="tx1"/>
                </a:solidFill>
              </a:rPr>
              <a:t>	        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b="1" baseline="-250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sz="4400" b="1" baseline="-25000" dirty="0" smtClean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b="1" baseline="-25000" dirty="0" smtClean="0">
                <a:solidFill>
                  <a:schemeClr val="tx1"/>
                </a:solidFill>
                <a:sym typeface="Wingdings" pitchFamily="2" charset="2"/>
              </a:rPr>
              <a:t>g)</a:t>
            </a:r>
            <a:endParaRPr lang="en-US" b="1" baseline="-25000" dirty="0" smtClean="0">
              <a:solidFill>
                <a:schemeClr val="tx1"/>
              </a:solidFill>
            </a:endParaRPr>
          </a:p>
        </p:txBody>
      </p:sp>
      <p:pic>
        <p:nvPicPr>
          <p:cNvPr id="19458" name="Content Placeholder 7" descr="scale.jpg"/>
          <p:cNvPicPr>
            <a:picLocks noGrp="1" noChangeAspect="1"/>
          </p:cNvPicPr>
          <p:nvPr>
            <p:ph idx="1"/>
          </p:nvPr>
        </p:nvPicPr>
        <p:blipFill>
          <a:blip r:embed="rId2"/>
          <a:srcRect t="8925" b="8925"/>
          <a:stretch>
            <a:fillRect/>
          </a:stretch>
        </p:blipFill>
        <p:spPr>
          <a:xfrm>
            <a:off x="6834792" y="5622502"/>
            <a:ext cx="1842484" cy="1022602"/>
          </a:xfrm>
        </p:spPr>
      </p:pic>
      <p:cxnSp>
        <p:nvCxnSpPr>
          <p:cNvPr id="7" name="Straight Arrow Connector 6"/>
          <p:cNvCxnSpPr/>
          <p:nvPr/>
        </p:nvCxnSpPr>
        <p:spPr>
          <a:xfrm>
            <a:off x="6324600" y="2276138"/>
            <a:ext cx="914400" cy="158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322264" y="2674937"/>
            <a:ext cx="8229600" cy="1143000"/>
            <a:chOff x="203" y="1817"/>
            <a:chExt cx="5184" cy="720"/>
          </a:xfrm>
        </p:grpSpPr>
        <p:sp>
          <p:nvSpPr>
            <p:cNvPr id="10" name="Title 2"/>
            <p:cNvSpPr txBox="1">
              <a:spLocks/>
            </p:cNvSpPr>
            <p:nvPr/>
          </p:nvSpPr>
          <p:spPr>
            <a:xfrm>
              <a:off x="203" y="1817"/>
              <a:ext cx="5184" cy="720"/>
            </a:xfrm>
            <a:prstGeom prst="rect">
              <a:avLst/>
            </a:prstGeom>
          </p:spPr>
          <p:txBody>
            <a:bodyPr anchor="ctr">
              <a:normAutofit fontScale="97500"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fontAlgn="auto"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@ 50°</a:t>
              </a:r>
              <a:r>
                <a:rPr lang="en-US" sz="3200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C:  </a:t>
              </a:r>
              <a:r>
                <a:rPr lang="en-US" sz="37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SHIFT RIGHT  </a:t>
              </a:r>
              <a:endParaRPr lang="en-US" sz="3200" b="1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131" y="2045"/>
              <a:ext cx="384" cy="288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5705476" y="2720948"/>
            <a:ext cx="3200400" cy="1200150"/>
            <a:chOff x="3696" y="1781"/>
            <a:chExt cx="2016" cy="756"/>
          </a:xfrm>
        </p:grpSpPr>
        <p:sp>
          <p:nvSpPr>
            <p:cNvPr id="19470" name="TextBox 11"/>
            <p:cNvSpPr txBox="1">
              <a:spLocks noChangeArrowheads="1"/>
            </p:cNvSpPr>
            <p:nvPr/>
          </p:nvSpPr>
          <p:spPr bwMode="auto">
            <a:xfrm>
              <a:off x="3696" y="1781"/>
              <a:ext cx="201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 dirty="0">
                  <a:latin typeface="Lucida Sans Unicode" pitchFamily="34" charset="0"/>
                </a:rPr>
                <a:t>Increase rate of evaporation until new equilibrium is reached</a:t>
              </a:r>
            </a:p>
            <a:p>
              <a:pPr algn="ctr"/>
              <a:r>
                <a:rPr lang="en-US" b="1" dirty="0">
                  <a:latin typeface="Lucida Sans Unicode" pitchFamily="34" charset="0"/>
                </a:rPr>
                <a:t>=    [H</a:t>
              </a:r>
              <a:r>
                <a:rPr lang="en-US" b="1" baseline="-25000" dirty="0">
                  <a:latin typeface="Lucida Sans Unicode" pitchFamily="34" charset="0"/>
                </a:rPr>
                <a:t>2</a:t>
              </a:r>
              <a:r>
                <a:rPr lang="en-US" b="1" dirty="0">
                  <a:latin typeface="Lucida Sans Unicode" pitchFamily="34" charset="0"/>
                </a:rPr>
                <a:t>O</a:t>
              </a:r>
              <a:r>
                <a:rPr lang="en-US" b="1" baseline="-25000" dirty="0">
                  <a:latin typeface="Lucida Sans Unicode" pitchFamily="34" charset="0"/>
                </a:rPr>
                <a:t>(g)</a:t>
              </a:r>
              <a:r>
                <a:rPr lang="en-US" b="1" dirty="0">
                  <a:latin typeface="Lucida Sans Unicode" pitchFamily="34" charset="0"/>
                </a:rPr>
                <a:t>]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555" y="2344"/>
              <a:ext cx="1" cy="144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464" name="Group 23"/>
          <p:cNvGrpSpPr>
            <a:grpSpLocks/>
          </p:cNvGrpSpPr>
          <p:nvPr/>
        </p:nvGrpSpPr>
        <p:grpSpPr bwMode="auto">
          <a:xfrm>
            <a:off x="448070" y="4343400"/>
            <a:ext cx="8229600" cy="1143000"/>
            <a:chOff x="457200" y="3276600"/>
            <a:chExt cx="8229600" cy="1143000"/>
          </a:xfrm>
        </p:grpSpPr>
        <p:sp>
          <p:nvSpPr>
            <p:cNvPr id="15" name="Title 2"/>
            <p:cNvSpPr txBox="1">
              <a:spLocks/>
            </p:cNvSpPr>
            <p:nvPr/>
          </p:nvSpPr>
          <p:spPr>
            <a:xfrm>
              <a:off x="457200" y="3276600"/>
              <a:ext cx="8229600" cy="1143000"/>
            </a:xfrm>
            <a:prstGeom prst="rect">
              <a:avLst/>
            </a:prstGeom>
          </p:spPr>
          <p:txBody>
            <a:bodyPr anchor="ctr">
              <a:normAutofit fontScale="97500"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fontAlgn="auto"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@ 5°</a:t>
              </a:r>
              <a:r>
                <a:rPr lang="en-US" sz="36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C</a:t>
              </a:r>
              <a:r>
                <a:rPr lang="en-US" sz="36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:</a:t>
              </a:r>
              <a:r>
                <a:rPr lang="en-US" sz="3600" b="1" dirty="0" smtClean="0">
                  <a:solidFill>
                    <a:srgbClr val="00B0F0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  </a:t>
              </a:r>
              <a:r>
                <a:rPr lang="en-US" sz="3600" b="1" dirty="0">
                  <a:solidFill>
                    <a:srgbClr val="E113FF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SHIFT LEFT  </a:t>
              </a:r>
              <a:endParaRPr lang="en-US" sz="3600" b="1" baseline="-25000" dirty="0">
                <a:solidFill>
                  <a:srgbClr val="E113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 rot="10800000">
              <a:off x="4800600" y="3581400"/>
              <a:ext cx="609600" cy="45720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E113FF"/>
                </a:solidFill>
              </a:endParaRPr>
            </a:p>
          </p:txBody>
        </p:sp>
      </p:grpSp>
      <p:grpSp>
        <p:nvGrpSpPr>
          <p:cNvPr id="19465" name="Group 22"/>
          <p:cNvGrpSpPr>
            <a:grpSpLocks/>
          </p:cNvGrpSpPr>
          <p:nvPr/>
        </p:nvGrpSpPr>
        <p:grpSpPr bwMode="auto">
          <a:xfrm>
            <a:off x="5867400" y="4422352"/>
            <a:ext cx="3200400" cy="1200150"/>
            <a:chOff x="5715000" y="3981566"/>
            <a:chExt cx="3200400" cy="1200329"/>
          </a:xfrm>
        </p:grpSpPr>
        <p:sp>
          <p:nvSpPr>
            <p:cNvPr id="2" name="TextBox 16"/>
            <p:cNvSpPr txBox="1">
              <a:spLocks noChangeArrowheads="1"/>
            </p:cNvSpPr>
            <p:nvPr/>
          </p:nvSpPr>
          <p:spPr bwMode="auto">
            <a:xfrm>
              <a:off x="5715000" y="3981566"/>
              <a:ext cx="32004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 dirty="0">
                  <a:latin typeface="Lucida Sans Unicode" pitchFamily="34" charset="0"/>
                </a:rPr>
                <a:t>Increase rate of condensation until new equilibrium is reached</a:t>
              </a:r>
            </a:p>
            <a:p>
              <a:pPr algn="ctr"/>
              <a:r>
                <a:rPr lang="en-US" b="1" dirty="0">
                  <a:latin typeface="Lucida Sans Unicode" pitchFamily="34" charset="0"/>
                </a:rPr>
                <a:t>=    [H</a:t>
              </a:r>
              <a:r>
                <a:rPr lang="en-US" b="1" baseline="-25000" dirty="0">
                  <a:latin typeface="Lucida Sans Unicode" pitchFamily="34" charset="0"/>
                </a:rPr>
                <a:t>2</a:t>
              </a:r>
              <a:r>
                <a:rPr lang="en-US" b="1" dirty="0">
                  <a:latin typeface="Lucida Sans Unicode" pitchFamily="34" charset="0"/>
                </a:rPr>
                <a:t>O</a:t>
              </a:r>
              <a:r>
                <a:rPr lang="en-US" b="1" baseline="-25000" dirty="0">
                  <a:latin typeface="Lucida Sans Unicode" pitchFamily="34" charset="0"/>
                </a:rPr>
                <a:t>(l)</a:t>
              </a:r>
              <a:r>
                <a:rPr lang="en-US" b="1" dirty="0">
                  <a:latin typeface="Lucida Sans Unicode" pitchFamily="34" charset="0"/>
                </a:rPr>
                <a:t>]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6920688" y="4981704"/>
              <a:ext cx="228634" cy="1588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66" name="TextBox 24"/>
          <p:cNvSpPr txBox="1">
            <a:spLocks noChangeArrowheads="1"/>
          </p:cNvSpPr>
          <p:nvPr/>
        </p:nvSpPr>
        <p:spPr bwMode="auto">
          <a:xfrm>
            <a:off x="1447800" y="3614147"/>
            <a:ext cx="4419600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Lucida Sans Unicode" pitchFamily="34" charset="0"/>
              </a:rPr>
              <a:t>FORWARD REACTION IS FAVORED</a:t>
            </a:r>
          </a:p>
        </p:txBody>
      </p:sp>
      <p:sp>
        <p:nvSpPr>
          <p:cNvPr id="19467" name="TextBox 25"/>
          <p:cNvSpPr txBox="1">
            <a:spLocks noChangeArrowheads="1"/>
          </p:cNvSpPr>
          <p:nvPr/>
        </p:nvSpPr>
        <p:spPr bwMode="auto">
          <a:xfrm>
            <a:off x="1447800" y="5301456"/>
            <a:ext cx="4419600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Lucida Sans Unicode" pitchFamily="34" charset="0"/>
              </a:rPr>
              <a:t>REVERSE REACTION IS FAVORED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357770"/>
            <a:ext cx="84582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FF00"/>
                </a:solidFill>
                <a:latin typeface="Arial"/>
                <a:cs typeface="Arial"/>
              </a:rPr>
              <a:t>Temperature</a:t>
            </a:r>
            <a:r>
              <a:rPr lang="en-US" sz="3600" b="1" dirty="0" smtClean="0">
                <a:solidFill>
                  <a:srgbClr val="FFFF00"/>
                </a:solidFill>
                <a:latin typeface="Arial"/>
                <a:cs typeface="Arial"/>
              </a:rPr>
              <a:t> changes: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DF131"/>
                </a:solidFill>
                <a:latin typeface="Arial"/>
                <a:cs typeface="Arial"/>
              </a:rPr>
              <a:t>* </a:t>
            </a:r>
            <a:r>
              <a:rPr lang="en-US" sz="2800" b="1" dirty="0" smtClean="0">
                <a:solidFill>
                  <a:srgbClr val="9DF131"/>
                </a:solidFill>
                <a:latin typeface="Arial"/>
                <a:cs typeface="Arial"/>
              </a:rPr>
              <a:t>Increasing temp favors the endothermic </a:t>
            </a:r>
            <a:r>
              <a:rPr lang="en-US" sz="2800" b="1" dirty="0" err="1" smtClean="0">
                <a:solidFill>
                  <a:srgbClr val="9DF131"/>
                </a:solidFill>
                <a:latin typeface="Arial"/>
                <a:cs typeface="Arial"/>
              </a:rPr>
              <a:t>rxn</a:t>
            </a:r>
            <a:endParaRPr lang="en-US" sz="2800" b="1" dirty="0" smtClean="0">
              <a:solidFill>
                <a:srgbClr val="9DF131"/>
              </a:solidFill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*</a:t>
            </a: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E113FF"/>
                </a:solidFill>
                <a:latin typeface="Arial"/>
                <a:cs typeface="Arial"/>
              </a:rPr>
              <a:t>Decreasing temp favors the exothermic reaction</a:t>
            </a:r>
            <a:endParaRPr lang="en-US" sz="2800" dirty="0">
              <a:solidFill>
                <a:srgbClr val="E113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52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466" grpId="0" animBg="1"/>
      <p:bldP spid="19467" grpId="0" animBg="1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163</TotalTime>
  <Words>294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Chemical Equilibrium</vt:lpstr>
      <vt:lpstr>Reversible Reactions</vt:lpstr>
      <vt:lpstr>Equilibrium</vt:lpstr>
      <vt:lpstr>WHICH PICTURE REPRESENTS A CLOSED SYSTEM?</vt:lpstr>
      <vt:lpstr>CLOSED SYSTEM at EQUILIBRIUM</vt:lpstr>
      <vt:lpstr>Chemical Equilibrium</vt:lpstr>
      <vt:lpstr>Le Chatelier’s Principle</vt:lpstr>
      <vt:lpstr>Le Chatelier’s Principle</vt:lpstr>
      <vt:lpstr>          Ex) @ 25°C:   H2O(l) + HEAT         H2O(g)</vt:lpstr>
      <vt:lpstr>Equilibrium Constants: Keq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Yoon Hearn</dc:creator>
  <cp:lastModifiedBy>Teresa Nielsen</cp:lastModifiedBy>
  <cp:revision>15</cp:revision>
  <dcterms:created xsi:type="dcterms:W3CDTF">2015-04-13T18:48:09Z</dcterms:created>
  <dcterms:modified xsi:type="dcterms:W3CDTF">2015-04-15T18:21:00Z</dcterms:modified>
</cp:coreProperties>
</file>