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7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D961-B5A1-964C-98A0-7D8EE0352752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58BC7-A32F-5B4B-A23B-103A352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D1CF5-F719-4E5B-9A28-606B2F14CCAF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590FF-12EF-43D3-9677-74D0FC9AD307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0C2CDE2-1443-3549-BAD9-C01CC24ED0B2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14C53B-C2AA-3F46-A8DB-ED60C9B7C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001F2-76A5-4A4A-9463-B2ADCEE08058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80FC1-6671-5A4B-B7D7-F98084F8F8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0CF3B-F0EB-7944-8393-3B0F989303C8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B40D-41C1-D546-A710-417D06E87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92804-BBD7-FA42-85F9-BBAF827764E1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D8594-C43D-BD46-81BD-01B285C37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E233E-1354-7343-9D98-07AD98CAAE32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42B3F-CBFB-E040-AF1C-67E11E9FF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99B-27CE-2B43-A09A-DC9CB2F63B8B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680B2-3AFE-FD47-B75D-5C874BDBB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4B32-F906-AA4F-8DE3-28EAC2377CCE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C3C9A-D4BF-E745-8652-E3FD4C6390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0B483-3FC2-3643-9296-F86CF2EB1C2C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5A1B1-5E74-5945-8C18-BE0637C4F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AC0AE-F152-0A4C-AEFA-2C8F26361E47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0CC4-9A37-7948-B23D-F5FBFA587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BB7BB-434E-EE4B-BCA9-BFC8B760F363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88D8-EDE1-7E4B-A9A3-8CBF808C6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51DFF-B240-A24A-8C81-6F81C673DA42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7695B-7068-8F4D-8E4C-C6FD742E7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34C2EA7-5DC4-A341-95CB-84DF084D08E0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D1818FED-3F5A-E143-9B7E-E8CB83184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6316"/>
            <a:ext cx="4499343" cy="170216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halkboard"/>
                <a:cs typeface="Chalkboard"/>
              </a:rPr>
              <a:t>Chemical Bonds</a:t>
            </a:r>
            <a:endParaRPr lang="en-US" sz="4400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374495"/>
            <a:ext cx="3309803" cy="1260629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solidFill>
                <a:srgbClr val="008000"/>
              </a:solidFill>
              <a:latin typeface="Chalkboard"/>
              <a:cs typeface="Chalkboard"/>
            </a:endParaRPr>
          </a:p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Chalkboard"/>
                <a:cs typeface="Chalkboard"/>
              </a:rPr>
              <a:t>Mrs. Nielsen</a:t>
            </a:r>
          </a:p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Chalkboard"/>
                <a:cs typeface="Chalkboard"/>
              </a:rPr>
              <a:t>Honors Chemistry</a:t>
            </a:r>
            <a:endParaRPr lang="en-US" sz="2800" b="1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378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55" y="1627375"/>
            <a:ext cx="7980324" cy="4880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559" y="796378"/>
            <a:ext cx="8175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D77C01"/>
                </a:solidFill>
                <a:latin typeface="Chalkboard"/>
                <a:cs typeface="Chalkboard"/>
              </a:rPr>
              <a:t>Summary of Bond Types</a:t>
            </a:r>
            <a:endParaRPr lang="en-US" sz="4800" dirty="0">
              <a:solidFill>
                <a:srgbClr val="D77C0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6489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sz="4800" dirty="0" smtClean="0">
                <a:latin typeface="Chalkboard"/>
                <a:cs typeface="Chalkboard"/>
              </a:rPr>
              <a:t>Chemical Bonds</a:t>
            </a:r>
            <a:endParaRPr lang="en-US" sz="4800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52" y="1752152"/>
            <a:ext cx="7793120" cy="44036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halkboard"/>
                <a:cs typeface="Chalkboard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halkboard"/>
                <a:cs typeface="Chalkboard"/>
              </a:rPr>
              <a:t>Valence electrons </a:t>
            </a:r>
            <a:r>
              <a:rPr lang="en-US" sz="3200" dirty="0" smtClean="0">
                <a:latin typeface="Chalkboard"/>
                <a:cs typeface="Chalkboard"/>
              </a:rPr>
              <a:t>are lost, gained or shared</a:t>
            </a:r>
          </a:p>
          <a:p>
            <a:pPr marL="68580" indent="0">
              <a:buNone/>
            </a:pPr>
            <a:endParaRPr lang="en-US" sz="3200" dirty="0" smtClean="0">
              <a:latin typeface="Chalkboard"/>
              <a:cs typeface="Chalkboard"/>
            </a:endParaRPr>
          </a:p>
          <a:p>
            <a:r>
              <a:rPr lang="en-US" sz="3200" dirty="0" smtClean="0">
                <a:latin typeface="Chalkboard"/>
                <a:cs typeface="Chalkboard"/>
              </a:rPr>
              <a:t> Attractive Forces between opposing charges that hold two atoms together.  </a:t>
            </a:r>
          </a:p>
          <a:p>
            <a:pPr lvl="2">
              <a:buFont typeface="Wingdings" charset="2"/>
              <a:buChar char="u"/>
            </a:pPr>
            <a:r>
              <a:rPr lang="en-US" sz="2800" dirty="0" smtClean="0">
                <a:latin typeface="Chalkboard"/>
                <a:cs typeface="Chalkboard"/>
              </a:rPr>
              <a:t> </a:t>
            </a:r>
            <a:r>
              <a:rPr lang="en-US" sz="2800" dirty="0">
                <a:latin typeface="Chalkboard"/>
                <a:cs typeface="Chalkboard"/>
              </a:rPr>
              <a:t>P</a:t>
            </a:r>
            <a:r>
              <a:rPr lang="en-US" sz="2800" dirty="0" smtClean="0">
                <a:latin typeface="Chalkboard"/>
                <a:cs typeface="Chalkboard"/>
              </a:rPr>
              <a:t>ositive nucleus and negative electrons</a:t>
            </a:r>
            <a:endParaRPr lang="en-US" sz="2800" dirty="0">
              <a:latin typeface="Chalkboard"/>
              <a:cs typeface="Chalkboard"/>
            </a:endParaRPr>
          </a:p>
          <a:p>
            <a:pPr lvl="2">
              <a:buFont typeface="Wingdings" charset="2"/>
              <a:buChar char="u"/>
            </a:pPr>
            <a:r>
              <a:rPr lang="en-US" sz="2800" b="1" dirty="0" smtClean="0">
                <a:solidFill>
                  <a:srgbClr val="D77C01"/>
                </a:solidFill>
                <a:latin typeface="Chalkboard"/>
                <a:cs typeface="Chalkboard"/>
              </a:rPr>
              <a:t> </a:t>
            </a:r>
            <a:r>
              <a:rPr lang="en-US" sz="2800" b="1" dirty="0" err="1" smtClean="0">
                <a:solidFill>
                  <a:srgbClr val="D77C01"/>
                </a:solidFill>
                <a:latin typeface="Chalkboard"/>
                <a:cs typeface="Chalkboard"/>
              </a:rPr>
              <a:t>Cation</a:t>
            </a:r>
            <a:r>
              <a:rPr lang="en-US" sz="2800" b="1" dirty="0" smtClean="0">
                <a:solidFill>
                  <a:srgbClr val="D77C01"/>
                </a:solidFill>
                <a:latin typeface="Chalkboard"/>
                <a:cs typeface="Chalkboard"/>
              </a:rPr>
              <a:t> (+) </a:t>
            </a:r>
            <a:r>
              <a:rPr lang="en-US" sz="2800" dirty="0" smtClean="0">
                <a:latin typeface="Chalkboard"/>
                <a:cs typeface="Chalkboard"/>
              </a:rPr>
              <a:t>to </a:t>
            </a:r>
            <a:r>
              <a:rPr lang="en-US" sz="2800" b="1" dirty="0" smtClean="0">
                <a:latin typeface="Chalkboard"/>
                <a:cs typeface="Chalkboard"/>
              </a:rPr>
              <a:t>Anion</a:t>
            </a:r>
            <a:r>
              <a:rPr lang="en-US" sz="2800" b="1" dirty="0">
                <a:latin typeface="Chalkboard"/>
                <a:cs typeface="Chalkboard"/>
              </a:rPr>
              <a:t> </a:t>
            </a:r>
            <a:r>
              <a:rPr lang="en-US" sz="2800" b="1" dirty="0" smtClean="0">
                <a:latin typeface="Chalkboard"/>
                <a:cs typeface="Chalkboard"/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288187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D77C01"/>
                </a:solidFill>
                <a:latin typeface="Chalkboard"/>
                <a:cs typeface="Chalkboard"/>
              </a:rPr>
              <a:t>Valence</a:t>
            </a:r>
            <a:r>
              <a:rPr lang="en-US" sz="4400" b="1" dirty="0">
                <a:latin typeface="Chalkboard"/>
                <a:cs typeface="Chalkboard"/>
              </a:rPr>
              <a:t> </a:t>
            </a:r>
            <a:r>
              <a:rPr lang="en-US" sz="4400" b="1" dirty="0">
                <a:solidFill>
                  <a:srgbClr val="D77C01"/>
                </a:solidFill>
                <a:latin typeface="Chalkboard"/>
                <a:cs typeface="Chalkboard"/>
              </a:rPr>
              <a:t>Electrons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halkboard"/>
                <a:cs typeface="Chalkboard"/>
              </a:rPr>
              <a:t>Lewis </a:t>
            </a:r>
            <a:r>
              <a:rPr lang="en-US" sz="2800" b="1" dirty="0">
                <a:solidFill>
                  <a:schemeClr val="tx1"/>
                </a:solidFill>
                <a:latin typeface="Chalkboard"/>
                <a:cs typeface="Chalkboard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Chalkboard"/>
                <a:cs typeface="Chalkboard"/>
              </a:rPr>
              <a:t>ot Structures</a:t>
            </a:r>
            <a:r>
              <a:rPr lang="en-US" sz="2800" dirty="0" smtClean="0">
                <a:solidFill>
                  <a:schemeClr val="tx1"/>
                </a:solidFill>
                <a:latin typeface="Chalkboard"/>
                <a:cs typeface="Chalkboar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alkboard"/>
                <a:cs typeface="Chalkboard"/>
              </a:rPr>
              <a:t>show valence electrons as dots.</a:t>
            </a:r>
          </a:p>
          <a:p>
            <a:pPr lvl="2"/>
            <a:endParaRPr lang="en-US" sz="2800" dirty="0">
              <a:latin typeface="Chalkboard"/>
              <a:cs typeface="Chalkboard"/>
            </a:endParaRPr>
          </a:p>
        </p:txBody>
      </p:sp>
      <p:pic>
        <p:nvPicPr>
          <p:cNvPr id="44044" name="Picture 12" descr="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4180"/>
            <a:ext cx="7391400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3490" y="262451"/>
            <a:ext cx="7024744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D77C01"/>
                </a:solidFill>
                <a:latin typeface="Chalkboard"/>
                <a:cs typeface="Chalkboard"/>
              </a:rPr>
              <a:t>Duet vs. Octet Rule</a:t>
            </a:r>
            <a:endParaRPr lang="en-US" sz="4800" dirty="0">
              <a:solidFill>
                <a:srgbClr val="D77C01"/>
              </a:solidFill>
              <a:latin typeface="Chalkboard"/>
              <a:cs typeface="Chalkboard"/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idx="1"/>
          </p:nvPr>
        </p:nvSpPr>
        <p:spPr>
          <a:xfrm>
            <a:off x="215280" y="1813490"/>
            <a:ext cx="8928720" cy="4643629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800" dirty="0" smtClean="0">
                <a:solidFill>
                  <a:srgbClr val="D77C01"/>
                </a:solidFill>
                <a:latin typeface="Chalkboard"/>
                <a:cs typeface="Chalkboard"/>
              </a:rPr>
              <a:t>Duet rule</a:t>
            </a:r>
            <a:r>
              <a:rPr lang="en-US" sz="2800" dirty="0" smtClean="0">
                <a:latin typeface="Chalkboard"/>
                <a:cs typeface="Chalkboard"/>
              </a:rPr>
              <a:t>: (H, He, Li, Be)</a:t>
            </a:r>
          </a:p>
          <a:p>
            <a:pPr marL="365760" lvl="1" indent="0">
              <a:buNone/>
            </a:pPr>
            <a:r>
              <a:rPr lang="en-US" sz="2800" dirty="0">
                <a:latin typeface="Chalkboard"/>
                <a:cs typeface="Chalkboard"/>
              </a:rPr>
              <a:t>	</a:t>
            </a:r>
            <a:r>
              <a:rPr lang="en-US" sz="2800" dirty="0" smtClean="0">
                <a:latin typeface="Chalkboard"/>
                <a:cs typeface="Chalkboard"/>
              </a:rPr>
              <a:t>Atoms will gain or lose or share electrons until the 1s is the valence shell and contains</a:t>
            </a:r>
            <a:r>
              <a:rPr lang="en-US" sz="2800" dirty="0" smtClean="0">
                <a:solidFill>
                  <a:srgbClr val="D77C01"/>
                </a:solidFill>
                <a:latin typeface="Chalkboard"/>
                <a:cs typeface="Chalkboard"/>
              </a:rPr>
              <a:t> 2</a:t>
            </a:r>
            <a:r>
              <a:rPr lang="en-US" sz="2800" dirty="0">
                <a:solidFill>
                  <a:srgbClr val="D77C0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latin typeface="Chalkboard"/>
                <a:cs typeface="Chalkboard"/>
              </a:rPr>
              <a:t>electrons</a:t>
            </a:r>
          </a:p>
          <a:p>
            <a:pPr marL="365760" lvl="1" indent="0">
              <a:buNone/>
            </a:pPr>
            <a:r>
              <a:rPr lang="en-US" sz="2800" dirty="0">
                <a:latin typeface="Chalkboard"/>
                <a:cs typeface="Chalkboard"/>
              </a:rPr>
              <a:t>	</a:t>
            </a:r>
            <a:endParaRPr lang="en-US" sz="2800" dirty="0" smtClean="0">
              <a:latin typeface="Chalkboard"/>
              <a:cs typeface="Chalkboard"/>
            </a:endParaRPr>
          </a:p>
          <a:p>
            <a:pPr marL="365760" lvl="1" indent="0">
              <a:buNone/>
            </a:pPr>
            <a:r>
              <a:rPr lang="en-US" sz="2800" dirty="0" smtClean="0">
                <a:solidFill>
                  <a:srgbClr val="D77C01"/>
                </a:solidFill>
                <a:latin typeface="Chalkboard"/>
                <a:cs typeface="Chalkboard"/>
              </a:rPr>
              <a:t>Octet Rule</a:t>
            </a:r>
            <a:r>
              <a:rPr lang="en-US" sz="2800" dirty="0" smtClean="0">
                <a:latin typeface="Chalkboard"/>
                <a:cs typeface="Chalkboard"/>
              </a:rPr>
              <a:t>:  (all other elements)</a:t>
            </a:r>
          </a:p>
          <a:p>
            <a:pPr marL="365760" lvl="1" indent="0">
              <a:buNone/>
            </a:pPr>
            <a:r>
              <a:rPr lang="en-US" sz="2800" dirty="0" smtClean="0">
                <a:latin typeface="Chalkboard"/>
                <a:cs typeface="Chalkboard"/>
              </a:rPr>
              <a:t>	Atoms will gain or lose or share electrons until the valence shell contains </a:t>
            </a:r>
            <a:r>
              <a:rPr lang="en-US" sz="2800" dirty="0" smtClean="0">
                <a:solidFill>
                  <a:srgbClr val="D77C01"/>
                </a:solidFill>
                <a:latin typeface="Chalkboard"/>
                <a:cs typeface="Chalkboard"/>
              </a:rPr>
              <a:t>8</a:t>
            </a:r>
            <a:r>
              <a:rPr lang="en-US" sz="2800" dirty="0" smtClean="0">
                <a:latin typeface="Chalkboard"/>
                <a:cs typeface="Chalkboard"/>
              </a:rPr>
              <a:t> electrons.</a:t>
            </a:r>
          </a:p>
          <a:p>
            <a:pPr marL="365760" lvl="1" indent="0">
              <a:buNone/>
            </a:pPr>
            <a:endParaRPr lang="en-US" sz="2800" dirty="0">
              <a:latin typeface="Chalkboard"/>
              <a:cs typeface="Chalkboard"/>
            </a:endParaRPr>
          </a:p>
          <a:p>
            <a:pPr marL="365760" lvl="1" indent="0">
              <a:buNone/>
            </a:pPr>
            <a:r>
              <a:rPr lang="en-US" sz="2800" dirty="0" smtClean="0">
                <a:latin typeface="Chalkboard"/>
                <a:cs typeface="Chalkboard"/>
              </a:rPr>
              <a:t>* “Boron the Moron”: 6 valence electrons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4504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111784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halkboard"/>
                <a:cs typeface="Chalkboard"/>
              </a:rPr>
              <a:t>T</a:t>
            </a:r>
            <a:r>
              <a:rPr lang="en-US" sz="4400" b="1" dirty="0" smtClean="0">
                <a:latin typeface="Chalkboard"/>
                <a:cs typeface="Chalkboard"/>
              </a:rPr>
              <a:t>ypes of Chemical Bonds</a:t>
            </a:r>
            <a:endParaRPr lang="en-US" sz="4400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27" y="1254784"/>
            <a:ext cx="8072983" cy="5180813"/>
          </a:xfrm>
        </p:spPr>
        <p:txBody>
          <a:bodyPr>
            <a:normAutofit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800" b="1" dirty="0" smtClean="0">
                <a:latin typeface="Chalkboard"/>
                <a:cs typeface="Chalkboard"/>
              </a:rPr>
              <a:t>Ionic Bond = </a:t>
            </a:r>
            <a:r>
              <a:rPr lang="en-US" sz="2800" dirty="0" smtClean="0">
                <a:solidFill>
                  <a:srgbClr val="000000"/>
                </a:solidFill>
                <a:latin typeface="Chalkboard"/>
                <a:cs typeface="Chalkboard"/>
              </a:rPr>
              <a:t>Metal +  Non-metal</a:t>
            </a:r>
          </a:p>
          <a:p>
            <a:pPr lvl="3"/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Metal</a:t>
            </a:r>
            <a:r>
              <a:rPr lang="en-US" sz="2400" b="1" dirty="0" smtClean="0">
                <a:solidFill>
                  <a:srgbClr val="D77C01"/>
                </a:solidFill>
                <a:latin typeface="Chalkboard"/>
                <a:cs typeface="Chalkboard"/>
              </a:rPr>
              <a:t> TRANSFERS </a:t>
            </a:r>
            <a:r>
              <a:rPr lang="en-US" sz="2400" dirty="0">
                <a:solidFill>
                  <a:srgbClr val="D77C01"/>
                </a:solidFill>
                <a:latin typeface="Chalkboard"/>
                <a:cs typeface="Chalkboard"/>
              </a:rPr>
              <a:t>one or more electrons to the </a:t>
            </a:r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non-metal</a:t>
            </a:r>
            <a:r>
              <a:rPr lang="en-US" sz="2400" dirty="0">
                <a:solidFill>
                  <a:srgbClr val="D77C01"/>
                </a:solidFill>
                <a:latin typeface="Chalkboard"/>
                <a:cs typeface="Chalkboard"/>
              </a:rPr>
              <a:t>.  </a:t>
            </a:r>
          </a:p>
          <a:p>
            <a:pPr lvl="3"/>
            <a:r>
              <a:rPr lang="en-US" sz="2400" dirty="0">
                <a:solidFill>
                  <a:srgbClr val="D77C01"/>
                </a:solidFill>
                <a:latin typeface="Chalkboard"/>
                <a:cs typeface="Chalkboard"/>
              </a:rPr>
              <a:t>The oppositely charged ions are attracted each other by </a:t>
            </a:r>
            <a:r>
              <a:rPr lang="en-US" sz="2400" u="sng" dirty="0">
                <a:solidFill>
                  <a:srgbClr val="D77C01"/>
                </a:solidFill>
                <a:latin typeface="Chalkboard"/>
                <a:cs typeface="Chalkboard"/>
              </a:rPr>
              <a:t>electrostatic forces</a:t>
            </a:r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.</a:t>
            </a:r>
            <a:endParaRPr lang="en-US" sz="2600" b="1" dirty="0" smtClean="0">
              <a:latin typeface="Chalkboard"/>
              <a:cs typeface="Chalkboard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800" b="1" dirty="0" smtClean="0">
                <a:latin typeface="Chalkboard"/>
                <a:cs typeface="Chalkboard"/>
              </a:rPr>
              <a:t>Covalent Bonds = </a:t>
            </a:r>
            <a:r>
              <a:rPr lang="en-US" sz="2800" dirty="0" smtClean="0">
                <a:solidFill>
                  <a:schemeClr val="tx1"/>
                </a:solidFill>
                <a:latin typeface="Chalkboard"/>
                <a:cs typeface="Chalkboard"/>
              </a:rPr>
              <a:t>Non-metal + non-metal</a:t>
            </a:r>
          </a:p>
          <a:p>
            <a:pPr lvl="3"/>
            <a:r>
              <a:rPr lang="en-US" sz="2400" dirty="0">
                <a:solidFill>
                  <a:srgbClr val="D77C01"/>
                </a:solidFill>
                <a:latin typeface="Chalkboard"/>
                <a:cs typeface="Chalkboard"/>
              </a:rPr>
              <a:t>E</a:t>
            </a:r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lectrons </a:t>
            </a:r>
            <a:r>
              <a:rPr lang="en-US" sz="2400" dirty="0">
                <a:solidFill>
                  <a:srgbClr val="D77C01"/>
                </a:solidFill>
                <a:latin typeface="Chalkboard"/>
                <a:cs typeface="Chalkboard"/>
              </a:rPr>
              <a:t>are </a:t>
            </a:r>
            <a:r>
              <a:rPr lang="en-US" sz="2400" b="1" dirty="0">
                <a:solidFill>
                  <a:srgbClr val="D77C01"/>
                </a:solidFill>
                <a:latin typeface="Chalkboard"/>
                <a:cs typeface="Chalkboard"/>
              </a:rPr>
              <a:t>SHARED</a:t>
            </a:r>
            <a:r>
              <a:rPr lang="en-US" sz="2400" dirty="0">
                <a:solidFill>
                  <a:srgbClr val="D77C01"/>
                </a:solidFill>
                <a:latin typeface="Chalkboard"/>
                <a:cs typeface="Chalkboard"/>
              </a:rPr>
              <a:t> creating </a:t>
            </a:r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a very strong bond </a:t>
            </a:r>
            <a:endParaRPr lang="en-US" sz="2400" dirty="0">
              <a:solidFill>
                <a:srgbClr val="D77C01"/>
              </a:solidFill>
              <a:latin typeface="Chalkboard"/>
              <a:cs typeface="Chalkboard"/>
            </a:endParaRPr>
          </a:p>
          <a:p>
            <a:pPr lvl="3"/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Bonded atoms have lower potential energy than single atoms</a:t>
            </a:r>
            <a:endParaRPr lang="en-US" sz="2800" b="1" dirty="0" smtClean="0">
              <a:latin typeface="Chalkboard"/>
              <a:cs typeface="Chalkboard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800" b="1" dirty="0" smtClean="0">
                <a:latin typeface="Chalkboard"/>
                <a:cs typeface="Chalkboard"/>
              </a:rPr>
              <a:t>Metallic Bonds =</a:t>
            </a:r>
            <a:r>
              <a:rPr lang="en-US" sz="2800" dirty="0" smtClean="0">
                <a:latin typeface="Chalkboard"/>
                <a:cs typeface="Chalkboard"/>
              </a:rPr>
              <a:t> Metal + Metal</a:t>
            </a:r>
          </a:p>
          <a:p>
            <a:pPr lvl="3"/>
            <a:r>
              <a:rPr lang="en-US" sz="2400" u="sng" dirty="0" smtClean="0">
                <a:solidFill>
                  <a:srgbClr val="D77C01"/>
                </a:solidFill>
                <a:latin typeface="Chalkboard"/>
                <a:cs typeface="Chalkboard"/>
              </a:rPr>
              <a:t>Delocalized</a:t>
            </a:r>
            <a:r>
              <a:rPr lang="en-US" sz="2400" dirty="0" smtClean="0">
                <a:solidFill>
                  <a:srgbClr val="D77C01"/>
                </a:solidFill>
                <a:latin typeface="Chalkboard"/>
                <a:cs typeface="Chalkboard"/>
              </a:rPr>
              <a:t> valence electrons: A “sea of electrons” shared among all atoms</a:t>
            </a:r>
          </a:p>
        </p:txBody>
      </p:sp>
    </p:spTree>
    <p:extLst>
      <p:ext uri="{BB962C8B-B14F-4D97-AF65-F5344CB8AC3E}">
        <p14:creationId xmlns:p14="http://schemas.microsoft.com/office/powerpoint/2010/main" val="375233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9" descr="195-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4" y="2170664"/>
            <a:ext cx="77755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195-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0" y="2665716"/>
            <a:ext cx="77755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195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0" y="2946152"/>
            <a:ext cx="2824163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195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59" y="3242349"/>
            <a:ext cx="2906713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195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29" y="3219202"/>
            <a:ext cx="237331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/>
        </p:nvSpPr>
        <p:spPr>
          <a:xfrm>
            <a:off x="760874" y="49541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700" b="1" dirty="0" smtClean="0">
                <a:solidFill>
                  <a:srgbClr val="D77C01"/>
                </a:solidFill>
                <a:latin typeface="Chalkboard"/>
                <a:cs typeface="Chalkboard"/>
              </a:rPr>
              <a:t>Ionic</a:t>
            </a:r>
            <a:r>
              <a:rPr lang="en-US" sz="5100" b="1" dirty="0" smtClean="0">
                <a:solidFill>
                  <a:srgbClr val="D77C01"/>
                </a:solidFill>
                <a:latin typeface="Chalkboard"/>
                <a:cs typeface="Chalkboard"/>
              </a:rPr>
              <a:t> </a:t>
            </a:r>
            <a:r>
              <a:rPr lang="en-US" sz="7700" b="1" dirty="0" smtClean="0">
                <a:solidFill>
                  <a:srgbClr val="D77C01"/>
                </a:solidFill>
                <a:latin typeface="Chalkboard"/>
                <a:cs typeface="Chalkboard"/>
              </a:rPr>
              <a:t>Bond</a:t>
            </a:r>
          </a:p>
          <a:p>
            <a:pPr algn="ctr"/>
            <a:r>
              <a:rPr lang="en-US" sz="4600" dirty="0" smtClean="0">
                <a:solidFill>
                  <a:srgbClr val="D77C01"/>
                </a:solidFill>
                <a:latin typeface="Chalkboard"/>
                <a:cs typeface="Chalkboard"/>
              </a:rPr>
              <a:t>Ex) </a:t>
            </a:r>
            <a:r>
              <a:rPr lang="en-US" sz="4600" dirty="0" err="1" smtClean="0">
                <a:solidFill>
                  <a:srgbClr val="D77C01"/>
                </a:solidFill>
                <a:latin typeface="Chalkboard"/>
                <a:cs typeface="Chalkboard"/>
              </a:rPr>
              <a:t>NaCl</a:t>
            </a:r>
            <a:endParaRPr lang="en-US" sz="2600" dirty="0">
              <a:solidFill>
                <a:srgbClr val="D77C01"/>
              </a:solidFill>
              <a:latin typeface="Chalkboard"/>
              <a:cs typeface="Chalkboar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87" y="820217"/>
            <a:ext cx="8398551" cy="1568006"/>
          </a:xfrm>
        </p:spPr>
        <p:txBody>
          <a:bodyPr>
            <a:normAutofit/>
          </a:bodyPr>
          <a:lstStyle/>
          <a:p>
            <a:pPr lvl="3"/>
            <a:r>
              <a:rPr lang="en-US" sz="2200" u="sng" dirty="0" smtClean="0">
                <a:latin typeface="Chalkboard"/>
                <a:cs typeface="Chalkboard"/>
              </a:rPr>
              <a:t>Properties</a:t>
            </a:r>
            <a:r>
              <a:rPr lang="en-US" sz="2200" dirty="0" smtClean="0">
                <a:latin typeface="Chalkboard"/>
                <a:cs typeface="Chalkboard"/>
              </a:rPr>
              <a:t>: </a:t>
            </a:r>
            <a:r>
              <a:rPr lang="en-US" sz="2200" dirty="0">
                <a:latin typeface="Chalkboard"/>
                <a:cs typeface="Chalkboard"/>
              </a:rPr>
              <a:t>C</a:t>
            </a:r>
            <a:r>
              <a:rPr lang="en-US" sz="2200" dirty="0" smtClean="0">
                <a:latin typeface="Chalkboard"/>
                <a:cs typeface="Chalkboard"/>
              </a:rPr>
              <a:t>rystalline </a:t>
            </a:r>
            <a:r>
              <a:rPr lang="en-US" sz="2200" dirty="0">
                <a:latin typeface="Chalkboard"/>
                <a:cs typeface="Chalkboard"/>
              </a:rPr>
              <a:t>solids at room </a:t>
            </a:r>
            <a:r>
              <a:rPr lang="en-US" sz="2200" dirty="0" smtClean="0">
                <a:latin typeface="Chalkboard"/>
                <a:cs typeface="Chalkboard"/>
              </a:rPr>
              <a:t>temperature, hard</a:t>
            </a:r>
            <a:r>
              <a:rPr lang="en-US" sz="2200" dirty="0">
                <a:latin typeface="Chalkboard"/>
                <a:cs typeface="Chalkboard"/>
              </a:rPr>
              <a:t>, rigid, and </a:t>
            </a:r>
            <a:r>
              <a:rPr lang="en-US" sz="2200" dirty="0" smtClean="0">
                <a:latin typeface="Chalkboard"/>
                <a:cs typeface="Chalkboard"/>
              </a:rPr>
              <a:t>high </a:t>
            </a:r>
            <a:r>
              <a:rPr lang="en-US" sz="2200" dirty="0">
                <a:latin typeface="Chalkboard"/>
                <a:cs typeface="Chalkboard"/>
              </a:rPr>
              <a:t>melting </a:t>
            </a:r>
            <a:r>
              <a:rPr lang="en-US" sz="2200" dirty="0" smtClean="0">
                <a:latin typeface="Chalkboard"/>
                <a:cs typeface="Chalkboard"/>
              </a:rPr>
              <a:t>points</a:t>
            </a:r>
            <a:r>
              <a:rPr lang="en-US" sz="2200" dirty="0">
                <a:latin typeface="Chalkboard"/>
                <a:cs typeface="Chalkboard"/>
              </a:rPr>
              <a:t> </a:t>
            </a:r>
            <a:r>
              <a:rPr lang="en-US" sz="2200" dirty="0" smtClean="0">
                <a:latin typeface="Chalkboard"/>
                <a:cs typeface="Chalkboard"/>
              </a:rPr>
              <a:t>+ boiling points, conduct electricity</a:t>
            </a:r>
            <a:endParaRPr lang="en-US" sz="2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7526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03" y="1096094"/>
            <a:ext cx="8331320" cy="15464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D77C01"/>
                </a:solidFill>
                <a:latin typeface="Chalkboard"/>
                <a:cs typeface="Chalkboard"/>
              </a:rPr>
              <a:t>C</a:t>
            </a:r>
            <a:r>
              <a:rPr lang="en-US" sz="5400" b="1" dirty="0" smtClean="0">
                <a:solidFill>
                  <a:srgbClr val="D77C01"/>
                </a:solidFill>
                <a:latin typeface="Chalkboard"/>
                <a:cs typeface="Chalkboard"/>
              </a:rPr>
              <a:t>ovalent </a:t>
            </a:r>
            <a:r>
              <a:rPr lang="en-US" sz="5400" b="1" dirty="0" smtClean="0">
                <a:solidFill>
                  <a:srgbClr val="D77C01"/>
                </a:solidFill>
                <a:latin typeface="Chalkboard"/>
                <a:cs typeface="Chalkboard"/>
              </a:rPr>
              <a:t>Bonds </a:t>
            </a:r>
            <a:br>
              <a:rPr lang="en-US" sz="5400" b="1" dirty="0" smtClean="0">
                <a:solidFill>
                  <a:srgbClr val="D77C01"/>
                </a:solidFill>
                <a:latin typeface="Chalkboard"/>
                <a:cs typeface="Chalkboard"/>
              </a:rPr>
            </a:br>
            <a: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  <a:t>(form </a:t>
            </a:r>
            <a:r>
              <a:rPr lang="en-US" sz="3200" b="1" u="sng" dirty="0" smtClean="0">
                <a:solidFill>
                  <a:srgbClr val="D77C01"/>
                </a:solidFill>
                <a:latin typeface="Chalkboard"/>
                <a:cs typeface="Chalkboard"/>
              </a:rPr>
              <a:t>molecules</a:t>
            </a:r>
            <a: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  <a:t>)</a:t>
            </a:r>
            <a: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  <a:t/>
            </a:r>
            <a:b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</a:br>
            <a: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  <a:t>Ex) CH</a:t>
            </a:r>
            <a:r>
              <a:rPr lang="en-US" sz="3200" b="1" baseline="-25000" dirty="0" smtClean="0">
                <a:solidFill>
                  <a:srgbClr val="D77C01"/>
                </a:solidFill>
                <a:latin typeface="Chalkboard"/>
                <a:cs typeface="Chalkboard"/>
              </a:rPr>
              <a:t>4</a:t>
            </a:r>
            <a: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  <a:t>, H</a:t>
            </a:r>
            <a:r>
              <a:rPr lang="en-US" sz="3200" b="1" baseline="-25000" dirty="0" smtClean="0">
                <a:solidFill>
                  <a:srgbClr val="D77C01"/>
                </a:solidFill>
                <a:latin typeface="Chalkboard"/>
                <a:cs typeface="Chalkboard"/>
              </a:rPr>
              <a:t>2</a:t>
            </a:r>
            <a:r>
              <a:rPr lang="en-US" sz="3200" b="1" dirty="0" smtClean="0">
                <a:solidFill>
                  <a:srgbClr val="D77C01"/>
                </a:solidFill>
                <a:latin typeface="Chalkboard"/>
                <a:cs typeface="Chalkboard"/>
              </a:rPr>
              <a:t>O</a:t>
            </a:r>
            <a:endParaRPr lang="en-US" sz="3200" b="1" dirty="0">
              <a:solidFill>
                <a:srgbClr val="D77C01"/>
              </a:solidFill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0" y="3107813"/>
            <a:ext cx="25400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005" y="3105750"/>
            <a:ext cx="3745197" cy="30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49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D77C01"/>
                </a:solidFill>
                <a:latin typeface="Chalkboard"/>
                <a:cs typeface="Chalkboard"/>
              </a:rPr>
              <a:t>Metallic Bond</a:t>
            </a:r>
            <a:br>
              <a:rPr lang="en-US" sz="6000" dirty="0" smtClean="0">
                <a:solidFill>
                  <a:srgbClr val="D77C01"/>
                </a:solidFill>
                <a:latin typeface="Chalkboard"/>
                <a:cs typeface="Chalkboard"/>
              </a:rPr>
            </a:br>
            <a:r>
              <a:rPr lang="en-US" sz="3600" dirty="0" smtClean="0">
                <a:solidFill>
                  <a:srgbClr val="D77C01"/>
                </a:solidFill>
                <a:latin typeface="Chalkboard"/>
                <a:cs typeface="Chalkboard"/>
              </a:rPr>
              <a:t>Ex) Iron, Copper</a:t>
            </a:r>
            <a:endParaRPr lang="en-US" sz="3600" dirty="0">
              <a:solidFill>
                <a:srgbClr val="D77C01"/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0" y="1958660"/>
            <a:ext cx="4562347" cy="4562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837" y="3142465"/>
            <a:ext cx="2877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halkboard"/>
                <a:cs typeface="Chalkboard"/>
              </a:rPr>
              <a:t>Sea of Delocalized Electrons</a:t>
            </a:r>
            <a:endParaRPr lang="en-US" sz="32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0400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34640"/>
            <a:ext cx="7024744" cy="927763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D77C01"/>
                </a:solidFill>
                <a:latin typeface="Chalkboard"/>
                <a:cs typeface="Chalkboard"/>
              </a:rPr>
              <a:t>Polarity</a:t>
            </a:r>
            <a:endParaRPr lang="en-US" sz="4400" b="1" dirty="0">
              <a:solidFill>
                <a:srgbClr val="D77C01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62403"/>
            <a:ext cx="6777317" cy="350897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Polar bonds = an UNEVEN distribution of electrons </a:t>
            </a:r>
            <a:endParaRPr lang="en-US" dirty="0">
              <a:latin typeface="Chalkboard"/>
              <a:cs typeface="Chalkboard"/>
            </a:endParaRPr>
          </a:p>
          <a:p>
            <a:pPr lvl="1"/>
            <a:r>
              <a:rPr lang="en-US" dirty="0" smtClean="0">
                <a:latin typeface="Chalkboard"/>
                <a:cs typeface="Chalkboard"/>
              </a:rPr>
              <a:t>Partial positive pole and a partial negative pole in a compound</a:t>
            </a:r>
          </a:p>
          <a:p>
            <a:pPr lvl="1"/>
            <a:r>
              <a:rPr lang="en-US" dirty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egree </a:t>
            </a:r>
            <a:r>
              <a:rPr lang="en-US" dirty="0">
                <a:latin typeface="Chalkboard"/>
                <a:cs typeface="Chalkboard"/>
              </a:rPr>
              <a:t>of polarity depends on the electronegativity difference between the two bonding </a:t>
            </a:r>
            <a:r>
              <a:rPr lang="en-US" dirty="0" smtClean="0">
                <a:latin typeface="Chalkboard"/>
                <a:cs typeface="Chalkboard"/>
              </a:rPr>
              <a:t>atoms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0 – 0.5: non-polar covalent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0.5 – 1.7: polar covalent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1.7 – 3.5 ionic</a:t>
            </a:r>
            <a:endParaRPr lang="en-US" dirty="0">
              <a:latin typeface="Chalkboard"/>
              <a:cs typeface="Chalkboard"/>
            </a:endParaRPr>
          </a:p>
          <a:p>
            <a:pPr lvl="1"/>
            <a:endParaRPr lang="en-US" dirty="0" smtClean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endParaRPr lang="en-US" dirty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00" y="5297207"/>
            <a:ext cx="1493920" cy="97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182" y="4581051"/>
            <a:ext cx="2348052" cy="14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303</TotalTime>
  <Words>249</Words>
  <Application>Microsoft Macintosh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Chemical Bonds</vt:lpstr>
      <vt:lpstr>Chemical Bonds</vt:lpstr>
      <vt:lpstr>Valence Electrons</vt:lpstr>
      <vt:lpstr>Duet vs. Octet Rule</vt:lpstr>
      <vt:lpstr>Types of Chemical Bonds</vt:lpstr>
      <vt:lpstr>Properties: Crystalline solids at room temperature, hard, rigid, and high melting points + boiling points, conduct electricity</vt:lpstr>
      <vt:lpstr>Covalent Bonds  (form molecules) Ex) CH4, H2O</vt:lpstr>
      <vt:lpstr>Metallic Bond Ex) Iron, Copper</vt:lpstr>
      <vt:lpstr>Polarity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Yoon Hearn</dc:creator>
  <cp:lastModifiedBy>Teresa Nielsen</cp:lastModifiedBy>
  <cp:revision>15</cp:revision>
  <dcterms:created xsi:type="dcterms:W3CDTF">2014-11-13T18:03:44Z</dcterms:created>
  <dcterms:modified xsi:type="dcterms:W3CDTF">2014-11-14T20:52:13Z</dcterms:modified>
</cp:coreProperties>
</file>