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8C9D-9E1D-7745-AF32-28517595038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7BDD-FE8B-3840-82F8-0E16FDD1A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D417A12-77EF-D341-94A0-32B0DF4EF442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680CDF3-F250-FD47-B7DE-571BEB3AA1BC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D107A27-EC5B-8745-9CA8-57A695214D46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80F84E3-F3C2-424D-88EF-E0E63E00AEE0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44B9D6C-0622-2949-9D5B-EE3B90140939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E3735A4-BC65-1440-9700-D8AC82B073D0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9F2C20C-E209-CE4A-838E-7B8381927A10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731FE59-D540-2641-A041-CA71BB8D70CD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AADB09F-8F28-C44C-9F7F-6B1C4A69D613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13EA256-560F-E54B-9588-E0D5A98DA0DD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D9315CF-5B17-E44F-AF84-FAC0E8BC35C4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A50D776-D69A-5145-8215-4F043C88D77A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FF48555-D6B2-E942-9B0F-9AAD76A68FBB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DBC6B26-8C80-5E42-BA03-9BFF73D49D1D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3381ED2-5151-6046-B3FB-2F12D7BA4212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536DBBD-540A-1742-B1FB-A87A4D7EDFF9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8793D10-FF7D-134D-BC81-C0059D516976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E0D35C1-7A3B-2C4C-8027-1303A4A53013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99C5E80-976B-EF46-BA85-40A918AD2437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1D5894F-EB2D-9B49-8D0D-4DDCC6E4335F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CBD02E6-3103-A64C-BD6A-522E171674F0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F83EFC0-CB81-9246-B32D-AF1C761721C5}" type="slidenum">
              <a:rPr lang="en-US" sz="1200"/>
              <a:pPr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90FB10D-6119-4949-91B4-3E4D86FF9A08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C936496-8BFF-FB4E-A4D0-1FD5D13DC0C3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5B8DD88-083C-614C-B7FA-36CFA7855FEB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80235B6-CD68-9E45-90FC-66FF54EE0F01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D8310F1-5FC8-4D47-95F9-136422D3B9E5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BC6031C-6E2D-5245-9AF5-906FDB153E13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5EBD9C2-4371-EA41-9E61-B8894EC3E23B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E82D614-232A-EA41-A916-FD9BC8D1F0E3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494730F-EA24-5848-9703-4F36377396E3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69B2013-72D3-8444-879A-F1D0598481D1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18551DA-2E75-E440-B4C7-C64C4D0357CA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D4855B4-7E4B-2B42-9F83-29252E0A4EC4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8F90AF3-8AF5-D143-A803-AAEC5ABD212D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9FC0A4B-6DFE-EB4F-BAC9-617CB4410BEF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42534AE-5149-CA49-ACD6-E843B9E97FD8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9B10984-82BB-AD4C-88B7-4542905B9304}" type="slidenum">
              <a:rPr lang="en-US" sz="1200"/>
              <a:pPr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9B45675-826F-5246-9FE5-34A3A0936CD2}" type="slidenum">
              <a:rPr lang="en-US" sz="1200"/>
              <a:pPr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FBC2853-3A32-4342-A06F-1EF5E8278DCD}" type="slidenum">
              <a:rPr lang="en-US" sz="1200"/>
              <a:pPr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AFCC9E9-AB61-B747-8AF6-9939BFD3A730}" type="slidenum">
              <a:rPr lang="en-US" sz="1200"/>
              <a:pPr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1B4D2EF-D01E-5D4C-B043-3A3A641183D4}" type="slidenum">
              <a:rPr lang="en-US" sz="1200"/>
              <a:pPr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630E935-52FD-F44F-95F0-669C2972BE5E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6F7D7A3-42A3-3F41-8080-BB4BEE94B9C2}" type="slidenum">
              <a:rPr lang="en-US" sz="1200"/>
              <a:pPr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3465208-8BF6-FD48-8F4B-C225F9A7BC77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EB01EFE-8432-0649-8F51-06FD56A7C19E}" type="slidenum">
              <a:rPr lang="en-US" sz="1200"/>
              <a:pPr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F124A8F-D84E-A141-B9E9-9EC73C7ADD44}" type="slidenum">
              <a:rPr lang="en-US" sz="1200"/>
              <a:pPr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3D45198-868E-AC4A-93E2-898E518CAE42}" type="slidenum">
              <a:rPr lang="en-US" sz="1200"/>
              <a:pPr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954DFB2-FA48-0E4D-9E33-F30E462ECF5A}" type="slidenum">
              <a:rPr lang="en-US" sz="1200"/>
              <a:pPr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55F0ECD-A7FA-1540-87E4-36EED1EB65E4}" type="slidenum">
              <a:rPr lang="en-US" sz="1200"/>
              <a:pPr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771E887-3C2A-9344-800E-2AC252DC355B}" type="slidenum">
              <a:rPr lang="en-US" sz="1200"/>
              <a:pPr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107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B2C5E828-349A-B24C-859E-7A9E0D099155}" type="slidenum">
              <a:rPr lang="en-US" sz="1200"/>
              <a:pPr algn="r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174B1E9-5E8E-FB4D-93FF-558F5BAF1C20}" type="slidenum">
              <a:rPr lang="en-US" sz="1200"/>
              <a:pPr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CE84954-627E-DE41-A421-7328DC548B18}" type="slidenum">
              <a:rPr lang="en-US" sz="1200"/>
              <a:pPr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DC703A5-1808-FD4E-9FC0-05C55807140A}" type="slidenum">
              <a:rPr lang="en-US" sz="1200"/>
              <a:pPr/>
              <a:t>60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78890A1-6418-094E-89B4-BFCF82EDF7B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20F1E7C-4E63-D349-A4C2-95A264BAB56D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CA0D49D-FD76-EF44-8307-0394171C2BE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52EDA5C-340E-8645-AD62-6CE59A44222D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5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5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6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B515-591E-5047-9FAB-95BD20E3BC3A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06C4-B1BE-EC4F-96D6-E9785227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10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100">
                <a:latin typeface="Arial" charset="0"/>
                <a:cs typeface="Arial" charset="0"/>
              </a:rPr>
              <a:t>Christian Madu, Ph.D.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100">
                <a:latin typeface="Arial" charset="0"/>
                <a:cs typeface="Arial" charset="0"/>
              </a:rPr>
              <a:t>Collin College</a:t>
            </a:r>
            <a:endParaRPr lang="en-US" sz="2500" b="1">
              <a:latin typeface="Arial" charset="0"/>
              <a:cs typeface="Arial" charset="0"/>
            </a:endParaRPr>
          </a:p>
        </p:txBody>
      </p:sp>
      <p:pic>
        <p:nvPicPr>
          <p:cNvPr id="16387" name="Picture 4" descr="80924Tro3e_e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857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105400" y="7000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Lecture Presentation</a:t>
            </a:r>
          </a:p>
        </p:txBody>
      </p:sp>
      <p:sp>
        <p:nvSpPr>
          <p:cNvPr id="16389" name="Title 1"/>
          <p:cNvSpPr>
            <a:spLocks noGrp="1"/>
          </p:cNvSpPr>
          <p:nvPr/>
        </p:nvSpPr>
        <p:spPr bwMode="auto">
          <a:xfrm>
            <a:off x="5105400" y="1676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>
                <a:latin typeface="Arial" charset="0"/>
                <a:cs typeface="Arial" charset="0"/>
              </a:rPr>
              <a:t>Chapter 3</a:t>
            </a:r>
            <a:br>
              <a:rPr lang="en-US" sz="3400" b="1">
                <a:latin typeface="Arial" charset="0"/>
                <a:cs typeface="Arial" charset="0"/>
              </a:rPr>
            </a:br>
            <a:r>
              <a:rPr lang="en-US" sz="3400" b="1">
                <a:latin typeface="Arial" charset="0"/>
                <a:cs typeface="Arial" charset="0"/>
              </a:rPr>
              <a:t/>
            </a:r>
            <a:br>
              <a:rPr lang="en-US" sz="3400" b="1">
                <a:latin typeface="Arial" charset="0"/>
                <a:cs typeface="Arial" charset="0"/>
              </a:rPr>
            </a:br>
            <a:r>
              <a:rPr lang="en-US" sz="3400" b="1">
                <a:latin typeface="Arial" charset="0"/>
                <a:cs typeface="Arial" charset="0"/>
              </a:rPr>
              <a:t>Molecules, Compounds, and Chemical Equations</a:t>
            </a:r>
            <a:endParaRPr lang="en-US" sz="3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Ionic Bonds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1387475" y="588963"/>
            <a:ext cx="63896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7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Covalent Bonds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75300"/>
          </a:xfrm>
        </p:spPr>
        <p:txBody>
          <a:bodyPr/>
          <a:lstStyle/>
          <a:p>
            <a:r>
              <a:rPr lang="en-US" b="1" i="1">
                <a:solidFill>
                  <a:srgbClr val="333399"/>
                </a:solidFill>
                <a:latin typeface="Arial" charset="0"/>
                <a:ea typeface="MS PGothic" charset="0"/>
              </a:rPr>
              <a:t>Covalent bonds</a:t>
            </a:r>
            <a:r>
              <a:rPr lang="en-US">
                <a:latin typeface="Arial" charset="0"/>
                <a:ea typeface="MS PGothic" charset="0"/>
              </a:rPr>
              <a:t>—which occur between two or more nonmetals—involve the </a:t>
            </a:r>
            <a:r>
              <a:rPr lang="en-US" i="1">
                <a:latin typeface="Arial" charset="0"/>
                <a:ea typeface="MS PGothic" charset="0"/>
              </a:rPr>
              <a:t>sharing</a:t>
            </a:r>
            <a:r>
              <a:rPr lang="en-US">
                <a:latin typeface="Arial" charset="0"/>
                <a:ea typeface="MS PGothic" charset="0"/>
              </a:rPr>
              <a:t> of electrons between two atoms.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lvl="2"/>
            <a:r>
              <a:rPr lang="en-US">
                <a:latin typeface="Arial" charset="0"/>
                <a:ea typeface="MS PGothic" charset="0"/>
              </a:rPr>
              <a:t>When a nonmetal bonds with another nonmetal, neither atom transfers its electron to the other.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Instead the bonding atoms </a:t>
            </a:r>
            <a:r>
              <a:rPr lang="en-US" i="1">
                <a:solidFill>
                  <a:srgbClr val="333399"/>
                </a:solidFill>
                <a:latin typeface="Arial" charset="0"/>
                <a:ea typeface="MS PGothic" charset="0"/>
              </a:rPr>
              <a:t>share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 some of their electrons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 covalently bound atoms compose a </a:t>
            </a:r>
            <a:r>
              <a:rPr lang="en-US" i="1">
                <a:latin typeface="Arial" charset="0"/>
                <a:ea typeface="MS PGothic" charset="0"/>
              </a:rPr>
              <a:t>molecule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Hence, we call covalently bonded compounds </a:t>
            </a:r>
            <a:r>
              <a:rPr lang="en-US" b="1">
                <a:latin typeface="Arial" charset="0"/>
                <a:ea typeface="MS PGothic" charset="0"/>
              </a:rPr>
              <a:t>molecular compounds</a:t>
            </a:r>
            <a:r>
              <a:rPr lang="en-US">
                <a:latin typeface="Arial" charset="0"/>
                <a:ea typeface="MS PGothic" charset="0"/>
              </a:rPr>
              <a:t>.  </a:t>
            </a:r>
            <a:r>
              <a:rPr lang="en-US" b="1">
                <a:latin typeface="Arial" charset="0"/>
                <a:ea typeface="MS PGothic" charset="0"/>
              </a:rPr>
              <a:t>  </a:t>
            </a:r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2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Representing Compounds: Chemical Formulas and Molecular Models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9583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 compound is represented with its </a:t>
            </a:r>
            <a:r>
              <a:rPr lang="en-US" b="1">
                <a:latin typeface="Arial" charset="0"/>
                <a:ea typeface="MS PGothic" charset="0"/>
              </a:rPr>
              <a:t>chemical formula.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Chemical formula indicates the elements present in the compound and the relative number of atoms or ions of each.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Water is represented as 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Carbon dioxide is represented as CO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Sodium Chloride is represented as NaCl.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Carbon tetrachloride is represented as CCl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1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Types of Chemical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38290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Chemical formulas can generally be categorized into three different types: </a:t>
            </a:r>
          </a:p>
          <a:p>
            <a:pPr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722438">
              <a:defRPr/>
            </a:pPr>
            <a:r>
              <a:rPr lang="en-US" dirty="0" smtClean="0">
                <a:ea typeface="+mn-ea"/>
                <a:cs typeface="+mn-cs"/>
              </a:rPr>
              <a:t>Empirical formula</a:t>
            </a:r>
          </a:p>
          <a:p>
            <a:pPr marL="1722438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marL="1722438">
              <a:defRPr/>
            </a:pPr>
            <a:r>
              <a:rPr lang="en-US" dirty="0" smtClean="0">
                <a:ea typeface="+mn-ea"/>
                <a:cs typeface="+mn-cs"/>
              </a:rPr>
              <a:t>Molecular formula</a:t>
            </a:r>
          </a:p>
          <a:p>
            <a:pPr marL="1722438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marL="1722438">
              <a:defRPr/>
            </a:pPr>
            <a:r>
              <a:rPr lang="en-US" dirty="0" smtClean="0">
                <a:ea typeface="+mn-ea"/>
                <a:cs typeface="+mn-cs"/>
              </a:rPr>
              <a:t>Structural formula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Types of Chemical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458200" cy="5953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An </a:t>
            </a:r>
            <a:r>
              <a:rPr lang="en-US" b="1" dirty="0" smtClean="0">
                <a:ea typeface="+mn-ea"/>
                <a:cs typeface="+mn-cs"/>
              </a:rPr>
              <a:t>empirical formula </a:t>
            </a:r>
            <a:r>
              <a:rPr lang="en-US" dirty="0" smtClean="0">
                <a:ea typeface="+mn-ea"/>
                <a:cs typeface="+mn-cs"/>
              </a:rPr>
              <a:t>gives the </a:t>
            </a:r>
            <a:r>
              <a:rPr lang="en-US" i="1" dirty="0" smtClean="0">
                <a:ea typeface="+mn-ea"/>
                <a:cs typeface="+mn-cs"/>
              </a:rPr>
              <a:t>relative</a:t>
            </a:r>
            <a:r>
              <a:rPr lang="en-US" dirty="0" smtClean="0">
                <a:ea typeface="+mn-ea"/>
                <a:cs typeface="+mn-cs"/>
              </a:rPr>
              <a:t> number of atoms of each element in a compound.</a:t>
            </a:r>
            <a:endParaRPr lang="en-US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>
                <a:ea typeface="+mn-ea"/>
                <a:cs typeface="+mn-cs"/>
              </a:rPr>
              <a:t>A molecular formula</a:t>
            </a:r>
            <a:r>
              <a:rPr lang="en-US" dirty="0" smtClean="0">
                <a:ea typeface="+mn-ea"/>
                <a:cs typeface="+mn-cs"/>
              </a:rPr>
              <a:t> gives the </a:t>
            </a:r>
            <a:r>
              <a:rPr lang="en-US" i="1" dirty="0" smtClean="0">
                <a:ea typeface="+mn-ea"/>
                <a:cs typeface="+mn-cs"/>
              </a:rPr>
              <a:t>actual</a:t>
            </a:r>
            <a:r>
              <a:rPr lang="en-US" dirty="0" smtClean="0">
                <a:ea typeface="+mn-ea"/>
                <a:cs typeface="+mn-cs"/>
              </a:rPr>
              <a:t> number of atoms of each element in a molecule of a compound. </a:t>
            </a:r>
          </a:p>
          <a:p>
            <a:pPr lvl="2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(a)	For C</a:t>
            </a:r>
            <a:r>
              <a:rPr lang="en-US" baseline="-25000" dirty="0" smtClean="0">
                <a:ea typeface="+mn-ea"/>
                <a:cs typeface="+mn-cs"/>
              </a:rPr>
              <a:t>4</a:t>
            </a:r>
            <a:r>
              <a:rPr lang="en-US" dirty="0" smtClean="0">
                <a:ea typeface="+mn-ea"/>
                <a:cs typeface="+mn-cs"/>
              </a:rPr>
              <a:t>H</a:t>
            </a:r>
            <a:r>
              <a:rPr lang="en-US" baseline="-25000" dirty="0" smtClean="0">
                <a:ea typeface="+mn-ea"/>
                <a:cs typeface="+mn-cs"/>
              </a:rPr>
              <a:t>8</a:t>
            </a:r>
            <a:r>
              <a:rPr lang="en-US" dirty="0" smtClean="0">
                <a:ea typeface="+mn-ea"/>
                <a:cs typeface="+mn-cs"/>
              </a:rPr>
              <a:t>, the greatest common factor is 4. 		The empirical formula is therefore CH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lvl="2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(b)	For B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H</a:t>
            </a:r>
            <a:r>
              <a:rPr lang="en-US" baseline="-25000" dirty="0" smtClean="0">
                <a:ea typeface="+mn-ea"/>
                <a:cs typeface="+mn-cs"/>
              </a:rPr>
              <a:t>6</a:t>
            </a:r>
            <a:r>
              <a:rPr lang="en-US" dirty="0" smtClean="0">
                <a:ea typeface="+mn-ea"/>
                <a:cs typeface="+mn-cs"/>
              </a:rPr>
              <a:t>, the greatest common factor is 2. 		The empirical formula is therefore BH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lvl="2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(c)	For CCl</a:t>
            </a:r>
            <a:r>
              <a:rPr lang="en-US" baseline="-25000" dirty="0" smtClean="0">
                <a:ea typeface="+mn-ea"/>
                <a:cs typeface="+mn-cs"/>
              </a:rPr>
              <a:t>4</a:t>
            </a:r>
            <a:r>
              <a:rPr lang="en-US" dirty="0" smtClean="0">
                <a:ea typeface="+mn-ea"/>
                <a:cs typeface="+mn-cs"/>
              </a:rPr>
              <a:t>, the only common factor is 1, so the 	empirical formula and the molecular formula 	are identical.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6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Types of Chemical Formulas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397875" cy="2554287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</a:rPr>
              <a:t>A structural formula</a:t>
            </a:r>
            <a:r>
              <a:rPr lang="en-US">
                <a:latin typeface="Arial" charset="0"/>
                <a:ea typeface="MS PGothic" charset="0"/>
              </a:rPr>
              <a:t> uses lines to represent covalent bonds and shows how atoms in a molecule are connected or bonded to each other. The structural formula for 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 is shown below: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3511550" y="4164013"/>
            <a:ext cx="16700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7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Types of Chemical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type of formula we use depends on how much we know about the compound and how much we want to communicate.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 structural formula communicates the most information,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while an empirical formula communicates the least.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5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4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5410200" cy="4960938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A </a:t>
            </a:r>
            <a:r>
              <a:rPr lang="en-US" i="1">
                <a:latin typeface="Arial" charset="0"/>
                <a:ea typeface="MS PGothic" charset="0"/>
              </a:rPr>
              <a:t>molecular model </a:t>
            </a:r>
            <a:r>
              <a:rPr lang="en-US">
                <a:latin typeface="Arial" charset="0"/>
                <a:ea typeface="MS PGothic" charset="0"/>
              </a:rPr>
              <a:t>is a more accurate and complete way to specify a compound.  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A </a:t>
            </a:r>
            <a:r>
              <a:rPr lang="en-US" b="1">
                <a:latin typeface="Arial" charset="0"/>
                <a:ea typeface="MS PGothic" charset="0"/>
              </a:rPr>
              <a:t>ball-and-stick molecular model </a:t>
            </a:r>
            <a:r>
              <a:rPr lang="en-US">
                <a:latin typeface="Arial" charset="0"/>
                <a:ea typeface="MS PGothic" charset="0"/>
              </a:rPr>
              <a:t>represents atoms as balls and chemical bonds as sticks; how the two connect reflects a molecule</a:t>
            </a:r>
            <a:r>
              <a:rPr lang="ja-JP" altLang="en-US">
                <a:latin typeface="Arial" charset="0"/>
                <a:ea typeface="MS PGothic" charset="0"/>
              </a:rPr>
              <a:t>’</a:t>
            </a:r>
            <a:r>
              <a:rPr lang="en-US" altLang="ja-JP">
                <a:latin typeface="Arial" charset="0"/>
                <a:ea typeface="MS PGothic" charset="0"/>
              </a:rPr>
              <a:t>s shape.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 balls are typically color-coded to specific elements.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Models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6096000" y="838200"/>
            <a:ext cx="21224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73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5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Models</a:t>
            </a:r>
          </a:p>
        </p:txBody>
      </p:sp>
      <p:sp>
        <p:nvSpPr>
          <p:cNvPr id="50178" name="Content Placeholder 6"/>
          <p:cNvSpPr>
            <a:spLocks noGrp="1"/>
          </p:cNvSpPr>
          <p:nvPr>
            <p:ph idx="1"/>
          </p:nvPr>
        </p:nvSpPr>
        <p:spPr>
          <a:xfrm>
            <a:off x="381000" y="838200"/>
            <a:ext cx="8399463" cy="252888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" charset="0"/>
                <a:ea typeface="MS PGothic" charset="0"/>
              </a:rPr>
              <a:t>In a </a:t>
            </a:r>
            <a:r>
              <a:rPr lang="en-US" b="1">
                <a:latin typeface="Arial" charset="0"/>
                <a:ea typeface="MS PGothic" charset="0"/>
              </a:rPr>
              <a:t>space-filling molecular model</a:t>
            </a:r>
            <a:r>
              <a:rPr lang="en-US">
                <a:latin typeface="Arial" charset="0"/>
                <a:ea typeface="MS PGothic" charset="0"/>
              </a:rPr>
              <a:t>, atoms fill the space between each other to more closely represent our best estimates for how a molecule might appear if scaled to visible size.</a:t>
            </a:r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>
            <a:fillRect/>
          </a:stretch>
        </p:blipFill>
        <p:spPr bwMode="auto">
          <a:xfrm>
            <a:off x="304800" y="3579813"/>
            <a:ext cx="85344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7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Ways of Representing a Compound</a:t>
            </a:r>
          </a:p>
        </p:txBody>
      </p:sp>
      <p:pic>
        <p:nvPicPr>
          <p:cNvPr id="52226" name="Picture 4" descr="Z:\50627 IRDVD Tro Chemistry A Molecular Approach\Working Files 50627\JPEG 50627\ch03\03_01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>
            <a:fillRect/>
          </a:stretch>
        </p:blipFill>
        <p:spPr bwMode="auto">
          <a:xfrm>
            <a:off x="1087438" y="731838"/>
            <a:ext cx="690403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3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How Many Different Substances Exist?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32432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Elements combine with each other to form </a:t>
            </a:r>
            <a:r>
              <a:rPr lang="en-US" i="1">
                <a:latin typeface="Arial" charset="0"/>
                <a:ea typeface="MS PGothic" charset="0"/>
              </a:rPr>
              <a:t>compounds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great diversity of substances that we find in nature is a direct result of the ability of elements to form compounds. </a:t>
            </a:r>
          </a:p>
        </p:txBody>
      </p:sp>
    </p:spTree>
    <p:extLst>
      <p:ext uri="{BB962C8B-B14F-4D97-AF65-F5344CB8AC3E}">
        <p14:creationId xmlns:p14="http://schemas.microsoft.com/office/powerpoint/2010/main" val="196278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An Atomic-Level View of Elements and Compounds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52400" y="1141413"/>
            <a:ext cx="8839200" cy="10668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" charset="0"/>
                <a:ea typeface="MS PGothic" charset="0"/>
              </a:rPr>
              <a:t>Elements may be either atomic or molecular. Compounds may be either molecular or ionic.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>
            <a:fillRect/>
          </a:stretch>
        </p:blipFill>
        <p:spPr bwMode="auto">
          <a:xfrm>
            <a:off x="514350" y="2403475"/>
            <a:ext cx="8115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View of Elements and Compounds 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50275" cy="5829300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</a:rPr>
              <a:t>Atomic elements</a:t>
            </a:r>
            <a:r>
              <a:rPr lang="en-US">
                <a:latin typeface="Arial" charset="0"/>
                <a:ea typeface="MS PGothic" charset="0"/>
              </a:rPr>
              <a:t> exist in nature with single atoms as their basic units. Most elements fall into this category. 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Examples are Na, Ne, C, K, Mg, etc.</a:t>
            </a:r>
          </a:p>
          <a:p>
            <a:r>
              <a:rPr lang="en-US" b="1">
                <a:latin typeface="Arial" charset="0"/>
                <a:ea typeface="MS PGothic" charset="0"/>
              </a:rPr>
              <a:t>Molecular elements</a:t>
            </a:r>
            <a:r>
              <a:rPr lang="en-US">
                <a:latin typeface="Arial" charset="0"/>
                <a:ea typeface="MS PGothic" charset="0"/>
              </a:rPr>
              <a:t> do not normally exist in nature with single atoms as their basic units; instead, they exist as molecules—two or more atoms of the element bonded together. 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There only seven diatomic elements and they are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H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N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O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F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Cl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Br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, and I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.</a:t>
            </a:r>
            <a:endParaRPr lang="en-US">
              <a:latin typeface="Arial" charset="0"/>
              <a:ea typeface="MS PGothic" charset="0"/>
            </a:endParaRPr>
          </a:p>
          <a:p>
            <a:pPr lvl="2"/>
            <a:r>
              <a:rPr lang="en-US">
                <a:latin typeface="Arial" charset="0"/>
                <a:ea typeface="MS PGothic" charset="0"/>
              </a:rPr>
              <a:t>Also,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P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 and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S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8</a:t>
            </a:r>
            <a:r>
              <a:rPr lang="en-US">
                <a:latin typeface="Arial" charset="0"/>
                <a:ea typeface="MS PGothic" charset="0"/>
              </a:rPr>
              <a:t> are polyatomic elements.</a:t>
            </a:r>
            <a:endParaRPr lang="en-US" baseline="-2500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Elements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>
            <a:fillRect/>
          </a:stretch>
        </p:blipFill>
        <p:spPr bwMode="auto">
          <a:xfrm>
            <a:off x="304800" y="849313"/>
            <a:ext cx="85344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32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n-ea"/>
                <a:cs typeface="+mn-cs"/>
              </a:rPr>
              <a:t>Molecular compounds</a:t>
            </a:r>
            <a:r>
              <a:rPr lang="en-US" dirty="0" smtClean="0">
                <a:ea typeface="+mn-ea"/>
                <a:cs typeface="+mn-cs"/>
              </a:rPr>
              <a:t> are usually composed of two or more covalently bonded nonmetals.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basic units of molecular compounds are molecules composed of the constituent atoms.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Water is composed of  H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O molecules. </a:t>
            </a: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Dry ice is composed of  CO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 molecules. </a:t>
            </a:r>
          </a:p>
          <a:p>
            <a:pPr lvl="2">
              <a:defRPr/>
            </a:pPr>
            <a:r>
              <a:rPr lang="en-US" dirty="0" smtClean="0">
                <a:ea typeface="+mn-ea"/>
                <a:cs typeface="+mn-cs"/>
              </a:rPr>
              <a:t>Propane (often used as a fuel for grills) is composed of  C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H</a:t>
            </a:r>
            <a:r>
              <a:rPr lang="en-US" baseline="-25000" dirty="0" smtClean="0">
                <a:ea typeface="+mn-ea"/>
                <a:cs typeface="+mn-cs"/>
              </a:rPr>
              <a:t>8</a:t>
            </a:r>
            <a:r>
              <a:rPr lang="en-US" dirty="0" smtClean="0">
                <a:ea typeface="+mn-ea"/>
                <a:cs typeface="+mn-cs"/>
              </a:rPr>
              <a:t> molecules.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Ionic Compounds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213350"/>
          </a:xfrm>
        </p:spPr>
        <p:txBody>
          <a:bodyPr/>
          <a:lstStyle/>
          <a:p>
            <a:r>
              <a:rPr lang="en-US" b="1">
                <a:solidFill>
                  <a:srgbClr val="333399"/>
                </a:solidFill>
                <a:latin typeface="Arial" charset="0"/>
                <a:ea typeface="MS PGothic" charset="0"/>
              </a:rPr>
              <a:t>Ionic compounds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are composed of cations (usually a metal) and anions (usually one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or more nonmetals) bound together by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ionic bonds. </a:t>
            </a:r>
          </a:p>
          <a:p>
            <a:r>
              <a:rPr lang="en-US">
                <a:latin typeface="Arial" charset="0"/>
                <a:ea typeface="MS PGothic" charset="0"/>
              </a:rPr>
              <a:t>The basic unit of an ionic compound is the </a:t>
            </a:r>
            <a:r>
              <a:rPr lang="en-US" b="1">
                <a:solidFill>
                  <a:srgbClr val="333399"/>
                </a:solidFill>
                <a:latin typeface="Arial" charset="0"/>
                <a:ea typeface="MS PGothic" charset="0"/>
              </a:rPr>
              <a:t>formula unit</a:t>
            </a:r>
            <a:r>
              <a:rPr lang="en-US">
                <a:latin typeface="Arial" charset="0"/>
                <a:ea typeface="MS PGothic" charset="0"/>
              </a:rPr>
              <a:t>, the smallest, electrically neutral collection of ions.</a:t>
            </a:r>
          </a:p>
          <a:p>
            <a:r>
              <a:rPr lang="en-US">
                <a:latin typeface="Arial" charset="0"/>
                <a:ea typeface="MS PGothic" charset="0"/>
              </a:rPr>
              <a:t>The ionic compound table salt, with the formula unit NaCl, is composed of Na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 and Cl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 ions in a one-to-one ratio.</a:t>
            </a:r>
          </a:p>
        </p:txBody>
      </p:sp>
    </p:spTree>
    <p:extLst>
      <p:ext uri="{BB962C8B-B14F-4D97-AF65-F5344CB8AC3E}">
        <p14:creationId xmlns:p14="http://schemas.microsoft.com/office/powerpoint/2010/main" val="59187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and Ionic Compounds</a:t>
            </a: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>
            <a:fillRect/>
          </a:stretch>
        </p:blipFill>
        <p:spPr bwMode="auto">
          <a:xfrm>
            <a:off x="304800" y="2224088"/>
            <a:ext cx="85344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Polyatomic Ion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69741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Many common ionic compounds contain ions that are themselves composed of a group of covalently bonded atoms with an overall charge.</a:t>
            </a:r>
          </a:p>
          <a:p>
            <a:r>
              <a:rPr lang="en-US">
                <a:latin typeface="Arial" charset="0"/>
                <a:ea typeface="MS PGothic" charset="0"/>
              </a:rPr>
              <a:t>This group of charged species is called polyatomic ions.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NaNO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contains Na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 and NO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.</a:t>
            </a:r>
            <a:endParaRPr lang="en-US" baseline="30000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CaCO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contains Ca</a:t>
            </a:r>
            <a:r>
              <a:rPr lang="en-US" baseline="30000">
                <a:latin typeface="Arial" charset="0"/>
                <a:ea typeface="MS PGothic" charset="0"/>
              </a:rPr>
              <a:t>2+</a:t>
            </a:r>
            <a:r>
              <a:rPr lang="en-US">
                <a:latin typeface="Arial" charset="0"/>
                <a:ea typeface="MS PGothic" charset="0"/>
              </a:rPr>
              <a:t> and CO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 baseline="30000">
                <a:latin typeface="Arial" charset="0"/>
                <a:ea typeface="MS PGothic" charset="0"/>
              </a:rPr>
              <a:t>2–</a:t>
            </a:r>
            <a:r>
              <a:rPr lang="en-US">
                <a:latin typeface="Arial" charset="0"/>
                <a:ea typeface="MS PGothic" charset="0"/>
              </a:rPr>
              <a:t>.</a:t>
            </a:r>
            <a:endParaRPr lang="en-US" baseline="30000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KClO Contains K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 and ClO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030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Ionic Compounds: Formulas and Names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74075" cy="5268913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rgbClr val="333399"/>
                </a:solidFill>
                <a:ea typeface="+mn-ea"/>
                <a:cs typeface="+mn-cs"/>
              </a:rPr>
              <a:t>Summarizing Ionic Compound Formulas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:</a:t>
            </a:r>
            <a:endParaRPr lang="en-US" dirty="0" smtClean="0">
              <a:solidFill>
                <a:srgbClr val="333399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Ionic compounds always contain positive and negative ions.</a:t>
            </a:r>
          </a:p>
          <a:p>
            <a:pPr lvl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In a chemical formula, the sum of the charges of the positive ions (cations) must equal the sum of the charges of the negative ions (anions).</a:t>
            </a:r>
          </a:p>
          <a:p>
            <a:pPr lvl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formula of an ionic compound reflects the smallest whole-number ratio of ions.</a:t>
            </a:r>
          </a:p>
          <a:p>
            <a:pPr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8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Ionic Compounds: Formulas and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74075" cy="50133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charges of the representative elements can be predicted from their group numbers.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representative elements forms only one type of charge.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Transition metals tend to form multiple types of charges.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Hence, their charge cannot be predicted as in the case of most representative elements.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4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Ionic Compounds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124325"/>
          </a:xfrm>
        </p:spPr>
        <p:txBody>
          <a:bodyPr/>
          <a:lstStyle/>
          <a:p>
            <a:r>
              <a:rPr lang="en-US" i="1">
                <a:latin typeface="Arial" charset="0"/>
                <a:ea typeface="MS PGothic" charset="0"/>
              </a:rPr>
              <a:t>Ionic compounds are usually composed of metals and nonmetals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Anytime you see a metal and one or more nonmetals together in a chemical formula, assume that you have an ionic compound.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NaBr, Al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(CO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)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, CaHPO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, and MgSO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 are some examples of ionic compounds.</a:t>
            </a:r>
          </a:p>
        </p:txBody>
      </p:sp>
    </p:spTree>
    <p:extLst>
      <p:ext uri="{BB962C8B-B14F-4D97-AF65-F5344CB8AC3E}">
        <p14:creationId xmlns:p14="http://schemas.microsoft.com/office/powerpoint/2010/main" val="271629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Hydrogen, Oxygen, and Water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117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dramatic difference between the elements hydrogen and oxygen and the compound water is typical of the differences between elements and the compounds that they form.  </a:t>
            </a:r>
          </a:p>
          <a:p>
            <a:pPr eaLnBrk="1" hangingPunct="1"/>
            <a:endParaRPr lang="en-US" i="1">
              <a:latin typeface="Arial" charset="0"/>
              <a:ea typeface="MS PGothic" charset="0"/>
            </a:endParaRPr>
          </a:p>
          <a:p>
            <a:pPr eaLnBrk="1" hangingPunct="1"/>
            <a:r>
              <a:rPr lang="en-US" i="1">
                <a:solidFill>
                  <a:srgbClr val="333399"/>
                </a:solidFill>
                <a:latin typeface="Arial" charset="0"/>
                <a:ea typeface="MS PGothic" charset="0"/>
              </a:rPr>
              <a:t>When two or more elements combine to form a compound, an entirely new substance results</a:t>
            </a:r>
            <a:r>
              <a:rPr lang="en-US" i="1">
                <a:latin typeface="Arial" charset="0"/>
                <a:ea typeface="MS PGothic" charset="0"/>
              </a:rPr>
              <a:t>.</a:t>
            </a:r>
            <a:r>
              <a:rPr lang="en-US">
                <a:latin typeface="Arial" charset="0"/>
                <a:ea typeface="MS PGothic" charset="0"/>
              </a:rPr>
              <a:t> </a:t>
            </a:r>
          </a:p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2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457358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Ionic compounds can be categorized into two types, depending on the metal in the compound. </a:t>
            </a:r>
          </a:p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The first type contains a metal whose charge is invariant from one compound to another.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352800"/>
            <a:ext cx="4038600" cy="2740025"/>
          </a:xfrm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Whenever the metal in this first type of compound forms an ion, the ion always has the same charge.</a:t>
            </a:r>
          </a:p>
        </p:txBody>
      </p:sp>
      <p:sp>
        <p:nvSpPr>
          <p:cNvPr id="74755" name="Title 4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Ionic Compounds</a:t>
            </a:r>
          </a:p>
        </p:txBody>
      </p:sp>
      <p:pic>
        <p:nvPicPr>
          <p:cNvPr id="747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1"/>
          <a:stretch>
            <a:fillRect/>
          </a:stretch>
        </p:blipFill>
        <p:spPr bwMode="auto">
          <a:xfrm>
            <a:off x="4537075" y="1416050"/>
            <a:ext cx="40973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8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5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 Ionic Compounds</a:t>
            </a:r>
          </a:p>
        </p:txBody>
      </p:sp>
      <p:sp>
        <p:nvSpPr>
          <p:cNvPr id="7680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pic>
        <p:nvPicPr>
          <p:cNvPr id="768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851150" y="766763"/>
            <a:ext cx="3281363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0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II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6164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second type of ionic compound contains a metal with a charge that can differ in different compounds.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metals in this second type of ionic compound can form more than one kind of cation (depending on the compound).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Its charge must therefore be specified for a given compound. 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67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 II Ionic Compounds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186488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Iron, for instance, forms a 2+ cation in some of its compounds and a 3+ cation in others. </a:t>
            </a:r>
          </a:p>
          <a:p>
            <a:r>
              <a:rPr lang="en-US">
                <a:latin typeface="Arial" charset="0"/>
                <a:ea typeface="MS PGothic" charset="0"/>
              </a:rPr>
              <a:t>Metals of this type are often </a:t>
            </a:r>
            <a:r>
              <a:rPr lang="en-US" i="1">
                <a:latin typeface="Arial" charset="0"/>
                <a:ea typeface="MS PGothic" charset="0"/>
              </a:rPr>
              <a:t>transition metals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FeSO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	 Here iron is +2 cation (Fe</a:t>
            </a:r>
            <a:r>
              <a:rPr lang="en-US" baseline="30000">
                <a:latin typeface="Arial" charset="0"/>
                <a:ea typeface="MS PGothic" charset="0"/>
              </a:rPr>
              <a:t>2+</a:t>
            </a:r>
            <a:r>
              <a:rPr lang="en-US">
                <a:latin typeface="Arial" charset="0"/>
                <a:ea typeface="MS PGothic" charset="0"/>
              </a:rPr>
              <a:t>).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Fe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(SO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)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Here iron is +3 cation (Fe</a:t>
            </a:r>
            <a:r>
              <a:rPr lang="en-US" baseline="30000">
                <a:latin typeface="Arial" charset="0"/>
                <a:ea typeface="MS PGothic" charset="0"/>
              </a:rPr>
              <a:t>3+</a:t>
            </a:r>
            <a:r>
              <a:rPr lang="en-US">
                <a:latin typeface="Arial" charset="0"/>
                <a:ea typeface="MS PGothic" charset="0"/>
              </a:rPr>
              <a:t>).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Cu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 Here copper is +1 cation (Cu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).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CuO Here copper is +2 cation (Cu</a:t>
            </a:r>
            <a:r>
              <a:rPr lang="en-US" baseline="30000">
                <a:latin typeface="Arial" charset="0"/>
                <a:ea typeface="MS PGothic" charset="0"/>
              </a:rPr>
              <a:t>2+</a:t>
            </a:r>
            <a:r>
              <a:rPr lang="en-US">
                <a:latin typeface="Arial" charset="0"/>
                <a:ea typeface="MS PGothic" charset="0"/>
              </a:rPr>
              <a:t>).</a:t>
            </a:r>
          </a:p>
          <a:p>
            <a:pPr lvl="1">
              <a:buFontTx/>
              <a:buNone/>
            </a:pP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Some main group metals, such as Pb, Tl, and Sn, form more than one type of cation.</a:t>
            </a:r>
          </a:p>
          <a:p>
            <a:pPr lvl="1"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 II Ionic Compounds</a:t>
            </a:r>
          </a:p>
        </p:txBody>
      </p:sp>
      <p:pic>
        <p:nvPicPr>
          <p:cNvPr id="829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>
            <a:fillRect/>
          </a:stretch>
        </p:blipFill>
        <p:spPr bwMode="auto">
          <a:xfrm>
            <a:off x="304800" y="2073275"/>
            <a:ext cx="85344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1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Binary Ionic Compounds of Type I Cations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1570037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</a:rPr>
              <a:t>Binary compounds</a:t>
            </a:r>
            <a:r>
              <a:rPr lang="en-US">
                <a:latin typeface="Arial" charset="0"/>
                <a:ea typeface="MS PGothic" charset="0"/>
              </a:rPr>
              <a:t> contain only two different elements. The names of binary ionic compounds take the following form:</a:t>
            </a:r>
          </a:p>
        </p:txBody>
      </p:sp>
      <p:pic>
        <p:nvPicPr>
          <p:cNvPr id="849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5"/>
          <a:stretch>
            <a:fillRect/>
          </a:stretch>
        </p:blipFill>
        <p:spPr bwMode="auto">
          <a:xfrm>
            <a:off x="1095375" y="3155950"/>
            <a:ext cx="68945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72475" cy="5821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example, the name for </a:t>
            </a:r>
            <a:r>
              <a:rPr lang="en-US" dirty="0" err="1" smtClean="0">
                <a:ea typeface="+mn-ea"/>
                <a:cs typeface="+mn-cs"/>
              </a:rPr>
              <a:t>KCl</a:t>
            </a:r>
            <a:r>
              <a:rPr lang="en-US" dirty="0" smtClean="0">
                <a:ea typeface="+mn-ea"/>
                <a:cs typeface="+mn-cs"/>
              </a:rPr>
              <a:t> consists of the name of the cation,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potassium</a:t>
            </a:r>
            <a:r>
              <a:rPr lang="en-US" dirty="0" smtClean="0">
                <a:ea typeface="+mn-ea"/>
                <a:cs typeface="+mn-cs"/>
              </a:rPr>
              <a:t>, followed by the base name of the anion, </a:t>
            </a:r>
            <a:r>
              <a:rPr lang="en-US" i="1" dirty="0" err="1" smtClean="0">
                <a:solidFill>
                  <a:srgbClr val="333399"/>
                </a:solidFill>
                <a:ea typeface="+mn-ea"/>
                <a:cs typeface="+mn-cs"/>
              </a:rPr>
              <a:t>chlor</a:t>
            </a:r>
            <a:r>
              <a:rPr lang="en-US" dirty="0" smtClean="0">
                <a:ea typeface="+mn-ea"/>
                <a:cs typeface="+mn-cs"/>
              </a:rPr>
              <a:t>, with the ending </a:t>
            </a:r>
            <a:r>
              <a:rPr lang="en-US" dirty="0" smtClean="0">
                <a:solidFill>
                  <a:srgbClr val="333399"/>
                </a:solidFill>
                <a:ea typeface="+mn-ea"/>
                <a:cs typeface="+mn-cs"/>
              </a:rPr>
              <a:t>-</a:t>
            </a:r>
            <a:r>
              <a:rPr lang="en-US" i="1" dirty="0" err="1" smtClean="0">
                <a:solidFill>
                  <a:srgbClr val="333399"/>
                </a:solidFill>
                <a:ea typeface="+mn-ea"/>
                <a:cs typeface="+mn-cs"/>
              </a:rPr>
              <a:t>ide</a:t>
            </a:r>
            <a:r>
              <a:rPr lang="en-US" dirty="0" smtClean="0">
                <a:ea typeface="+mn-ea"/>
                <a:cs typeface="+mn-cs"/>
              </a:rPr>
              <a:t>. </a:t>
            </a:r>
          </a:p>
          <a:p>
            <a:pPr algn="ctr"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333399"/>
                </a:solidFill>
                <a:ea typeface="+mn-ea"/>
                <a:cs typeface="+mn-cs"/>
              </a:rPr>
              <a:t>KCl</a:t>
            </a:r>
            <a:r>
              <a:rPr lang="en-US" dirty="0" smtClean="0">
                <a:solidFill>
                  <a:srgbClr val="333399"/>
                </a:solidFill>
                <a:ea typeface="+mn-ea"/>
                <a:cs typeface="+mn-cs"/>
              </a:rPr>
              <a:t> is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potassium chloride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algn="ctr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name for </a:t>
            </a:r>
            <a:r>
              <a:rPr lang="en-US" dirty="0" err="1" smtClean="0">
                <a:ea typeface="+mn-ea"/>
                <a:cs typeface="+mn-cs"/>
              </a:rPr>
              <a:t>CaO</a:t>
            </a:r>
            <a:r>
              <a:rPr lang="en-US" dirty="0" smtClean="0">
                <a:ea typeface="+mn-ea"/>
                <a:cs typeface="+mn-cs"/>
              </a:rPr>
              <a:t> consists of the name of the cation,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calcium</a:t>
            </a:r>
            <a:r>
              <a:rPr lang="en-US" dirty="0" smtClean="0">
                <a:ea typeface="+mn-ea"/>
                <a:cs typeface="+mn-cs"/>
              </a:rPr>
              <a:t>, followed by the base name of the anion,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ox</a:t>
            </a:r>
            <a:r>
              <a:rPr lang="en-US" dirty="0" smtClean="0">
                <a:ea typeface="+mn-ea"/>
                <a:cs typeface="+mn-cs"/>
              </a:rPr>
              <a:t>, with the ending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-ide</a:t>
            </a:r>
            <a:r>
              <a:rPr lang="en-US" i="1" dirty="0" smtClean="0">
                <a:ea typeface="+mn-ea"/>
                <a:cs typeface="+mn-cs"/>
              </a:rPr>
              <a:t>.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algn="ctr">
              <a:defRPr/>
            </a:pPr>
            <a:r>
              <a:rPr lang="en-US" dirty="0" err="1" smtClean="0">
                <a:solidFill>
                  <a:srgbClr val="333399"/>
                </a:solidFill>
                <a:ea typeface="+mn-ea"/>
                <a:cs typeface="+mn-cs"/>
              </a:rPr>
              <a:t>CaO</a:t>
            </a:r>
            <a:r>
              <a:rPr lang="en-US" dirty="0" smtClean="0">
                <a:solidFill>
                  <a:srgbClr val="333399"/>
                </a:solidFill>
                <a:ea typeface="+mn-ea"/>
                <a:cs typeface="+mn-cs"/>
              </a:rPr>
              <a:t> is </a:t>
            </a: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calcium oxide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Base Names of Monoatomic Anions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155416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" charset="0"/>
                <a:ea typeface="MS PGothic" charset="0"/>
              </a:rPr>
              <a:t>The base names of some nonmetals, and their most common charges in ionic compounds, are shown in Table 3.3.</a:t>
            </a:r>
          </a:p>
        </p:txBody>
      </p:sp>
      <p:pic>
        <p:nvPicPr>
          <p:cNvPr id="890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773363" y="2601913"/>
            <a:ext cx="34464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0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II Binary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3862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For these types of metals, the name of the cation is followed by a roman numeral </a:t>
            </a:r>
            <a:r>
              <a:rPr lang="en-US" dirty="0" smtClean="0">
                <a:solidFill>
                  <a:srgbClr val="FF66FF"/>
                </a:solidFill>
                <a:ea typeface="+mn-ea"/>
                <a:cs typeface="+mn-cs"/>
              </a:rPr>
              <a:t>(in parentheses)</a:t>
            </a:r>
            <a:r>
              <a:rPr lang="en-US" dirty="0" smtClean="0">
                <a:ea typeface="+mn-ea"/>
                <a:cs typeface="+mn-cs"/>
              </a:rPr>
              <a:t> that indicates the charge of the metal in that particular compound.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For example, we distinguish between Fe</a:t>
            </a:r>
            <a:r>
              <a:rPr lang="en-US" baseline="30000" dirty="0" smtClean="0">
                <a:ea typeface="+mn-ea"/>
                <a:cs typeface="+mn-cs"/>
              </a:rPr>
              <a:t>2+</a:t>
            </a:r>
            <a:r>
              <a:rPr lang="en-US" dirty="0" smtClean="0">
                <a:ea typeface="+mn-ea"/>
                <a:cs typeface="+mn-cs"/>
              </a:rPr>
              <a:t> and  Fe</a:t>
            </a:r>
            <a:r>
              <a:rPr lang="en-US" baseline="30000" dirty="0" smtClean="0">
                <a:ea typeface="+mn-ea"/>
                <a:cs typeface="+mn-cs"/>
              </a:rPr>
              <a:t>3+</a:t>
            </a:r>
            <a:r>
              <a:rPr lang="en-US" dirty="0" smtClean="0">
                <a:ea typeface="+mn-ea"/>
                <a:cs typeface="+mn-cs"/>
              </a:rPr>
              <a:t> as follows:</a:t>
            </a:r>
          </a:p>
          <a:p>
            <a:pPr algn="ctr">
              <a:defRPr/>
            </a:pPr>
            <a:r>
              <a:rPr lang="en-US" dirty="0" smtClean="0">
                <a:ea typeface="+mn-ea"/>
                <a:cs typeface="+mn-cs"/>
              </a:rPr>
              <a:t>Fe</a:t>
            </a:r>
            <a:r>
              <a:rPr lang="en-US" baseline="30000" dirty="0" smtClean="0">
                <a:solidFill>
                  <a:srgbClr val="FF66FF"/>
                </a:solidFill>
                <a:ea typeface="+mn-ea"/>
                <a:cs typeface="+mn-cs"/>
              </a:rPr>
              <a:t>2+</a:t>
            </a:r>
            <a:r>
              <a:rPr lang="en-US" dirty="0" smtClean="0">
                <a:ea typeface="+mn-ea"/>
                <a:cs typeface="+mn-cs"/>
              </a:rPr>
              <a:t> 	Iron</a:t>
            </a:r>
            <a:r>
              <a:rPr lang="en-US" dirty="0" smtClean="0">
                <a:solidFill>
                  <a:srgbClr val="FF66FF"/>
                </a:solidFill>
                <a:ea typeface="+mn-ea"/>
                <a:cs typeface="+mn-cs"/>
              </a:rPr>
              <a:t>(II)</a:t>
            </a:r>
          </a:p>
          <a:p>
            <a:pPr algn="ctr">
              <a:defRPr/>
            </a:pPr>
            <a:r>
              <a:rPr lang="en-US" dirty="0" smtClean="0">
                <a:ea typeface="+mn-ea"/>
                <a:cs typeface="+mn-cs"/>
              </a:rPr>
              <a:t>Fe</a:t>
            </a:r>
            <a:r>
              <a:rPr lang="en-US" baseline="30000" dirty="0" smtClean="0">
                <a:solidFill>
                  <a:srgbClr val="FF66FF"/>
                </a:solidFill>
                <a:ea typeface="+mn-ea"/>
                <a:cs typeface="+mn-cs"/>
              </a:rPr>
              <a:t>3+</a:t>
            </a:r>
            <a:r>
              <a:rPr lang="en-US" dirty="0" smtClean="0">
                <a:ea typeface="+mn-ea"/>
                <a:cs typeface="+mn-cs"/>
              </a:rPr>
              <a:t> 	Iron</a:t>
            </a:r>
            <a:r>
              <a:rPr lang="en-US" dirty="0" smtClean="0">
                <a:solidFill>
                  <a:srgbClr val="FF66FF"/>
                </a:solidFill>
                <a:ea typeface="+mn-ea"/>
                <a:cs typeface="+mn-cs"/>
              </a:rPr>
              <a:t>(III)</a:t>
            </a:r>
            <a:endParaRPr lang="en-US" dirty="0">
              <a:solidFill>
                <a:srgbClr val="FF66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1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II Binary Ionic Compounds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632450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The full names for compounds containing metals that form more than one kind of cation have the following form:</a:t>
            </a:r>
          </a:p>
          <a:p>
            <a:pPr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pPr>
              <a:buFontTx/>
              <a:buNone/>
            </a:pPr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pPr marL="342900" lvl="2" indent="-342900"/>
            <a:endParaRPr lang="en-US">
              <a:latin typeface="Arial" charset="0"/>
              <a:ea typeface="MS PGothic" charset="0"/>
            </a:endParaRPr>
          </a:p>
          <a:p>
            <a:pPr marL="342900" lvl="2" indent="-342900"/>
            <a:endParaRPr lang="en-US">
              <a:latin typeface="Arial" charset="0"/>
              <a:ea typeface="MS PGothic" charset="0"/>
            </a:endParaRPr>
          </a:p>
          <a:p>
            <a:pPr marL="342900" lvl="2" indent="-342900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	The charge of the metal cation can be determined by inference from the sum of the charges of the nonmetal.</a:t>
            </a:r>
          </a:p>
          <a:p>
            <a:endParaRPr lang="en-US">
              <a:latin typeface="Arial" charset="0"/>
              <a:ea typeface="MS PGothic" charset="0"/>
            </a:endParaRPr>
          </a:p>
        </p:txBody>
      </p:sp>
      <p:pic>
        <p:nvPicPr>
          <p:cNvPr id="931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>
            <a:fillRect/>
          </a:stretch>
        </p:blipFill>
        <p:spPr bwMode="auto">
          <a:xfrm>
            <a:off x="304800" y="2800350"/>
            <a:ext cx="8534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>
                <a:cs typeface="Times New Roman" charset="0"/>
              </a:rPr>
              <a:t>Hydrogen, Oxygen, and Water</a:t>
            </a: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>
            <a:fillRect/>
          </a:stretch>
        </p:blipFill>
        <p:spPr bwMode="auto">
          <a:xfrm>
            <a:off x="304800" y="2667000"/>
            <a:ext cx="8534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Type II Binary Ionic Compounds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9180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For example, to name CrBr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determine the charge on the chromium.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Total charge on cation + total anion charge = 0.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Cr charge + 3(Br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 charge) = 0.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Since each Br has a –1 charge, then</a:t>
            </a:r>
          </a:p>
          <a:p>
            <a:pPr lvl="3"/>
            <a:r>
              <a:rPr lang="en-US">
                <a:latin typeface="Arial" charset="0"/>
                <a:ea typeface="MS PGothic" charset="0"/>
              </a:rPr>
              <a:t>Cr charge + 3(–1) = 0</a:t>
            </a:r>
          </a:p>
          <a:p>
            <a:pPr lvl="3"/>
            <a:r>
              <a:rPr lang="en-US">
                <a:latin typeface="Arial" charset="0"/>
                <a:ea typeface="MS PGothic" charset="0"/>
              </a:rPr>
              <a:t>Cr charge –3 = 0</a:t>
            </a:r>
          </a:p>
          <a:p>
            <a:pPr lvl="3"/>
            <a:r>
              <a:rPr lang="en-US">
                <a:latin typeface="Arial" charset="0"/>
                <a:ea typeface="MS PGothic" charset="0"/>
              </a:rPr>
              <a:t>Cr = +3</a:t>
            </a:r>
          </a:p>
          <a:p>
            <a:pPr lvl="2"/>
            <a:r>
              <a:rPr lang="en-US">
                <a:latin typeface="Arial" charset="0"/>
                <a:ea typeface="MS PGothic" charset="0"/>
              </a:rPr>
              <a:t>Hence, the cation Cr</a:t>
            </a:r>
            <a:r>
              <a:rPr lang="en-US" baseline="30000">
                <a:solidFill>
                  <a:srgbClr val="FF66FF"/>
                </a:solidFill>
                <a:latin typeface="Arial" charset="0"/>
                <a:ea typeface="MS PGothic" charset="0"/>
              </a:rPr>
              <a:t>3+</a:t>
            </a:r>
            <a:r>
              <a:rPr lang="en-US">
                <a:latin typeface="Arial" charset="0"/>
                <a:ea typeface="MS PGothic" charset="0"/>
              </a:rPr>
              <a:t> is called chromium</a:t>
            </a:r>
            <a:r>
              <a:rPr lang="en-US">
                <a:solidFill>
                  <a:srgbClr val="FF66FF"/>
                </a:solidFill>
                <a:latin typeface="Arial" charset="0"/>
                <a:ea typeface="MS PGothic" charset="0"/>
              </a:rPr>
              <a:t>(III)</a:t>
            </a:r>
            <a:r>
              <a:rPr lang="en-US">
                <a:latin typeface="Arial" charset="0"/>
                <a:ea typeface="MS PGothic" charset="0"/>
              </a:rPr>
              <a:t>, while Br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 is called bromide.</a:t>
            </a:r>
          </a:p>
          <a:p>
            <a:pPr lvl="1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Therefore, CrBr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is </a:t>
            </a:r>
            <a:r>
              <a:rPr lang="en-US" b="1">
                <a:solidFill>
                  <a:srgbClr val="333399"/>
                </a:solidFill>
                <a:latin typeface="Arial" charset="0"/>
                <a:ea typeface="MS PGothic" charset="0"/>
              </a:rPr>
              <a:t>chromium(III) bromide</a:t>
            </a:r>
            <a:r>
              <a:rPr lang="en-US" b="1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2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 II Cation</a:t>
            </a:r>
          </a:p>
        </p:txBody>
      </p:sp>
      <p:pic>
        <p:nvPicPr>
          <p:cNvPr id="972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568575" y="669925"/>
            <a:ext cx="40624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83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Ionic Compounds Containing Polyatomic Ions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550275" cy="536098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We name ionic compounds that contain a polyatomic ion in the same way as other ionic compounds, except that we use the name of the polyatomic ion whenever it occurs. </a:t>
            </a:r>
          </a:p>
          <a:p>
            <a:r>
              <a:rPr lang="en-US">
                <a:latin typeface="Arial" charset="0"/>
                <a:ea typeface="MS PGothic" charset="0"/>
              </a:rPr>
              <a:t>For example,  NaNO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 is named according to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its cation, Na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sodium</a:t>
            </a:r>
            <a:r>
              <a:rPr lang="en-US">
                <a:latin typeface="Arial" charset="0"/>
                <a:ea typeface="MS PGothic" charset="0"/>
              </a:rPr>
              <a:t>, and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its polyatomic anion, NO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nitrite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r>
              <a:rPr lang="en-US">
                <a:latin typeface="Arial" charset="0"/>
                <a:ea typeface="MS PGothic" charset="0"/>
              </a:rPr>
              <a:t>Hence, NaNO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 is 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sodium nitrite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0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Common Polyatomic Ions</a:t>
            </a:r>
          </a:p>
        </p:txBody>
      </p:sp>
      <p:pic>
        <p:nvPicPr>
          <p:cNvPr id="1013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9"/>
          <a:stretch>
            <a:fillRect/>
          </a:stretch>
        </p:blipFill>
        <p:spPr bwMode="auto">
          <a:xfrm>
            <a:off x="490538" y="774700"/>
            <a:ext cx="812958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2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Oxyanions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4438" cy="58197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Most polyatomic ions are </a:t>
            </a:r>
            <a:r>
              <a:rPr lang="en-US" b="1">
                <a:solidFill>
                  <a:srgbClr val="333399"/>
                </a:solidFill>
                <a:latin typeface="Arial" charset="0"/>
                <a:ea typeface="MS PGothic" charset="0"/>
              </a:rPr>
              <a:t>oxyanions</a:t>
            </a:r>
            <a:r>
              <a:rPr lang="en-US">
                <a:latin typeface="Arial" charset="0"/>
                <a:ea typeface="MS PGothic" charset="0"/>
              </a:rPr>
              <a:t>, anions containing oxygen and another element. </a:t>
            </a:r>
          </a:p>
          <a:p>
            <a:pPr>
              <a:spcBef>
                <a:spcPts val="663"/>
              </a:spcBef>
            </a:pPr>
            <a:r>
              <a:rPr lang="en-US">
                <a:latin typeface="Arial" charset="0"/>
                <a:ea typeface="MS PGothic" charset="0"/>
              </a:rPr>
              <a:t>Notice that when a series of oxyanions contains different numbers of oxygen atoms, they are named according to the number of oxygen atoms in the ion.</a:t>
            </a:r>
          </a:p>
          <a:p>
            <a:pPr>
              <a:spcBef>
                <a:spcPts val="663"/>
              </a:spcBef>
            </a:pPr>
            <a:r>
              <a:rPr lang="en-US">
                <a:latin typeface="Arial" charset="0"/>
                <a:ea typeface="MS PGothic" charset="0"/>
              </a:rPr>
              <a:t>If there are two ions in the series, </a:t>
            </a:r>
          </a:p>
          <a:p>
            <a:pPr lvl="2">
              <a:spcBef>
                <a:spcPts val="400"/>
              </a:spcBef>
            </a:pPr>
            <a:r>
              <a:rPr lang="en-US" sz="2300">
                <a:latin typeface="Arial" charset="0"/>
                <a:ea typeface="MS PGothic" charset="0"/>
              </a:rPr>
              <a:t>the one with more oxygen atoms has the ending </a:t>
            </a:r>
            <a:r>
              <a:rPr lang="en-US" sz="2300" i="1">
                <a:solidFill>
                  <a:srgbClr val="333399"/>
                </a:solidFill>
                <a:latin typeface="Arial" charset="0"/>
                <a:ea typeface="MS PGothic" charset="0"/>
              </a:rPr>
              <a:t>-ate</a:t>
            </a:r>
            <a:r>
              <a:rPr lang="en-US" sz="2300">
                <a:latin typeface="Arial" charset="0"/>
                <a:ea typeface="MS PGothic" charset="0"/>
              </a:rPr>
              <a:t>, and</a:t>
            </a:r>
          </a:p>
          <a:p>
            <a:pPr lvl="2">
              <a:spcBef>
                <a:spcPct val="0"/>
              </a:spcBef>
            </a:pPr>
            <a:r>
              <a:rPr lang="en-US" sz="2300">
                <a:latin typeface="Arial" charset="0"/>
                <a:ea typeface="MS PGothic" charset="0"/>
              </a:rPr>
              <a:t>the one with fewer has the ending </a:t>
            </a:r>
            <a:r>
              <a:rPr lang="en-US" sz="2300" i="1">
                <a:solidFill>
                  <a:srgbClr val="333399"/>
                </a:solidFill>
                <a:latin typeface="Arial" charset="0"/>
                <a:ea typeface="MS PGothic" charset="0"/>
              </a:rPr>
              <a:t>-ite</a:t>
            </a:r>
            <a:r>
              <a:rPr lang="en-US" sz="2300">
                <a:latin typeface="Arial" charset="0"/>
                <a:ea typeface="MS PGothic" charset="0"/>
              </a:rPr>
              <a:t>.</a:t>
            </a:r>
          </a:p>
          <a:p>
            <a:pPr>
              <a:spcBef>
                <a:spcPts val="663"/>
              </a:spcBef>
            </a:pPr>
            <a:r>
              <a:rPr lang="en-US">
                <a:latin typeface="Arial" charset="0"/>
                <a:ea typeface="MS PGothic" charset="0"/>
              </a:rPr>
              <a:t>For example, </a:t>
            </a:r>
          </a:p>
          <a:p>
            <a:pPr lvl="2">
              <a:spcBef>
                <a:spcPts val="400"/>
              </a:spcBef>
            </a:pPr>
            <a:r>
              <a:rPr lang="en-US" sz="2300">
                <a:latin typeface="Arial" charset="0"/>
                <a:ea typeface="MS PGothic" charset="0"/>
              </a:rPr>
              <a:t>NO</a:t>
            </a:r>
            <a:r>
              <a:rPr lang="en-US" sz="2300" baseline="-25000">
                <a:latin typeface="Arial" charset="0"/>
                <a:ea typeface="MS PGothic" charset="0"/>
              </a:rPr>
              <a:t>3</a:t>
            </a:r>
            <a:r>
              <a:rPr lang="en-US" sz="2300" baseline="30000">
                <a:latin typeface="Arial" charset="0"/>
                <a:ea typeface="MS PGothic" charset="0"/>
              </a:rPr>
              <a:t>–</a:t>
            </a:r>
            <a:r>
              <a:rPr lang="en-US" sz="2300">
                <a:latin typeface="Arial" charset="0"/>
                <a:ea typeface="MS PGothic" charset="0"/>
              </a:rPr>
              <a:t>  is </a:t>
            </a:r>
            <a:r>
              <a:rPr lang="en-US" sz="2300" b="1" i="1">
                <a:solidFill>
                  <a:srgbClr val="333399"/>
                </a:solidFill>
                <a:latin typeface="Arial" charset="0"/>
                <a:ea typeface="MS PGothic" charset="0"/>
              </a:rPr>
              <a:t>nitrate		</a:t>
            </a:r>
            <a:r>
              <a:rPr lang="en-US" sz="2300">
                <a:latin typeface="Arial" charset="0"/>
                <a:ea typeface="MS PGothic" charset="0"/>
              </a:rPr>
              <a:t>SO</a:t>
            </a:r>
            <a:r>
              <a:rPr lang="en-US" sz="2300" baseline="-25000">
                <a:latin typeface="Arial" charset="0"/>
                <a:ea typeface="MS PGothic" charset="0"/>
              </a:rPr>
              <a:t>4</a:t>
            </a:r>
            <a:r>
              <a:rPr lang="en-US" sz="2300" baseline="30000">
                <a:latin typeface="Arial" charset="0"/>
                <a:ea typeface="MS PGothic" charset="0"/>
              </a:rPr>
              <a:t>2–</a:t>
            </a:r>
            <a:r>
              <a:rPr lang="en-US" sz="2300">
                <a:latin typeface="Arial" charset="0"/>
                <a:ea typeface="MS PGothic" charset="0"/>
              </a:rPr>
              <a:t>	 is </a:t>
            </a:r>
            <a:r>
              <a:rPr lang="en-US" sz="2300" b="1" i="1">
                <a:solidFill>
                  <a:srgbClr val="333399"/>
                </a:solidFill>
                <a:latin typeface="Arial" charset="0"/>
                <a:ea typeface="MS PGothic" charset="0"/>
              </a:rPr>
              <a:t>sulfate</a:t>
            </a:r>
          </a:p>
          <a:p>
            <a:pPr lvl="2">
              <a:spcBef>
                <a:spcPct val="0"/>
              </a:spcBef>
            </a:pPr>
            <a:r>
              <a:rPr lang="en-US" sz="2300">
                <a:latin typeface="Arial" charset="0"/>
                <a:ea typeface="MS PGothic" charset="0"/>
              </a:rPr>
              <a:t>NO</a:t>
            </a:r>
            <a:r>
              <a:rPr lang="en-US" sz="2300" baseline="-25000">
                <a:latin typeface="Arial" charset="0"/>
                <a:ea typeface="MS PGothic" charset="0"/>
              </a:rPr>
              <a:t>2</a:t>
            </a:r>
            <a:r>
              <a:rPr lang="en-US" sz="2300" baseline="30000">
                <a:latin typeface="Arial" charset="0"/>
                <a:ea typeface="MS PGothic" charset="0"/>
              </a:rPr>
              <a:t>–</a:t>
            </a:r>
            <a:r>
              <a:rPr lang="en-US" sz="2300">
                <a:latin typeface="Arial" charset="0"/>
                <a:ea typeface="MS PGothic" charset="0"/>
              </a:rPr>
              <a:t>  is </a:t>
            </a:r>
            <a:r>
              <a:rPr lang="en-US" sz="2300" b="1" i="1">
                <a:solidFill>
                  <a:srgbClr val="333399"/>
                </a:solidFill>
                <a:latin typeface="Arial" charset="0"/>
                <a:ea typeface="MS PGothic" charset="0"/>
              </a:rPr>
              <a:t>nitrite		</a:t>
            </a:r>
            <a:r>
              <a:rPr lang="en-US" sz="2300">
                <a:latin typeface="Arial" charset="0"/>
                <a:ea typeface="MS PGothic" charset="0"/>
              </a:rPr>
              <a:t>SO</a:t>
            </a:r>
            <a:r>
              <a:rPr lang="en-US" sz="2300" baseline="-25000">
                <a:latin typeface="Arial" charset="0"/>
                <a:ea typeface="MS PGothic" charset="0"/>
              </a:rPr>
              <a:t>3</a:t>
            </a:r>
            <a:r>
              <a:rPr lang="en-US" sz="2300" baseline="30000">
                <a:latin typeface="Arial" charset="0"/>
                <a:ea typeface="MS PGothic" charset="0"/>
              </a:rPr>
              <a:t>2–</a:t>
            </a:r>
            <a:r>
              <a:rPr lang="en-US" sz="2300">
                <a:latin typeface="Arial" charset="0"/>
                <a:ea typeface="MS PGothic" charset="0"/>
              </a:rPr>
              <a:t> 	 is </a:t>
            </a:r>
            <a:r>
              <a:rPr lang="en-US" sz="2300" b="1" i="1">
                <a:solidFill>
                  <a:srgbClr val="333399"/>
                </a:solidFill>
                <a:latin typeface="Arial" charset="0"/>
                <a:ea typeface="MS PGothic" charset="0"/>
              </a:rPr>
              <a:t>sulfite</a:t>
            </a:r>
          </a:p>
        </p:txBody>
      </p:sp>
    </p:spTree>
    <p:extLst>
      <p:ext uri="{BB962C8B-B14F-4D97-AF65-F5344CB8AC3E}">
        <p14:creationId xmlns:p14="http://schemas.microsoft.com/office/powerpoint/2010/main" val="112693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Oxyanions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02907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If there are more than two ions in the series then the prefixes </a:t>
            </a:r>
            <a:r>
              <a:rPr lang="en-US" i="1">
                <a:solidFill>
                  <a:srgbClr val="333399"/>
                </a:solidFill>
                <a:latin typeface="Arial" charset="0"/>
                <a:ea typeface="MS PGothic" charset="0"/>
              </a:rPr>
              <a:t>hypo-</a:t>
            </a:r>
            <a:r>
              <a:rPr lang="en-US">
                <a:latin typeface="Arial" charset="0"/>
                <a:ea typeface="MS PGothic" charset="0"/>
              </a:rPr>
              <a:t>, meaning </a:t>
            </a:r>
            <a:r>
              <a:rPr lang="en-US" i="1">
                <a:latin typeface="Arial" charset="0"/>
                <a:ea typeface="MS PGothic" charset="0"/>
              </a:rPr>
              <a:t>less than</a:t>
            </a:r>
            <a:r>
              <a:rPr lang="en-US">
                <a:latin typeface="Arial" charset="0"/>
                <a:ea typeface="MS PGothic" charset="0"/>
              </a:rPr>
              <a:t>, and </a:t>
            </a:r>
            <a:r>
              <a:rPr lang="en-US" i="1">
                <a:solidFill>
                  <a:srgbClr val="333399"/>
                </a:solidFill>
                <a:latin typeface="Arial" charset="0"/>
                <a:ea typeface="MS PGothic" charset="0"/>
              </a:rPr>
              <a:t>per-</a:t>
            </a:r>
            <a:r>
              <a:rPr lang="en-US">
                <a:latin typeface="Arial" charset="0"/>
                <a:ea typeface="MS PGothic" charset="0"/>
              </a:rPr>
              <a:t>, meaning </a:t>
            </a:r>
            <a:r>
              <a:rPr lang="en-US" i="1">
                <a:latin typeface="Arial" charset="0"/>
                <a:ea typeface="MS PGothic" charset="0"/>
              </a:rPr>
              <a:t>more than</a:t>
            </a:r>
            <a:r>
              <a:rPr lang="en-US">
                <a:latin typeface="Arial" charset="0"/>
                <a:ea typeface="MS PGothic" charset="0"/>
              </a:rPr>
              <a:t>, are used.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lvl="2">
              <a:buFontTx/>
              <a:buNone/>
            </a:pPr>
            <a:r>
              <a:rPr lang="pt-BR">
                <a:latin typeface="Arial" charset="0"/>
                <a:ea typeface="MS PGothic" charset="0"/>
              </a:rPr>
              <a:t>ClO</a:t>
            </a:r>
            <a:r>
              <a:rPr lang="pt-BR" baseline="30000">
                <a:latin typeface="Arial" charset="0"/>
                <a:ea typeface="MS PGothic" charset="0"/>
              </a:rPr>
              <a:t>–</a:t>
            </a:r>
            <a:r>
              <a:rPr lang="pt-BR">
                <a:latin typeface="Arial" charset="0"/>
                <a:ea typeface="MS PGothic" charset="0"/>
              </a:rPr>
              <a:t>	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hypoc</a:t>
            </a:r>
            <a:r>
              <a:rPr lang="pt-BR">
                <a:latin typeface="Arial" charset="0"/>
                <a:ea typeface="MS PGothic" charset="0"/>
              </a:rPr>
              <a:t>hlor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ite		</a:t>
            </a:r>
            <a:r>
              <a:rPr lang="pt-BR">
                <a:latin typeface="Arial" charset="0"/>
                <a:ea typeface="MS PGothic" charset="0"/>
              </a:rPr>
              <a:t>BrO</a:t>
            </a:r>
            <a:r>
              <a:rPr lang="pt-BR" baseline="30000">
                <a:latin typeface="Arial" charset="0"/>
                <a:ea typeface="MS PGothic" charset="0"/>
              </a:rPr>
              <a:t>–</a:t>
            </a:r>
            <a:r>
              <a:rPr lang="pt-BR">
                <a:latin typeface="Arial" charset="0"/>
                <a:ea typeface="MS PGothic" charset="0"/>
              </a:rPr>
              <a:t>	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hypo</a:t>
            </a:r>
            <a:r>
              <a:rPr lang="pt-BR">
                <a:latin typeface="Arial" charset="0"/>
                <a:ea typeface="MS PGothic" charset="0"/>
              </a:rPr>
              <a:t>brom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ite</a:t>
            </a:r>
            <a:endParaRPr lang="en-US">
              <a:solidFill>
                <a:srgbClr val="FF66FF"/>
              </a:solidFill>
              <a:latin typeface="Arial" charset="0"/>
              <a:ea typeface="MS PGothic" charset="0"/>
            </a:endParaRPr>
          </a:p>
          <a:p>
            <a:pPr lvl="2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ClO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pt-BR">
                <a:latin typeface="Arial" charset="0"/>
                <a:ea typeface="MS PGothic" charset="0"/>
              </a:rPr>
              <a:t>chlor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ite		</a:t>
            </a:r>
            <a:r>
              <a:rPr lang="en-US">
                <a:latin typeface="Arial" charset="0"/>
                <a:ea typeface="MS PGothic" charset="0"/>
              </a:rPr>
              <a:t>BrO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pt-BR">
                <a:latin typeface="Arial" charset="0"/>
                <a:ea typeface="MS PGothic" charset="0"/>
              </a:rPr>
              <a:t>brom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ite</a:t>
            </a:r>
            <a:endParaRPr lang="en-US">
              <a:solidFill>
                <a:srgbClr val="FF66FF"/>
              </a:solidFill>
              <a:latin typeface="Arial" charset="0"/>
              <a:ea typeface="MS PGothic" charset="0"/>
            </a:endParaRPr>
          </a:p>
          <a:p>
            <a:pPr lvl="2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ClO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pt-BR">
                <a:latin typeface="Arial" charset="0"/>
                <a:ea typeface="MS PGothic" charset="0"/>
              </a:rPr>
              <a:t>chlor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ate		</a:t>
            </a:r>
            <a:r>
              <a:rPr lang="en-US">
                <a:latin typeface="Arial" charset="0"/>
                <a:ea typeface="MS PGothic" charset="0"/>
              </a:rPr>
              <a:t>BrO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pt-BR">
                <a:latin typeface="Arial" charset="0"/>
                <a:ea typeface="MS PGothic" charset="0"/>
              </a:rPr>
              <a:t>brom</a:t>
            </a:r>
            <a:r>
              <a:rPr lang="pt-BR" i="1">
                <a:solidFill>
                  <a:srgbClr val="FF66FF"/>
                </a:solidFill>
                <a:latin typeface="Arial" charset="0"/>
                <a:ea typeface="MS PGothic" charset="0"/>
              </a:rPr>
              <a:t>ate	</a:t>
            </a:r>
            <a:endParaRPr lang="en-US">
              <a:solidFill>
                <a:srgbClr val="FF66FF"/>
              </a:solidFill>
              <a:latin typeface="Arial" charset="0"/>
              <a:ea typeface="MS PGothic" charset="0"/>
            </a:endParaRPr>
          </a:p>
          <a:p>
            <a:pPr lvl="2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ClO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per</a:t>
            </a:r>
            <a:r>
              <a:rPr lang="en-US" i="1">
                <a:latin typeface="Arial" charset="0"/>
                <a:ea typeface="MS PGothic" charset="0"/>
              </a:rPr>
              <a:t>c</a:t>
            </a:r>
            <a:r>
              <a:rPr lang="en-US">
                <a:latin typeface="Arial" charset="0"/>
                <a:ea typeface="MS PGothic" charset="0"/>
              </a:rPr>
              <a:t>hlor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ate		</a:t>
            </a:r>
            <a:r>
              <a:rPr lang="en-US">
                <a:latin typeface="Arial" charset="0"/>
                <a:ea typeface="MS PGothic" charset="0"/>
              </a:rPr>
              <a:t>BrO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 baseline="30000">
                <a:latin typeface="Arial" charset="0"/>
                <a:ea typeface="MS PGothic" charset="0"/>
              </a:rPr>
              <a:t>–</a:t>
            </a: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per</a:t>
            </a:r>
            <a:r>
              <a:rPr lang="en-US">
                <a:latin typeface="Arial" charset="0"/>
                <a:ea typeface="MS PGothic" charset="0"/>
              </a:rPr>
              <a:t>brom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ate</a:t>
            </a:r>
            <a:endParaRPr lang="en-US">
              <a:solidFill>
                <a:srgbClr val="FF66FF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2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Hydrated Ionic Compounds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70388"/>
          </a:xfrm>
        </p:spPr>
        <p:txBody>
          <a:bodyPr/>
          <a:lstStyle/>
          <a:p>
            <a:r>
              <a:rPr lang="en-US" b="1">
                <a:latin typeface="Arial" charset="0"/>
                <a:ea typeface="MS PGothic" charset="0"/>
              </a:rPr>
              <a:t>Hydrates </a:t>
            </a:r>
            <a:r>
              <a:rPr lang="en-US">
                <a:latin typeface="Arial" charset="0"/>
                <a:ea typeface="MS PGothic" charset="0"/>
              </a:rPr>
              <a:t>are ionic compounds containing  a specific number of water molecules associated with each formula unit. 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For example, the formula for epsom salts is  MgSO</a:t>
            </a:r>
            <a:r>
              <a:rPr lang="en-US" baseline="-25000">
                <a:latin typeface="Arial" charset="0"/>
                <a:ea typeface="MS PGothic" charset="0"/>
              </a:rPr>
              <a:t>4 </a:t>
            </a:r>
            <a:r>
              <a:rPr lang="en-US">
                <a:latin typeface="Arial" charset="0"/>
                <a:ea typeface="MS PGothic" charset="0"/>
              </a:rPr>
              <a:t>• 7H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Its systematic name is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magnesium sulfate heptahydrate. </a:t>
            </a:r>
          </a:p>
          <a:p>
            <a:pPr lvl="1">
              <a:buFontTx/>
              <a:buNone/>
            </a:pPr>
            <a:endParaRPr lang="en-US" sz="1000">
              <a:solidFill>
                <a:srgbClr val="333399"/>
              </a:solidFill>
              <a:latin typeface="Arial" charset="0"/>
              <a:ea typeface="MS PGothic" charset="0"/>
            </a:endParaRPr>
          </a:p>
          <a:p>
            <a:pPr lvl="1"/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CoCl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 </a:t>
            </a:r>
            <a:r>
              <a:rPr lang="en-US" sz="2400">
                <a:solidFill>
                  <a:srgbClr val="333399"/>
                </a:solidFill>
                <a:latin typeface="Arial" charset="0"/>
                <a:ea typeface="MS PGothic" charset="0"/>
              </a:rPr>
              <a:t>• 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6H</a:t>
            </a:r>
            <a:r>
              <a:rPr lang="en-US" baseline="-25000">
                <a:solidFill>
                  <a:srgbClr val="333399"/>
                </a:solidFill>
                <a:latin typeface="Arial" charset="0"/>
                <a:ea typeface="MS PGothic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" charset="0"/>
                <a:ea typeface="MS PGothic" charset="0"/>
              </a:rPr>
              <a:t>O is cobalt(II)chloride hexahydrate.</a:t>
            </a:r>
          </a:p>
        </p:txBody>
      </p:sp>
    </p:spTree>
    <p:extLst>
      <p:ext uri="{BB962C8B-B14F-4D97-AF65-F5344CB8AC3E}">
        <p14:creationId xmlns:p14="http://schemas.microsoft.com/office/powerpoint/2010/main" val="339279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5"/>
          <p:cNvSpPr>
            <a:spLocks noGrp="1"/>
          </p:cNvSpPr>
          <p:nvPr>
            <p:ph sz="half" idx="1"/>
          </p:nvPr>
        </p:nvSpPr>
        <p:spPr>
          <a:xfrm>
            <a:off x="381000" y="762000"/>
            <a:ext cx="4038600" cy="6124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Common hydrate prefixes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hemi = ½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mono = 1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di = 2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tri = 3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tetra = 4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penta = 5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hexa = 6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hepta = 7</a:t>
            </a:r>
          </a:p>
          <a:p>
            <a:pPr marL="0" indent="0"/>
            <a:r>
              <a:rPr lang="en-US">
                <a:latin typeface="Arial" charset="0"/>
                <a:ea typeface="MS PGothic" charset="0"/>
              </a:rPr>
              <a:t>octa = 8</a:t>
            </a:r>
          </a:p>
          <a:p>
            <a:pPr marL="0" indent="0"/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09570" name="Content Placeholder 6"/>
          <p:cNvSpPr>
            <a:spLocks noGrp="1"/>
          </p:cNvSpPr>
          <p:nvPr>
            <p:ph sz="half" idx="2"/>
          </p:nvPr>
        </p:nvSpPr>
        <p:spPr>
          <a:xfrm>
            <a:off x="3657600" y="1295400"/>
            <a:ext cx="5334000" cy="4016375"/>
          </a:xfrm>
        </p:spPr>
        <p:txBody>
          <a:bodyPr/>
          <a:lstStyle/>
          <a:p>
            <a:pPr lvl="1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	</a:t>
            </a:r>
            <a:r>
              <a:rPr lang="en-US" sz="2800">
                <a:latin typeface="Arial" charset="0"/>
                <a:ea typeface="MS PGothic" charset="0"/>
              </a:rPr>
              <a:t>Other common hydrated ionic compounds and their names are as follows</a:t>
            </a:r>
            <a:r>
              <a:rPr lang="en-US">
                <a:latin typeface="Arial" charset="0"/>
                <a:ea typeface="MS PGothic" charset="0"/>
              </a:rPr>
              <a:t>:</a:t>
            </a:r>
          </a:p>
          <a:p>
            <a:pPr lvl="1"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CaSO</a:t>
            </a:r>
            <a:r>
              <a:rPr lang="en-US" baseline="-25000">
                <a:latin typeface="Arial" charset="0"/>
                <a:ea typeface="MS PGothic" charset="0"/>
              </a:rPr>
              <a:t>4 </a:t>
            </a:r>
            <a:r>
              <a:rPr lang="en-US" sz="1800">
                <a:latin typeface="Arial" charset="0"/>
                <a:ea typeface="MS PGothic" charset="0"/>
              </a:rPr>
              <a:t>• </a:t>
            </a:r>
            <a:r>
              <a:rPr lang="en-US">
                <a:latin typeface="Arial" charset="0"/>
                <a:ea typeface="MS PGothic" charset="0"/>
              </a:rPr>
              <a:t>1/2H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 is called calcium sulfate hemihydrate.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BaCl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 </a:t>
            </a:r>
            <a:r>
              <a:rPr lang="en-US" sz="1800">
                <a:latin typeface="Arial" charset="0"/>
                <a:ea typeface="MS PGothic" charset="0"/>
              </a:rPr>
              <a:t>• </a:t>
            </a:r>
            <a:r>
              <a:rPr lang="en-US">
                <a:latin typeface="Arial" charset="0"/>
                <a:ea typeface="MS PGothic" charset="0"/>
              </a:rPr>
              <a:t>6H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 is called barium chloride hexahydrate.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CuSO</a:t>
            </a:r>
            <a:r>
              <a:rPr lang="en-US" baseline="-25000">
                <a:latin typeface="Arial" charset="0"/>
                <a:ea typeface="MS PGothic" charset="0"/>
              </a:rPr>
              <a:t>4</a:t>
            </a:r>
            <a:r>
              <a:rPr lang="en-US">
                <a:latin typeface="Arial" charset="0"/>
                <a:ea typeface="MS PGothic" charset="0"/>
              </a:rPr>
              <a:t> </a:t>
            </a:r>
            <a:r>
              <a:rPr lang="en-US" sz="1800">
                <a:latin typeface="Arial" charset="0"/>
                <a:ea typeface="MS PGothic" charset="0"/>
              </a:rPr>
              <a:t>• </a:t>
            </a:r>
            <a:r>
              <a:rPr lang="en-US">
                <a:latin typeface="Arial" charset="0"/>
                <a:ea typeface="MS PGothic" charset="0"/>
              </a:rPr>
              <a:t>6H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O is called copper sulfate hexahydrate.</a:t>
            </a:r>
          </a:p>
        </p:txBody>
      </p:sp>
      <p:sp>
        <p:nvSpPr>
          <p:cNvPr id="109571" name="Title 4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Hydrates</a:t>
            </a:r>
          </a:p>
        </p:txBody>
      </p:sp>
    </p:spTree>
    <p:extLst>
      <p:ext uri="{BB962C8B-B14F-4D97-AF65-F5344CB8AC3E}">
        <p14:creationId xmlns:p14="http://schemas.microsoft.com/office/powerpoint/2010/main" val="33676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5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Compounds: Formulas and Names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05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The formula for a molecular compound </a:t>
            </a:r>
            <a:r>
              <a:rPr lang="en-US" i="1" dirty="0" smtClean="0">
                <a:ea typeface="+mn-ea"/>
                <a:cs typeface="+mn-cs"/>
              </a:rPr>
              <a:t>cannot</a:t>
            </a:r>
            <a:r>
              <a:rPr lang="en-US" dirty="0" smtClean="0">
                <a:ea typeface="+mn-ea"/>
                <a:cs typeface="+mn-cs"/>
              </a:rPr>
              <a:t> readily be determined from its constituent elements because the same combination of elements may form many different molecular compounds, each with a different formula. </a:t>
            </a:r>
          </a:p>
          <a:p>
            <a:pPr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Nitrogen and oxygen form all of the following unique molecular compounds: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ＭＳ Ｐゴシック" charset="0"/>
              </a:rPr>
              <a:t>NO, NO</a:t>
            </a:r>
            <a:r>
              <a:rPr lang="en-US" baseline="-25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, N</a:t>
            </a:r>
            <a:r>
              <a:rPr lang="en-US" baseline="-25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O, N</a:t>
            </a:r>
            <a:r>
              <a:rPr lang="en-US" baseline="-25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O</a:t>
            </a:r>
            <a:r>
              <a:rPr lang="en-US" baseline="-25000" dirty="0" smtClean="0">
                <a:ea typeface="ＭＳ Ｐゴシック" charset="0"/>
              </a:rPr>
              <a:t>3</a:t>
            </a:r>
            <a:r>
              <a:rPr lang="en-US" dirty="0" smtClean="0">
                <a:ea typeface="ＭＳ Ｐゴシック" charset="0"/>
              </a:rPr>
              <a:t>, N</a:t>
            </a:r>
            <a:r>
              <a:rPr lang="en-US" baseline="-25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O</a:t>
            </a:r>
            <a:r>
              <a:rPr lang="en-US" baseline="-25000" dirty="0" smtClean="0">
                <a:ea typeface="ＭＳ Ｐゴシック" charset="0"/>
              </a:rPr>
              <a:t>4</a:t>
            </a:r>
            <a:r>
              <a:rPr lang="en-US" dirty="0" smtClean="0">
                <a:ea typeface="ＭＳ Ｐゴシック" charset="0"/>
              </a:rPr>
              <a:t>, and N</a:t>
            </a:r>
            <a:r>
              <a:rPr lang="en-US" baseline="-25000" dirty="0" smtClean="0">
                <a:ea typeface="ＭＳ Ｐゴシック" charset="0"/>
              </a:rPr>
              <a:t>2</a:t>
            </a:r>
            <a:r>
              <a:rPr lang="en-US" dirty="0" smtClean="0">
                <a:ea typeface="ＭＳ Ｐゴシック" charset="0"/>
              </a:rPr>
              <a:t>O</a:t>
            </a:r>
            <a:r>
              <a:rPr lang="en-US" baseline="-25000" dirty="0" smtClean="0">
                <a:ea typeface="ＭＳ Ｐゴシック" charset="0"/>
              </a:rPr>
              <a:t>5</a:t>
            </a:r>
            <a:r>
              <a:rPr lang="en-US" dirty="0" smtClean="0">
                <a:ea typeface="ＭＳ Ｐゴシック" charset="0"/>
              </a:rPr>
              <a:t>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3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070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333399"/>
                </a:solidFill>
                <a:ea typeface="+mn-ea"/>
                <a:cs typeface="+mn-cs"/>
              </a:rPr>
              <a:t>Molecular compounds are composed of two or more nonmetals</a:t>
            </a:r>
            <a:r>
              <a:rPr lang="en-US" dirty="0" smtClean="0">
                <a:solidFill>
                  <a:srgbClr val="333399"/>
                </a:solidFill>
                <a:ea typeface="+mn-ea"/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endParaRPr lang="en-US" sz="1050" dirty="0" smtClean="0">
              <a:solidFill>
                <a:srgbClr val="333399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Generally, write the name of the element with the smallest group number first. </a:t>
            </a:r>
          </a:p>
          <a:p>
            <a:pPr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If the two elements lie in the same group, then write the element with the greatest row number first.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 prefixes given to each element indicate the number of atoms present.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0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Definite Proportion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388350" cy="5410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 hydrogen–oxygen mixture can have any proportions of hydrogen and oxygen gas.</a:t>
            </a:r>
          </a:p>
          <a:p>
            <a:pPr eaLnBrk="1" hangingPunct="1"/>
            <a:endParaRPr lang="en-US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Water, by contrast, is composed of water molecules that always contain two hydrogen atoms to every one oxygen atom. </a:t>
            </a:r>
          </a:p>
          <a:p>
            <a:pPr eaLnBrk="1" hangingPunct="1"/>
            <a:endParaRPr lang="en-US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Water has a definite proportion of hydrogen to oxygen.</a:t>
            </a:r>
          </a:p>
        </p:txBody>
      </p:sp>
    </p:spTree>
    <p:extLst>
      <p:ext uri="{BB962C8B-B14F-4D97-AF65-F5344CB8AC3E}">
        <p14:creationId xmlns:p14="http://schemas.microsoft.com/office/powerpoint/2010/main" val="209382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Binary Molecular Compounds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311775"/>
          </a:xfrm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pitchFamily="34" charset="-128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ea typeface="ＭＳ Ｐゴシック" pitchFamily="34" charset="-128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ＭＳ Ｐゴシック" charset="0"/>
              </a:rPr>
              <a:t>These prefixes are the same as those used in naming hydrates: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			mono = 1		</a:t>
            </a:r>
            <a:r>
              <a:rPr lang="en-US" dirty="0" err="1" smtClean="0">
                <a:ea typeface="ＭＳ Ｐゴシック" pitchFamily="34" charset="-128"/>
              </a:rPr>
              <a:t>hexa</a:t>
            </a:r>
            <a:r>
              <a:rPr lang="en-US" dirty="0" smtClean="0">
                <a:ea typeface="ＭＳ Ｐゴシック" pitchFamily="34" charset="-128"/>
              </a:rPr>
              <a:t> = 6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di = 2			</a:t>
            </a:r>
            <a:r>
              <a:rPr lang="en-US" dirty="0" err="1" smtClean="0">
                <a:ea typeface="ＭＳ Ｐゴシック" pitchFamily="34" charset="-128"/>
              </a:rPr>
              <a:t>hepta</a:t>
            </a:r>
            <a:r>
              <a:rPr lang="en-US" dirty="0" smtClean="0">
                <a:ea typeface="ＭＳ Ｐゴシック" pitchFamily="34" charset="-128"/>
              </a:rPr>
              <a:t> = 7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tri = 3			</a:t>
            </a:r>
            <a:r>
              <a:rPr lang="en-US" dirty="0" err="1" smtClean="0">
                <a:ea typeface="ＭＳ Ｐゴシック" pitchFamily="34" charset="-128"/>
              </a:rPr>
              <a:t>octa</a:t>
            </a:r>
            <a:r>
              <a:rPr lang="en-US" dirty="0" smtClean="0">
                <a:ea typeface="ＭＳ Ｐゴシック" pitchFamily="34" charset="-128"/>
              </a:rPr>
              <a:t> = 8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tetra = 4		</a:t>
            </a:r>
            <a:r>
              <a:rPr lang="en-US" dirty="0" err="1" smtClean="0">
                <a:ea typeface="ＭＳ Ｐゴシック" pitchFamily="34" charset="-128"/>
              </a:rPr>
              <a:t>nona</a:t>
            </a:r>
            <a:r>
              <a:rPr lang="en-US" dirty="0" smtClean="0">
                <a:ea typeface="ＭＳ Ｐゴシック" pitchFamily="34" charset="-128"/>
              </a:rPr>
              <a:t> = 9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dirty="0" err="1" smtClean="0">
                <a:ea typeface="ＭＳ Ｐゴシック" pitchFamily="34" charset="-128"/>
              </a:rPr>
              <a:t>penta</a:t>
            </a:r>
            <a:r>
              <a:rPr lang="en-US" dirty="0" smtClean="0">
                <a:ea typeface="ＭＳ Ｐゴシック" pitchFamily="34" charset="-128"/>
              </a:rPr>
              <a:t> = 5		</a:t>
            </a:r>
            <a:r>
              <a:rPr lang="en-US" dirty="0" err="1" smtClean="0">
                <a:ea typeface="ＭＳ Ｐゴシック" pitchFamily="34" charset="-128"/>
              </a:rPr>
              <a:t>deca</a:t>
            </a:r>
            <a:r>
              <a:rPr lang="en-US" dirty="0" smtClean="0">
                <a:ea typeface="ＭＳ Ｐゴシック" pitchFamily="34" charset="-128"/>
              </a:rPr>
              <a:t> = 10</a:t>
            </a:r>
          </a:p>
          <a:p>
            <a:pPr marL="347472" lvl="1" indent="0">
              <a:spcBef>
                <a:spcPts val="672"/>
              </a:spcBef>
              <a:buFontTx/>
              <a:buNone/>
              <a:defRPr/>
            </a:pPr>
            <a:r>
              <a:rPr lang="en-US" sz="2400" dirty="0" smtClean="0">
                <a:ea typeface="ＭＳ Ｐゴシック" pitchFamily="34" charset="-128"/>
              </a:rPr>
              <a:t>If there is only one atom of the </a:t>
            </a:r>
            <a:r>
              <a:rPr lang="en-US" sz="2400" i="1" dirty="0" smtClean="0">
                <a:ea typeface="ＭＳ Ｐゴシック" pitchFamily="34" charset="-128"/>
              </a:rPr>
              <a:t>first element</a:t>
            </a:r>
            <a:r>
              <a:rPr lang="en-US" sz="2400" dirty="0" smtClean="0">
                <a:ea typeface="ＭＳ Ｐゴシック" pitchFamily="34" charset="-128"/>
              </a:rPr>
              <a:t> in the formula, the prefix </a:t>
            </a:r>
            <a:r>
              <a:rPr lang="en-US" sz="2400" i="1" dirty="0" smtClean="0">
                <a:ea typeface="ＭＳ Ｐゴシック" pitchFamily="34" charset="-128"/>
              </a:rPr>
              <a:t>mono</a:t>
            </a:r>
            <a:r>
              <a:rPr lang="en-US" sz="2400" dirty="0" smtClean="0">
                <a:ea typeface="ＭＳ Ｐゴシック" pitchFamily="34" charset="-128"/>
              </a:rPr>
              <a:t>- is normally omitted.</a:t>
            </a:r>
          </a:p>
        </p:txBody>
      </p:sp>
      <p:pic>
        <p:nvPicPr>
          <p:cNvPr id="1157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>
            <a:fillRect/>
          </a:stretch>
        </p:blipFill>
        <p:spPr bwMode="auto">
          <a:xfrm>
            <a:off x="1452563" y="673100"/>
            <a:ext cx="62928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Acids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397875" cy="49117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Acids are molecular compounds that release hydrogen ions (H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) when dissolved in water. </a:t>
            </a:r>
          </a:p>
          <a:p>
            <a:endParaRPr lang="en-US" sz="100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Acids are composed of hydrogen, usually written first in their formula, and one or more nonmetals, written second.</a:t>
            </a:r>
          </a:p>
          <a:p>
            <a:pPr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lvl="1"/>
            <a:r>
              <a:rPr lang="en-US">
                <a:latin typeface="Arial" charset="0"/>
                <a:ea typeface="MS PGothic" charset="0"/>
              </a:rPr>
              <a:t>HCl is a molecular compound that, when dissolved in water, forms </a:t>
            </a:r>
            <a:r>
              <a:rPr lang="en-US" i="1">
                <a:latin typeface="Arial" charset="0"/>
                <a:ea typeface="MS PGothic" charset="0"/>
              </a:rPr>
              <a:t>H</a:t>
            </a:r>
            <a:r>
              <a:rPr lang="en-US" i="1" baseline="30000">
                <a:latin typeface="Arial" charset="0"/>
                <a:ea typeface="MS PGothic" charset="0"/>
              </a:rPr>
              <a:t>+</a:t>
            </a:r>
            <a:r>
              <a:rPr lang="en-US" i="1" baseline="-25000">
                <a:latin typeface="Arial" charset="0"/>
                <a:ea typeface="MS PGothic" charset="0"/>
              </a:rPr>
              <a:t>(aq)</a:t>
            </a:r>
            <a:r>
              <a:rPr lang="en-US" i="1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and </a:t>
            </a:r>
            <a:r>
              <a:rPr lang="en-US" i="1">
                <a:latin typeface="Arial" charset="0"/>
                <a:ea typeface="MS PGothic" charset="0"/>
              </a:rPr>
              <a:t>Cl</a:t>
            </a:r>
            <a:r>
              <a:rPr lang="en-US" i="1" baseline="30000">
                <a:latin typeface="Arial" charset="0"/>
                <a:ea typeface="MS PGothic" charset="0"/>
              </a:rPr>
              <a:t>–</a:t>
            </a:r>
            <a:r>
              <a:rPr lang="en-US" i="1" baseline="-25000">
                <a:latin typeface="Arial" charset="0"/>
                <a:ea typeface="MS PGothic" charset="0"/>
              </a:rPr>
              <a:t>(aq) </a:t>
            </a:r>
            <a:r>
              <a:rPr lang="en-US">
                <a:latin typeface="Arial" charset="0"/>
                <a:ea typeface="MS PGothic" charset="0"/>
              </a:rPr>
              <a:t>ions, where </a:t>
            </a:r>
            <a:r>
              <a:rPr lang="en-US" i="1">
                <a:latin typeface="Arial" charset="0"/>
                <a:ea typeface="MS PGothic" charset="0"/>
              </a:rPr>
              <a:t>aqueous</a:t>
            </a:r>
            <a:r>
              <a:rPr lang="en-US">
                <a:latin typeface="Arial" charset="0"/>
                <a:ea typeface="MS PGothic" charset="0"/>
              </a:rPr>
              <a:t> (</a:t>
            </a:r>
            <a:r>
              <a:rPr lang="en-US" i="1">
                <a:latin typeface="Arial" charset="0"/>
                <a:ea typeface="MS PGothic" charset="0"/>
              </a:rPr>
              <a:t>aq</a:t>
            </a:r>
            <a:r>
              <a:rPr lang="en-US">
                <a:latin typeface="Arial" charset="0"/>
                <a:ea typeface="MS PGothic" charset="0"/>
              </a:rPr>
              <a:t>) means </a:t>
            </a:r>
            <a:r>
              <a:rPr lang="en-US" i="1">
                <a:latin typeface="Arial" charset="0"/>
                <a:ea typeface="MS PGothic" charset="0"/>
              </a:rPr>
              <a:t>dissolved in water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88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Acids</a:t>
            </a: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953125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Acids are molecular compounds that form H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 when dissolved in water.</a:t>
            </a:r>
          </a:p>
          <a:p>
            <a:pPr marL="1200150" lvl="3" indent="-342900"/>
            <a:r>
              <a:rPr lang="en-US" sz="2400">
                <a:latin typeface="Arial" charset="0"/>
                <a:ea typeface="MS PGothic" charset="0"/>
              </a:rPr>
              <a:t>To indicate the compound is dissolved in water (</a:t>
            </a:r>
            <a:r>
              <a:rPr lang="en-US" sz="2400" i="1">
                <a:latin typeface="Arial" charset="0"/>
                <a:ea typeface="MS PGothic" charset="0"/>
              </a:rPr>
              <a:t>aq</a:t>
            </a:r>
            <a:r>
              <a:rPr lang="en-US" sz="2400">
                <a:latin typeface="Arial" charset="0"/>
                <a:ea typeface="MS PGothic" charset="0"/>
              </a:rPr>
              <a:t>) is written after the formula.</a:t>
            </a:r>
          </a:p>
          <a:p>
            <a:pPr marL="1257300" lvl="4" indent="-342900"/>
            <a:r>
              <a:rPr lang="en-US" sz="2400">
                <a:latin typeface="Arial" charset="0"/>
                <a:ea typeface="MS PGothic" charset="0"/>
              </a:rPr>
              <a:t>A compound is not considered an acid if it does not dissolve in water.</a:t>
            </a:r>
          </a:p>
          <a:p>
            <a:r>
              <a:rPr lang="en-US">
                <a:latin typeface="Arial" charset="0"/>
                <a:ea typeface="MS PGothic" charset="0"/>
              </a:rPr>
              <a:t>Sour taste</a:t>
            </a:r>
          </a:p>
          <a:p>
            <a:r>
              <a:rPr lang="en-US">
                <a:latin typeface="Arial" charset="0"/>
                <a:ea typeface="MS PGothic" charset="0"/>
              </a:rPr>
              <a:t>Dissolve many metals</a:t>
            </a:r>
          </a:p>
          <a:p>
            <a:pPr marL="1200150" lvl="3" indent="-342900"/>
            <a:r>
              <a:rPr lang="en-US" sz="2400">
                <a:latin typeface="Arial" charset="0"/>
                <a:ea typeface="MS PGothic" charset="0"/>
              </a:rPr>
              <a:t>such as Zn, Fe, Mg; but not Au, Ag, Pt</a:t>
            </a:r>
          </a:p>
          <a:p>
            <a:r>
              <a:rPr lang="en-US">
                <a:latin typeface="Arial" charset="0"/>
                <a:ea typeface="MS PGothic" charset="0"/>
              </a:rPr>
              <a:t>Formula generally starts with H</a:t>
            </a:r>
          </a:p>
          <a:p>
            <a:pPr marL="1200150" lvl="3" indent="-342900"/>
            <a:r>
              <a:rPr lang="en-US" sz="2400">
                <a:latin typeface="Arial" charset="0"/>
                <a:ea typeface="MS PGothic" charset="0"/>
              </a:rPr>
              <a:t>e.g., HCl, H</a:t>
            </a:r>
            <a:r>
              <a:rPr lang="en-US" sz="2400" baseline="-25000">
                <a:latin typeface="Arial" charset="0"/>
                <a:ea typeface="MS PGothic" charset="0"/>
              </a:rPr>
              <a:t>2</a:t>
            </a:r>
            <a:r>
              <a:rPr lang="en-US" sz="2400">
                <a:latin typeface="Arial" charset="0"/>
                <a:ea typeface="MS PGothic" charset="0"/>
              </a:rPr>
              <a:t>SO</a:t>
            </a:r>
            <a:r>
              <a:rPr lang="en-US" sz="2400" baseline="-25000">
                <a:latin typeface="Arial" charset="0"/>
                <a:ea typeface="MS PGothic" charset="0"/>
              </a:rPr>
              <a:t>4</a:t>
            </a:r>
            <a:endParaRPr lang="en-US" sz="2400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2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267200" cy="5559425"/>
          </a:xfrm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  <a:p>
            <a:pPr>
              <a:lnSpc>
                <a:spcPct val="90000"/>
              </a:lnSpc>
              <a:buSzPct val="120000"/>
            </a:pPr>
            <a:r>
              <a:rPr lang="en-US">
                <a:latin typeface="Arial" charset="0"/>
                <a:ea typeface="MS PGothic" charset="0"/>
              </a:rPr>
              <a:t>Binary acids have H</a:t>
            </a:r>
            <a:r>
              <a:rPr lang="en-US" baseline="30000">
                <a:latin typeface="Arial" charset="0"/>
                <a:ea typeface="MS PGothic" charset="0"/>
              </a:rPr>
              <a:t>+1</a:t>
            </a:r>
            <a:r>
              <a:rPr lang="en-US">
                <a:latin typeface="Arial" charset="0"/>
                <a:ea typeface="MS PGothic" charset="0"/>
              </a:rPr>
              <a:t> cation and nonmetal anion.</a:t>
            </a:r>
          </a:p>
          <a:p>
            <a:pPr>
              <a:lnSpc>
                <a:spcPct val="90000"/>
              </a:lnSpc>
              <a:buSzPct val="120000"/>
            </a:pPr>
            <a:r>
              <a:rPr lang="en-US">
                <a:latin typeface="Arial" charset="0"/>
                <a:ea typeface="MS PGothic" charset="0"/>
              </a:rPr>
              <a:t>Oxyacids have H</a:t>
            </a:r>
            <a:r>
              <a:rPr lang="en-US" baseline="30000">
                <a:latin typeface="Arial" charset="0"/>
                <a:ea typeface="MS PGothic" charset="0"/>
              </a:rPr>
              <a:t>+</a:t>
            </a:r>
            <a:r>
              <a:rPr lang="en-US">
                <a:latin typeface="Arial" charset="0"/>
                <a:ea typeface="MS PGothic" charset="0"/>
              </a:rPr>
              <a:t> cation and polyatomic anion.</a:t>
            </a:r>
          </a:p>
        </p:txBody>
      </p:sp>
      <p:sp>
        <p:nvSpPr>
          <p:cNvPr id="12185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Acids</a:t>
            </a:r>
          </a:p>
        </p:txBody>
      </p:sp>
      <p:pic>
        <p:nvPicPr>
          <p:cNvPr id="1218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7"/>
          <a:stretch>
            <a:fillRect/>
          </a:stretch>
        </p:blipFill>
        <p:spPr bwMode="auto">
          <a:xfrm>
            <a:off x="277813" y="889000"/>
            <a:ext cx="3922712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4529138" y="889000"/>
            <a:ext cx="4297362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74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Binary Acids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1850" cy="284956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Write a </a:t>
            </a:r>
            <a:r>
              <a:rPr lang="en-US" b="1" i="1">
                <a:solidFill>
                  <a:schemeClr val="accent2"/>
                </a:solidFill>
                <a:latin typeface="Arial" charset="0"/>
                <a:ea typeface="MS PGothic" charset="0"/>
              </a:rPr>
              <a:t>hydro-</a:t>
            </a:r>
            <a:r>
              <a:rPr lang="en-US">
                <a:latin typeface="Arial" charset="0"/>
                <a:ea typeface="MS PGothic" charset="0"/>
              </a:rPr>
              <a:t> prefix.</a:t>
            </a:r>
          </a:p>
          <a:p>
            <a:r>
              <a:rPr lang="en-US">
                <a:latin typeface="Arial" charset="0"/>
                <a:ea typeface="MS PGothic" charset="0"/>
              </a:rPr>
              <a:t>Follow with the nonmetal name.</a:t>
            </a:r>
          </a:p>
          <a:p>
            <a:r>
              <a:rPr lang="en-US">
                <a:latin typeface="Arial" charset="0"/>
                <a:ea typeface="MS PGothic" charset="0"/>
              </a:rPr>
              <a:t>Change ending on nonmetal name to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MS PGothic" charset="0"/>
              </a:rPr>
              <a:t>–ic</a:t>
            </a:r>
            <a:r>
              <a:rPr lang="en-US">
                <a:latin typeface="Arial" charset="0"/>
                <a:ea typeface="MS PGothic" charset="0"/>
              </a:rPr>
              <a:t>.</a:t>
            </a:r>
            <a:endParaRPr lang="en-US">
              <a:solidFill>
                <a:schemeClr val="accent2"/>
              </a:solidFill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Write the word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acid</a:t>
            </a:r>
            <a:r>
              <a:rPr lang="en-US">
                <a:latin typeface="Arial" charset="0"/>
                <a:ea typeface="MS PGothic" charset="0"/>
              </a:rPr>
              <a:t> at the end of the name.</a:t>
            </a:r>
          </a:p>
        </p:txBody>
      </p:sp>
      <p:pic>
        <p:nvPicPr>
          <p:cNvPr id="1239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>
            <a:fillRect/>
          </a:stretch>
        </p:blipFill>
        <p:spPr bwMode="auto">
          <a:xfrm>
            <a:off x="1006475" y="3675063"/>
            <a:ext cx="7213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74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Naming Oxyacids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751137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If polyatomic ion name ends in </a:t>
            </a:r>
            <a:r>
              <a:rPr lang="en-US">
                <a:solidFill>
                  <a:schemeClr val="accent2"/>
                </a:solidFill>
                <a:latin typeface="Arial" charset="0"/>
                <a:ea typeface="MS PGothic" charset="0"/>
              </a:rPr>
              <a:t>–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MS PGothic" charset="0"/>
              </a:rPr>
              <a:t>ate</a:t>
            </a:r>
            <a:r>
              <a:rPr lang="en-US" i="1">
                <a:latin typeface="Arial" charset="0"/>
                <a:ea typeface="MS PGothic" charset="0"/>
              </a:rPr>
              <a:t>, </a:t>
            </a:r>
            <a:r>
              <a:rPr lang="en-US">
                <a:latin typeface="Arial" charset="0"/>
                <a:ea typeface="MS PGothic" charset="0"/>
              </a:rPr>
              <a:t>then change ending to 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MS PGothic" charset="0"/>
              </a:rPr>
              <a:t>–ic</a:t>
            </a:r>
            <a:r>
              <a:rPr lang="en-US" i="1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suffix.</a:t>
            </a:r>
          </a:p>
          <a:p>
            <a:r>
              <a:rPr lang="en-US">
                <a:latin typeface="Arial" charset="0"/>
                <a:ea typeface="MS PGothic" charset="0"/>
              </a:rPr>
              <a:t>If polyatomic ion name ends in </a:t>
            </a:r>
            <a:r>
              <a:rPr lang="en-US">
                <a:solidFill>
                  <a:schemeClr val="accent2"/>
                </a:solidFill>
                <a:latin typeface="Arial" charset="0"/>
                <a:ea typeface="MS PGothic" charset="0"/>
              </a:rPr>
              <a:t>–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MS PGothic" charset="0"/>
              </a:rPr>
              <a:t>ite</a:t>
            </a:r>
            <a:r>
              <a:rPr lang="en-US">
                <a:latin typeface="Arial" charset="0"/>
                <a:ea typeface="MS PGothic" charset="0"/>
              </a:rPr>
              <a:t>, then change ending to </a:t>
            </a:r>
            <a:r>
              <a:rPr lang="en-US">
                <a:solidFill>
                  <a:schemeClr val="accent2"/>
                </a:solidFill>
                <a:latin typeface="Arial" charset="0"/>
                <a:ea typeface="MS PGothic" charset="0"/>
              </a:rPr>
              <a:t>–</a:t>
            </a:r>
            <a:r>
              <a:rPr lang="en-US" i="1">
                <a:solidFill>
                  <a:schemeClr val="accent2"/>
                </a:solidFill>
                <a:latin typeface="Arial" charset="0"/>
                <a:ea typeface="MS PGothic" charset="0"/>
              </a:rPr>
              <a:t>ous</a:t>
            </a:r>
            <a:r>
              <a:rPr lang="en-US" i="1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suffix.</a:t>
            </a:r>
          </a:p>
          <a:p>
            <a:r>
              <a:rPr lang="en-US">
                <a:latin typeface="Arial" charset="0"/>
                <a:ea typeface="MS PGothic" charset="0"/>
              </a:rPr>
              <a:t>Write word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acid</a:t>
            </a:r>
            <a:r>
              <a:rPr lang="en-US" b="1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at the end of all names.</a:t>
            </a:r>
          </a:p>
        </p:txBody>
      </p:sp>
      <p:graphicFrame>
        <p:nvGraphicFramePr>
          <p:cNvPr id="64531" name="Group 19"/>
          <p:cNvGraphicFramePr>
            <a:graphicFrameLocks noGrp="1"/>
          </p:cNvGraphicFramePr>
          <p:nvPr/>
        </p:nvGraphicFramePr>
        <p:xfrm>
          <a:off x="955675" y="4102100"/>
          <a:ext cx="7246938" cy="2143125"/>
        </p:xfrm>
        <a:graphic>
          <a:graphicData uri="http://schemas.openxmlformats.org/drawingml/2006/table">
            <a:tbl>
              <a:tblPr/>
              <a:tblGrid>
                <a:gridCol w="3623469"/>
                <a:gridCol w="3623469"/>
              </a:tblGrid>
              <a:tr h="10652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oxyanions ending with -</a:t>
                      </a: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ate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oxyanions ending with -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ite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59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0"/>
          <a:stretch>
            <a:fillRect/>
          </a:stretch>
        </p:blipFill>
        <p:spPr bwMode="auto">
          <a:xfrm>
            <a:off x="5497513" y="4202113"/>
            <a:ext cx="17922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5"/>
          <a:stretch>
            <a:fillRect/>
          </a:stretch>
        </p:blipFill>
        <p:spPr bwMode="auto">
          <a:xfrm>
            <a:off x="5497513" y="5265738"/>
            <a:ext cx="18272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4548187"/>
          </a:xfrm>
        </p:spPr>
        <p:txBody>
          <a:bodyPr/>
          <a:lstStyle/>
          <a:p>
            <a:pPr>
              <a:spcBef>
                <a:spcPct val="250000"/>
              </a:spcBef>
              <a:buFontTx/>
              <a:buNone/>
            </a:pPr>
            <a:r>
              <a:rPr lang="en-US" sz="3200" b="1">
                <a:latin typeface="Arial" charset="0"/>
                <a:ea typeface="MS PGothic" charset="0"/>
              </a:rPr>
              <a:t>1.	 H</a:t>
            </a:r>
            <a:r>
              <a:rPr lang="en-US" sz="3200" b="1" baseline="-25000">
                <a:latin typeface="Arial" charset="0"/>
                <a:ea typeface="MS PGothic" charset="0"/>
              </a:rPr>
              <a:t>2</a:t>
            </a:r>
            <a:r>
              <a:rPr lang="en-US" sz="3200" b="1">
                <a:latin typeface="Arial" charset="0"/>
                <a:ea typeface="MS PGothic" charset="0"/>
              </a:rPr>
              <a:t>S</a:t>
            </a:r>
          </a:p>
          <a:p>
            <a:pPr>
              <a:spcBef>
                <a:spcPct val="250000"/>
              </a:spcBef>
              <a:buFontTx/>
              <a:buNone/>
            </a:pPr>
            <a:r>
              <a:rPr lang="en-US" sz="3200" b="1">
                <a:latin typeface="Arial" charset="0"/>
                <a:ea typeface="MS PGothic" charset="0"/>
              </a:rPr>
              <a:t>2.	 HClO</a:t>
            </a:r>
            <a:r>
              <a:rPr lang="en-US" sz="3200" b="1" baseline="-25000">
                <a:latin typeface="Arial" charset="0"/>
                <a:ea typeface="MS PGothic" charset="0"/>
              </a:rPr>
              <a:t>3</a:t>
            </a:r>
            <a:endParaRPr lang="en-US" sz="3200" b="1">
              <a:latin typeface="Arial" charset="0"/>
              <a:ea typeface="MS PGothic" charset="0"/>
            </a:endParaRPr>
          </a:p>
          <a:p>
            <a:pPr>
              <a:spcBef>
                <a:spcPct val="250000"/>
              </a:spcBef>
              <a:buFontTx/>
              <a:buNone/>
            </a:pPr>
            <a:r>
              <a:rPr lang="en-US" sz="3200" b="1">
                <a:latin typeface="Arial" charset="0"/>
                <a:ea typeface="MS PGothic" charset="0"/>
              </a:rPr>
              <a:t>3.	 HC</a:t>
            </a:r>
            <a:r>
              <a:rPr lang="en-US" sz="3200" b="1" baseline="-25000">
                <a:latin typeface="Arial" charset="0"/>
                <a:ea typeface="MS PGothic" charset="0"/>
              </a:rPr>
              <a:t>2</a:t>
            </a:r>
            <a:r>
              <a:rPr lang="en-US" sz="3200" b="1">
                <a:latin typeface="Arial" charset="0"/>
                <a:ea typeface="MS PGothic" charset="0"/>
              </a:rPr>
              <a:t>H</a:t>
            </a:r>
            <a:r>
              <a:rPr lang="en-US" sz="3200" b="1" baseline="-25000">
                <a:latin typeface="Arial" charset="0"/>
                <a:ea typeface="MS PGothic" charset="0"/>
              </a:rPr>
              <a:t>3</a:t>
            </a:r>
            <a:r>
              <a:rPr lang="en-US" sz="3200" b="1">
                <a:latin typeface="Arial" charset="0"/>
                <a:ea typeface="MS PGothic" charset="0"/>
              </a:rPr>
              <a:t>O</a:t>
            </a:r>
            <a:r>
              <a:rPr lang="en-US" sz="3200" b="1" baseline="-25000">
                <a:latin typeface="Arial" charset="0"/>
                <a:ea typeface="MS PGothic" charset="0"/>
              </a:rPr>
              <a:t>2</a:t>
            </a:r>
            <a:endParaRPr lang="en-US" sz="3200" b="1"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28002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Name the Following</a:t>
            </a:r>
          </a:p>
        </p:txBody>
      </p:sp>
    </p:spTree>
    <p:extLst>
      <p:ext uri="{BB962C8B-B14F-4D97-AF65-F5344CB8AC3E}">
        <p14:creationId xmlns:p14="http://schemas.microsoft.com/office/powerpoint/2010/main" val="252589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141413"/>
            <a:ext cx="4038600" cy="4548187"/>
          </a:xfrm>
        </p:spPr>
        <p:txBody>
          <a:bodyPr/>
          <a:lstStyle/>
          <a:p>
            <a:pPr>
              <a:spcBef>
                <a:spcPct val="2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hydrosulfuric acid</a:t>
            </a:r>
          </a:p>
          <a:p>
            <a:pPr>
              <a:spcBef>
                <a:spcPct val="2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chloric acid</a:t>
            </a:r>
          </a:p>
          <a:p>
            <a:pPr>
              <a:spcBef>
                <a:spcPct val="2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acetic acid</a:t>
            </a:r>
          </a:p>
          <a:p>
            <a:endParaRPr lang="en-US" sz="2800">
              <a:latin typeface="Arial" charset="0"/>
              <a:ea typeface="MS PGothic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125" y="1141413"/>
            <a:ext cx="4038600" cy="4548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250000"/>
              </a:spcBef>
              <a:buFontTx/>
              <a:buNone/>
              <a:defRPr/>
            </a:pPr>
            <a:r>
              <a:rPr lang="en-US" b="1" kern="0" dirty="0" smtClean="0">
                <a:ea typeface="ＭＳ Ｐゴシック" pitchFamily="34" charset="-128"/>
              </a:rPr>
              <a:t>1.	 H</a:t>
            </a:r>
            <a:r>
              <a:rPr lang="en-US" b="1" kern="0" baseline="-25000" dirty="0" smtClean="0">
                <a:ea typeface="ＭＳ Ｐゴシック" pitchFamily="34" charset="-128"/>
              </a:rPr>
              <a:t>2</a:t>
            </a:r>
            <a:r>
              <a:rPr lang="en-US" b="1" kern="0" dirty="0" smtClean="0">
                <a:ea typeface="ＭＳ Ｐゴシック" pitchFamily="34" charset="-128"/>
              </a:rPr>
              <a:t>S</a:t>
            </a:r>
          </a:p>
          <a:p>
            <a:pPr>
              <a:spcBef>
                <a:spcPct val="250000"/>
              </a:spcBef>
              <a:buFontTx/>
              <a:buNone/>
              <a:defRPr/>
            </a:pPr>
            <a:r>
              <a:rPr lang="en-US" b="1" kern="0" dirty="0" smtClean="0">
                <a:ea typeface="ＭＳ Ｐゴシック" pitchFamily="34" charset="-128"/>
              </a:rPr>
              <a:t>2.	 HClO</a:t>
            </a:r>
            <a:r>
              <a:rPr lang="en-US" b="1" kern="0" baseline="-25000" dirty="0" smtClean="0">
                <a:ea typeface="ＭＳ Ｐゴシック" pitchFamily="34" charset="-128"/>
              </a:rPr>
              <a:t>3</a:t>
            </a:r>
            <a:endParaRPr lang="en-US" b="1" kern="0" dirty="0" smtClean="0">
              <a:ea typeface="ＭＳ Ｐゴシック" pitchFamily="34" charset="-128"/>
            </a:endParaRPr>
          </a:p>
          <a:p>
            <a:pPr>
              <a:spcBef>
                <a:spcPct val="250000"/>
              </a:spcBef>
              <a:buFontTx/>
              <a:buNone/>
              <a:defRPr/>
            </a:pPr>
            <a:r>
              <a:rPr lang="en-US" b="1" kern="0" dirty="0" smtClean="0">
                <a:ea typeface="ＭＳ Ｐゴシック" pitchFamily="34" charset="-128"/>
              </a:rPr>
              <a:t>3.	 HC</a:t>
            </a:r>
            <a:r>
              <a:rPr lang="en-US" b="1" kern="0" baseline="-25000" dirty="0" smtClean="0">
                <a:ea typeface="ＭＳ Ｐゴシック" pitchFamily="34" charset="-128"/>
              </a:rPr>
              <a:t>2</a:t>
            </a:r>
            <a:r>
              <a:rPr lang="en-US" b="1" kern="0" dirty="0" smtClean="0">
                <a:ea typeface="ＭＳ Ｐゴシック" pitchFamily="34" charset="-128"/>
              </a:rPr>
              <a:t>H</a:t>
            </a:r>
            <a:r>
              <a:rPr lang="en-US" b="1" kern="0" baseline="-25000" dirty="0" smtClean="0">
                <a:ea typeface="ＭＳ Ｐゴシック" pitchFamily="34" charset="-128"/>
              </a:rPr>
              <a:t>3</a:t>
            </a:r>
            <a:r>
              <a:rPr lang="en-US" b="1" kern="0" dirty="0" smtClean="0">
                <a:ea typeface="ＭＳ Ｐゴシック" pitchFamily="34" charset="-128"/>
              </a:rPr>
              <a:t>O</a:t>
            </a:r>
            <a:r>
              <a:rPr lang="en-US" b="1" kern="0" baseline="-25000" dirty="0" smtClean="0">
                <a:ea typeface="ＭＳ Ｐゴシック" pitchFamily="34" charset="-128"/>
              </a:rPr>
              <a:t>2</a:t>
            </a:r>
            <a:endParaRPr lang="en-US" b="1" kern="0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kern="0" dirty="0" smtClean="0">
              <a:ea typeface="ＭＳ Ｐゴシック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6600"/>
                </a:solidFill>
                <a:ea typeface="ＭＳ Ｐゴシック" pitchFamily="34" charset="-128"/>
              </a:rPr>
              <a:t>Name the Following</a:t>
            </a:r>
          </a:p>
        </p:txBody>
      </p:sp>
    </p:spTree>
    <p:extLst>
      <p:ext uri="{BB962C8B-B14F-4D97-AF65-F5344CB8AC3E}">
        <p14:creationId xmlns:p14="http://schemas.microsoft.com/office/powerpoint/2010/main" val="337021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Writing Formulas for Acids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69313" cy="5459413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When name ends in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acid</a:t>
            </a:r>
            <a:r>
              <a:rPr lang="en-US">
                <a:latin typeface="Arial" charset="0"/>
                <a:ea typeface="MS PGothic" charset="0"/>
              </a:rPr>
              <a:t>, formulas starts with </a:t>
            </a:r>
            <a:r>
              <a:rPr lang="en-US" b="1">
                <a:solidFill>
                  <a:schemeClr val="accent2"/>
                </a:solidFill>
                <a:latin typeface="Arial" charset="0"/>
                <a:ea typeface="MS PGothic" charset="0"/>
              </a:rPr>
              <a:t>H</a:t>
            </a:r>
            <a:r>
              <a:rPr lang="en-US" b="1">
                <a:latin typeface="Arial" charset="0"/>
                <a:ea typeface="MS PGothic" charset="0"/>
              </a:rPr>
              <a:t>.</a:t>
            </a:r>
          </a:p>
          <a:p>
            <a:r>
              <a:rPr lang="en-US">
                <a:latin typeface="Arial" charset="0"/>
                <a:ea typeface="MS PGothic" charset="0"/>
              </a:rPr>
              <a:t>Write formulas as if ionic, even though it is molecular.</a:t>
            </a:r>
          </a:p>
          <a:p>
            <a:r>
              <a:rPr lang="en-US" i="1">
                <a:latin typeface="Arial" charset="0"/>
                <a:ea typeface="MS PGothic" charset="0"/>
              </a:rPr>
              <a:t>Hydro-</a:t>
            </a:r>
            <a:r>
              <a:rPr lang="en-US">
                <a:latin typeface="Arial" charset="0"/>
                <a:ea typeface="MS PGothic" charset="0"/>
              </a:rPr>
              <a:t> prefix means it is binary acid; no prefix means it is an oxyacid.</a:t>
            </a:r>
          </a:p>
          <a:p>
            <a:r>
              <a:rPr lang="en-US">
                <a:latin typeface="Arial" charset="0"/>
                <a:ea typeface="MS PGothic" charset="0"/>
              </a:rPr>
              <a:t>For oxyacid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if ending is </a:t>
            </a:r>
            <a:r>
              <a:rPr lang="en-US" b="1" i="1">
                <a:solidFill>
                  <a:srgbClr val="3333CC"/>
                </a:solidFill>
                <a:latin typeface="Arial" charset="0"/>
                <a:ea typeface="MS PGothic" charset="0"/>
              </a:rPr>
              <a:t>–ic</a:t>
            </a:r>
            <a:r>
              <a:rPr lang="en-US">
                <a:latin typeface="Arial" charset="0"/>
                <a:ea typeface="MS PGothic" charset="0"/>
              </a:rPr>
              <a:t>, polyatomic ion ends in 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–ate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if ending is </a:t>
            </a:r>
            <a:r>
              <a:rPr lang="en-US" b="1" i="1">
                <a:solidFill>
                  <a:srgbClr val="3333CC"/>
                </a:solidFill>
                <a:latin typeface="Arial" charset="0"/>
                <a:ea typeface="MS PGothic" charset="0"/>
              </a:rPr>
              <a:t>–ous</a:t>
            </a:r>
            <a:r>
              <a:rPr lang="en-US">
                <a:latin typeface="Arial" charset="0"/>
                <a:ea typeface="MS PGothic" charset="0"/>
              </a:rPr>
              <a:t>, polyatomic ion ends in </a:t>
            </a:r>
            <a:r>
              <a:rPr lang="en-US" i="1">
                <a:solidFill>
                  <a:srgbClr val="FF66FF"/>
                </a:solidFill>
                <a:latin typeface="Arial" charset="0"/>
                <a:ea typeface="MS PGothic" charset="0"/>
              </a:rPr>
              <a:t>–ous</a:t>
            </a:r>
            <a:r>
              <a:rPr lang="en-US">
                <a:latin typeface="Arial" charset="0"/>
                <a:ea typeface="MS PGothic" charset="0"/>
              </a:rPr>
              <a:t>.</a:t>
            </a:r>
            <a:endParaRPr lang="en-US">
              <a:solidFill>
                <a:srgbClr val="FF66FF"/>
              </a:solidFill>
              <a:latin typeface="Arial" charset="0"/>
              <a:ea typeface="MS PGothic" charset="0"/>
            </a:endParaRPr>
          </a:p>
          <a:p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7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Acid Rain</a:t>
            </a:r>
          </a:p>
        </p:txBody>
      </p:sp>
      <p:sp>
        <p:nvSpPr>
          <p:cNvPr id="134146" name="TextBox 6"/>
          <p:cNvSpPr txBox="1">
            <a:spLocks noChangeArrowheads="1"/>
          </p:cNvSpPr>
          <p:nvPr/>
        </p:nvSpPr>
        <p:spPr bwMode="auto">
          <a:xfrm>
            <a:off x="384175" y="841375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Certain pollutants—such as NO, NO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, SO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, SO</a:t>
            </a:r>
            <a:r>
              <a:rPr lang="en-US" baseline="-25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—form acids when mixed with water, resulting in acidic rainwater. 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Arial" charset="0"/>
              </a:rPr>
              <a:t>Acid rain can fall or flow into lakes and streams, making these bodies of water more acidic.</a:t>
            </a:r>
          </a:p>
        </p:txBody>
      </p:sp>
      <p:pic>
        <p:nvPicPr>
          <p:cNvPr id="134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316288"/>
            <a:ext cx="422433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316288"/>
            <a:ext cx="43672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71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Definite Proportion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"/>
          <a:stretch>
            <a:fillRect/>
          </a:stretch>
        </p:blipFill>
        <p:spPr bwMode="auto">
          <a:xfrm>
            <a:off x="304800" y="990600"/>
            <a:ext cx="85344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7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Inorganic Nomenclature Flow Chart</a:t>
            </a:r>
          </a:p>
        </p:txBody>
      </p:sp>
      <p:pic>
        <p:nvPicPr>
          <p:cNvPr id="1361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>
            <a:fillRect/>
          </a:stretch>
        </p:blipFill>
        <p:spPr bwMode="auto">
          <a:xfrm>
            <a:off x="304800" y="949325"/>
            <a:ext cx="85344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5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4813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Compounds are composed of atoms held together by </a:t>
            </a:r>
            <a:r>
              <a:rPr lang="en-US" b="1" i="1" dirty="0" smtClean="0">
                <a:solidFill>
                  <a:srgbClr val="333399"/>
                </a:solidFill>
                <a:ea typeface="+mn-ea"/>
                <a:cs typeface="+mn-cs"/>
              </a:rPr>
              <a:t>chemical bonds</a:t>
            </a:r>
            <a:r>
              <a:rPr lang="en-US" i="1" dirty="0" smtClean="0">
                <a:ea typeface="+mn-ea"/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Chemical bonds result from the attractions between the charged particles (the electrons and protons) that compose atoms.</a:t>
            </a:r>
          </a:p>
          <a:p>
            <a:pPr eaLnBrk="1" hangingPunct="1">
              <a:buFontTx/>
              <a:buNone/>
              <a:defRPr/>
            </a:pPr>
            <a:endParaRPr lang="en-US" sz="105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Chemical bonds are classified into two types: 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Ionic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Covalent</a:t>
            </a: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Ionic Bonds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321675" cy="4714875"/>
          </a:xfrm>
        </p:spPr>
        <p:txBody>
          <a:bodyPr/>
          <a:lstStyle/>
          <a:p>
            <a:pPr eaLnBrk="1" hangingPunct="1"/>
            <a:r>
              <a:rPr lang="en-US" i="1">
                <a:latin typeface="Arial" charset="0"/>
                <a:ea typeface="MS PGothic" charset="0"/>
              </a:rPr>
              <a:t>Ionic bonds</a:t>
            </a:r>
            <a:r>
              <a:rPr lang="en-US">
                <a:latin typeface="Arial" charset="0"/>
                <a:ea typeface="MS PGothic" charset="0"/>
              </a:rPr>
              <a:t>—which occur between metals and nonmetals—involve the </a:t>
            </a:r>
            <a:r>
              <a:rPr lang="en-US" i="1">
                <a:latin typeface="Arial" charset="0"/>
                <a:ea typeface="MS PGothic" charset="0"/>
              </a:rPr>
              <a:t>transfer</a:t>
            </a:r>
            <a:r>
              <a:rPr lang="en-US">
                <a:latin typeface="Arial" charset="0"/>
                <a:ea typeface="MS PGothic" charset="0"/>
              </a:rPr>
              <a:t> of electrons from one atom to another. </a:t>
            </a:r>
          </a:p>
          <a:p>
            <a:pPr eaLnBrk="1" hangingPunct="1"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a metal interacts with a nonmetal, it can transfer one or more of its electrons to the nonmetal.</a:t>
            </a:r>
          </a:p>
          <a:p>
            <a:pPr eaLnBrk="1" hangingPunct="1">
              <a:buFontTx/>
              <a:buNone/>
            </a:pPr>
            <a:endParaRPr lang="en-US" sz="1000">
              <a:latin typeface="Arial" charset="0"/>
              <a:ea typeface="MS PGothic" charset="0"/>
            </a:endParaRP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The metal atom then becomes a </a:t>
            </a:r>
            <a:r>
              <a:rPr lang="en-US" i="1">
                <a:latin typeface="Arial" charset="0"/>
                <a:ea typeface="MS PGothic" charset="0"/>
              </a:rPr>
              <a:t>cation</a:t>
            </a:r>
            <a:r>
              <a:rPr lang="en-US">
                <a:latin typeface="Arial" charset="0"/>
                <a:ea typeface="MS PGothic" charset="0"/>
              </a:rPr>
              <a:t>. 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The nonmetal atom becomes an </a:t>
            </a:r>
            <a:r>
              <a:rPr lang="en-US" i="1">
                <a:latin typeface="Arial" charset="0"/>
                <a:ea typeface="MS PGothic" charset="0"/>
              </a:rPr>
              <a:t>anion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14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Ionic Bonds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4227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These oppositely charged ions attract one another by electrostatic forces and form an </a:t>
            </a:r>
            <a:r>
              <a:rPr lang="en-US" b="1">
                <a:latin typeface="Arial" charset="0"/>
                <a:ea typeface="MS PGothic" charset="0"/>
              </a:rPr>
              <a:t>ionic bond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  <a:p>
            <a:pPr eaLnBrk="1" hangingPunct="1"/>
            <a:endParaRPr lang="en-US" sz="1000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result is an ionic compound, which in the solid phase is composed of a lattice—a regular three-dimensional array—of alternating cations and anions.</a:t>
            </a:r>
          </a:p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2475</Words>
  <Application>Microsoft Macintosh PowerPoint</Application>
  <PresentationFormat>On-screen Show (4:3)</PresentationFormat>
  <Paragraphs>371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How Many Different Substances Exist? </vt:lpstr>
      <vt:lpstr>Hydrogen, Oxygen, and Water</vt:lpstr>
      <vt:lpstr>Hydrogen, Oxygen, and Water</vt:lpstr>
      <vt:lpstr>Definite Proportion</vt:lpstr>
      <vt:lpstr>Definite Proportion</vt:lpstr>
      <vt:lpstr>Chemical Bonds</vt:lpstr>
      <vt:lpstr>Ionic Bonds</vt:lpstr>
      <vt:lpstr>Ionic Bonds</vt:lpstr>
      <vt:lpstr>Ionic Bonds</vt:lpstr>
      <vt:lpstr>Covalent Bonds</vt:lpstr>
      <vt:lpstr>Representing Compounds: Chemical Formulas and Molecular Models</vt:lpstr>
      <vt:lpstr>Types of Chemical Formulas</vt:lpstr>
      <vt:lpstr>Types of Chemical Formulas</vt:lpstr>
      <vt:lpstr>Types of Chemical Formulas</vt:lpstr>
      <vt:lpstr>Types of Chemical Formulas</vt:lpstr>
      <vt:lpstr>Molecular Models</vt:lpstr>
      <vt:lpstr>Molecular Models</vt:lpstr>
      <vt:lpstr>Ways of Representing a Compound</vt:lpstr>
      <vt:lpstr>An Atomic-Level View of Elements and Compounds</vt:lpstr>
      <vt:lpstr>View of Elements and Compounds </vt:lpstr>
      <vt:lpstr>Molecular Elements</vt:lpstr>
      <vt:lpstr>Molecular Compounds</vt:lpstr>
      <vt:lpstr>Ionic Compounds</vt:lpstr>
      <vt:lpstr>Molecular and Ionic Compounds</vt:lpstr>
      <vt:lpstr>Polyatomic Ion</vt:lpstr>
      <vt:lpstr>Ionic Compounds: Formulas and Names</vt:lpstr>
      <vt:lpstr>Ionic Compounds: Formulas and Names</vt:lpstr>
      <vt:lpstr>Naming Ionic Compounds</vt:lpstr>
      <vt:lpstr>Naming Ionic Compounds</vt:lpstr>
      <vt:lpstr>Naming Type I Ionic Compounds</vt:lpstr>
      <vt:lpstr>Naming Type II Ionic Compounds</vt:lpstr>
      <vt:lpstr>Type II Ionic Compounds</vt:lpstr>
      <vt:lpstr>Type II Ionic Compounds</vt:lpstr>
      <vt:lpstr>Naming Binary Ionic Compounds of Type I Cations</vt:lpstr>
      <vt:lpstr>Naming Type I Binary Ionic Compounds</vt:lpstr>
      <vt:lpstr>Base Names of Monoatomic Anions</vt:lpstr>
      <vt:lpstr>Naming Type II Binary Ionic Compounds</vt:lpstr>
      <vt:lpstr>Naming Type II Binary Ionic Compounds</vt:lpstr>
      <vt:lpstr>Naming Type II Binary Ionic Compounds</vt:lpstr>
      <vt:lpstr>Type II Cation</vt:lpstr>
      <vt:lpstr>Naming Ionic Compounds Containing Polyatomic Ions</vt:lpstr>
      <vt:lpstr>Common Polyatomic Ions</vt:lpstr>
      <vt:lpstr>Oxyanions</vt:lpstr>
      <vt:lpstr>Oxyanions</vt:lpstr>
      <vt:lpstr>Hydrated Ionic Compounds</vt:lpstr>
      <vt:lpstr>Hydrates</vt:lpstr>
      <vt:lpstr>Molecular Compounds: Formulas and Names</vt:lpstr>
      <vt:lpstr>Molecular Compounds</vt:lpstr>
      <vt:lpstr>Binary Molecular Compounds</vt:lpstr>
      <vt:lpstr>Acids</vt:lpstr>
      <vt:lpstr>Acids</vt:lpstr>
      <vt:lpstr>Acids</vt:lpstr>
      <vt:lpstr>Naming Binary Acids</vt:lpstr>
      <vt:lpstr>Naming Oxyacids</vt:lpstr>
      <vt:lpstr>Name the Following</vt:lpstr>
      <vt:lpstr>PowerPoint Presentation</vt:lpstr>
      <vt:lpstr>Writing Formulas for Acids</vt:lpstr>
      <vt:lpstr>Acid Rain</vt:lpstr>
      <vt:lpstr>Inorganic Nomenclature Flow Chart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Nielsen</dc:creator>
  <cp:lastModifiedBy>Teresa Nielsen</cp:lastModifiedBy>
  <cp:revision>1</cp:revision>
  <dcterms:created xsi:type="dcterms:W3CDTF">2014-10-27T21:52:15Z</dcterms:created>
  <dcterms:modified xsi:type="dcterms:W3CDTF">2014-10-27T21:52:50Z</dcterms:modified>
</cp:coreProperties>
</file>