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23C1-3A2C-2045-AE75-9CA54874A04C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A318-E3D2-F343-9063-3D6DD18F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DB11180-6C84-4B43-8635-355415C4AC46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E1AE13-66D7-9F41-92DF-0D33C140CB08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A7C5C93-10E8-7A49-A72D-8D6A0F4B0D3A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26EB746-F926-C645-9B01-757A8B643163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2C67D6A-0641-5A47-9328-F55979F9A9FE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B27C8D6-99F6-B044-A587-2693A4C84576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6E69921-B616-F342-9703-764D40FAB280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2F24A6A-8C2C-8F48-81F5-BCD410BD11ED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8D3D860-3222-9843-9BBF-D3BBE4013A5F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825914C-C6F2-EE4F-A920-DCD5B267C931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720F54D-73A9-0341-9F5B-D159B899C49D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4147" name="Slide Number Placeholder 3"/>
          <p:cNvSpPr txBox="1">
            <a:spLocks noGrp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fld id="{83B1B72D-9205-B547-AFE8-26B9332224D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EB069CE-B81B-844E-8656-585D528492A3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094D0313-CE5E-8447-8148-0CD256D57B41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EAF4F8-91C3-304D-8D7E-141E6D1A6FA5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3BDADCB-B66E-EA4F-9360-220625605B3B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73B92ED-BC15-3E4A-9BC2-F75037A189B6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C376199-26D3-C649-AB8B-0E49CD747EE4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6A15AD4-F899-8D4E-A0CA-998EA50E8D7B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548D7A4-EC6F-6F43-BCFB-6730A8992169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A52D976-EF21-354D-820C-8A9AE87CFE57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C11BC04-943E-8A48-9657-68DE7B4345EB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8A44F27-5DE3-544B-90C6-B49A53B5704F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554DA9E-6B0F-2844-B039-E51F7BE8F2B1}" type="slidenum">
              <a:rPr lang="en-US" sz="1200"/>
              <a:pPr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EEC7A6E-C198-F049-BDB0-D15DE0A79410}" type="slidenum">
              <a:rPr lang="en-US" sz="1200"/>
              <a:pPr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AC99EE4-E597-5B4D-B419-F06CDF1DD928}" type="slidenum">
              <a:rPr lang="en-US" sz="1200"/>
              <a:pPr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A76F8DD-06EC-5C44-92F3-EB719966D405}" type="slidenum">
              <a:rPr lang="en-US" sz="1200"/>
              <a:pPr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D98E8A6-A1FB-0843-938B-1CDF48B3948F}" type="slidenum">
              <a:rPr lang="en-US" sz="1200"/>
              <a:pPr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B96ED9D-3AB0-594A-AEF8-B7A3FBF2458E}" type="slidenum">
              <a:rPr lang="en-US" sz="1200"/>
              <a:pPr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86A29A9-5A96-5743-8675-5D1115385970}" type="slidenum">
              <a:rPr lang="en-US" sz="1200"/>
              <a:pPr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002DBCF-1172-FE41-93D8-14567C6FB745}" type="slidenum">
              <a:rPr lang="en-US" sz="1200"/>
              <a:pPr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5928E06-E366-7B4B-ACAA-87793C6C460F}" type="slidenum">
              <a:rPr lang="en-US" sz="1200"/>
              <a:pPr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A7BE467-3FA3-3446-A038-DC47B9254F84}" type="slidenum">
              <a:rPr lang="en-US" sz="1200"/>
              <a:pPr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AAE7B3A-0E8F-7B41-82B2-AB69EB78F6A1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EA67EFD-0C21-0A47-80F6-C97C951B4D2B}" type="slidenum">
              <a:rPr lang="en-US" sz="1200"/>
              <a:pPr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8F32071-587A-C741-B25F-647D39ECA52E}" type="slidenum">
              <a:rPr lang="en-US" sz="1200">
                <a:latin typeface="Arial" charset="0"/>
              </a:rPr>
              <a:pPr eaLnBrk="1" hangingPunct="1"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16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1AF060F-41B2-5243-B6A1-1D8F901BA6BF}" type="slidenum">
              <a:rPr lang="en-US" sz="1200"/>
              <a:pPr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482EB9E-9361-1E46-91E9-6AD4A505FE4B}" type="slidenum">
              <a:rPr lang="en-US" sz="1200"/>
              <a:pPr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0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12DD257-C58A-4C46-BA91-881EB71E3F07}" type="slidenum">
              <a:rPr lang="en-US" sz="1200"/>
              <a:pPr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A4AB39-FADE-F048-9DBB-D32D770ACFAD}" type="slidenum">
              <a:rPr lang="en-US" sz="1200"/>
              <a:pPr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4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61A707C-23E7-CB4C-87FA-34B1B8FF65F3}" type="slidenum">
              <a:rPr lang="en-US" sz="1200"/>
              <a:pPr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6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988D18D-337A-C64E-A4AA-AFAB76DF5A79}" type="slidenum">
              <a:rPr lang="en-US" sz="1200"/>
              <a:pPr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98B236-6972-9F47-893D-5C5E78845451}" type="slidenum">
              <a:rPr lang="en-US" sz="1200"/>
              <a:pPr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1FFDBFE-58DB-3049-97DF-02FF8B0EE4F5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F6F0E45-C563-1045-9396-7D10AEFDAFE5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2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370E7C8-4659-C546-898B-46DE54F32514}" type="slidenum">
              <a:rPr lang="en-US" sz="1200"/>
              <a:pPr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4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6D4F896-76F9-384C-9336-18C254D564C8}" type="slidenum">
              <a:rPr lang="en-US" sz="1200"/>
              <a:pPr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24755B4-1877-C043-AA29-7216511595F3}" type="slidenum">
              <a:rPr lang="en-US" sz="1200"/>
              <a:pPr/>
              <a:t>52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38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41EF8C8-BC5F-C240-A216-F61757DA0095}" type="slidenum">
              <a:rPr lang="en-US" sz="1200"/>
              <a:pPr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0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8CA2C8E1-BC77-5C41-B9C0-7AAAB15D033D}" type="slidenum">
              <a:rPr lang="en-US" sz="1200"/>
              <a:pPr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2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7D6C581-FDD3-1943-B847-2D9417796922}" type="slidenum">
              <a:rPr lang="en-US" sz="1200"/>
              <a:pPr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4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A3A54E0-230C-4E49-AFE5-3DC9438EFFBF}" type="slidenum">
              <a:rPr lang="en-US" sz="1200"/>
              <a:pPr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46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2469086-C4B3-1746-A4AF-36FC008526A5}" type="slidenum">
              <a:rPr lang="en-US" sz="1200"/>
              <a:pPr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A90A27D-0FCC-B347-8B4B-078D0DD55AEA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5159353-3E30-A84C-85AA-8E8857B792F6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F1D4780-0991-5349-8041-5549ABAAA48F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746F565-334F-CA48-9BD3-134C55C2087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8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5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5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783F-3E8E-A842-B1CE-558D6DCA7A6B}" type="datetimeFigureOut">
              <a:rPr lang="en-US" smtClean="0"/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0ED7-20D8-4544-8AA6-322AB1927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Problems with Lewis Theory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65125" y="812800"/>
            <a:ext cx="8267700" cy="576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Lewis theory generally predicts trends in properties, but does not give good numerical predictions.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For example, bond strength and bond length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Lewis theory gives good first approximations of the bond angles in molecules, but usually cannot be used to get the actual angle.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Lewis theory cannot write one correct structure for many molecules where resonance is important.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Lewis theory often does not predict the correct magnetic behavior of molecules.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For example, 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 is paramagnetic, although the Lewis structure predicts it is diamagnetic.</a:t>
            </a:r>
          </a:p>
        </p:txBody>
      </p:sp>
    </p:spTree>
    <p:extLst>
      <p:ext uri="{BB962C8B-B14F-4D97-AF65-F5344CB8AC3E}">
        <p14:creationId xmlns:p14="http://schemas.microsoft.com/office/powerpoint/2010/main" val="384060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Hybrid Orbitals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001713"/>
            <a:ext cx="8229600" cy="5348287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number of standard atomic orbitals combined = the number of hybrid orbitals formed.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Combining a 2</a:t>
            </a:r>
            <a:r>
              <a:rPr lang="en-US" sz="2400" i="1">
                <a:latin typeface="Aria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 with a 2</a:t>
            </a:r>
            <a:r>
              <a:rPr lang="en-US" sz="2400" i="1">
                <a:latin typeface="Arial" charset="0"/>
                <a:ea typeface="MS PGothic" charset="0"/>
              </a:rPr>
              <a:t>p</a:t>
            </a:r>
            <a:r>
              <a:rPr lang="en-US" sz="2400">
                <a:latin typeface="Arial" charset="0"/>
                <a:ea typeface="MS PGothic" charset="0"/>
              </a:rPr>
              <a:t> gives two 2</a:t>
            </a:r>
            <a:r>
              <a:rPr lang="en-US" sz="2400" i="1">
                <a:latin typeface="Arial" charset="0"/>
                <a:ea typeface="MS PGothic" charset="0"/>
              </a:rPr>
              <a:t>sp</a:t>
            </a:r>
            <a:r>
              <a:rPr lang="en-US" sz="2400">
                <a:latin typeface="Arial" charset="0"/>
                <a:ea typeface="MS PGothic" charset="0"/>
              </a:rPr>
              <a:t> hybrid orbitals.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H cannot hybridize!</a:t>
            </a:r>
          </a:p>
          <a:p>
            <a:pPr lvl="2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200">
                <a:latin typeface="Arial" charset="0"/>
                <a:ea typeface="MS PGothic" charset="0"/>
              </a:rPr>
              <a:t>Its valence shell only has one orbital.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number and type of standard atomic orbitals combined determines the shape of the hybrid orbitals.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800">
                <a:latin typeface="Arial" charset="0"/>
                <a:ea typeface="MS PGothic" charset="0"/>
              </a:rPr>
              <a:t>The particular kind of hybridization that occurs is the one that yields the lowest overall energy for the molecule.</a:t>
            </a:r>
          </a:p>
        </p:txBody>
      </p:sp>
    </p:spTree>
    <p:extLst>
      <p:ext uri="{BB962C8B-B14F-4D97-AF65-F5344CB8AC3E}">
        <p14:creationId xmlns:p14="http://schemas.microsoft.com/office/powerpoint/2010/main" val="11117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AutoShape 5"/>
          <p:cNvSpPr>
            <a:spLocks noChangeAspect="1" noChangeArrowheads="1"/>
          </p:cNvSpPr>
          <p:nvPr/>
        </p:nvSpPr>
        <p:spPr bwMode="auto">
          <a:xfrm>
            <a:off x="855663" y="5051425"/>
            <a:ext cx="74152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1554" name="Picture 3" descr="10_0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>
            <a:fillRect/>
          </a:stretch>
        </p:blipFill>
        <p:spPr bwMode="auto">
          <a:xfrm>
            <a:off x="1076325" y="177800"/>
            <a:ext cx="70104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3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</p:spPr>
        <p:txBody>
          <a:bodyPr lIns="457200" anchor="t">
            <a:spAutoFit/>
          </a:bodyPr>
          <a:lstStyle/>
          <a:p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  </a:t>
            </a:r>
            <a:r>
              <a:rPr lang="en-US">
                <a:latin typeface="Arial" charset="0"/>
                <a:ea typeface="MS PGothic" charset="0"/>
              </a:rPr>
              <a:t>Hybridization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7019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Atom with four electron groups around it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Tetrahedral geometry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109.5° angles between hybrid orbitals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Atom uses hybrid orbitals for all bonds and lone pairs</a:t>
            </a:r>
          </a:p>
        </p:txBody>
      </p:sp>
      <p:pic>
        <p:nvPicPr>
          <p:cNvPr id="153603" name="Picture 1" descr="10_Pg447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"/>
          <a:stretch>
            <a:fillRect/>
          </a:stretch>
        </p:blipFill>
        <p:spPr bwMode="auto">
          <a:xfrm>
            <a:off x="1231900" y="4013200"/>
            <a:ext cx="22113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2" descr="10_Pg448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>
            <a:fillRect/>
          </a:stretch>
        </p:blipFill>
        <p:spPr bwMode="auto">
          <a:xfrm>
            <a:off x="5314950" y="4013200"/>
            <a:ext cx="27114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4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Orbital Diagram of the</a:t>
            </a:r>
            <a:r>
              <a:rPr lang="en-US" i="1">
                <a:latin typeface="Arial" charset="0"/>
                <a:ea typeface="MS PGothic" charset="0"/>
              </a:rPr>
              <a:t> 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 Hybridization of C</a:t>
            </a:r>
          </a:p>
        </p:txBody>
      </p:sp>
      <p:pic>
        <p:nvPicPr>
          <p:cNvPr id="155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>
            <a:fillRect/>
          </a:stretch>
        </p:blipFill>
        <p:spPr bwMode="auto">
          <a:xfrm>
            <a:off x="752475" y="2608263"/>
            <a:ext cx="76104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Bonding with Valence Bond Theory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639175" cy="4573587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According to valence bond theory, bonding takes place between atoms when their atomic or hybrid orbitals interact.</a:t>
            </a:r>
          </a:p>
          <a:p>
            <a:pPr lvl="1" eaLnBrk="1" hangingPunct="1"/>
            <a:r>
              <a:rPr lang="en-US" altLang="ja-JP">
                <a:latin typeface="Arial" charset="0"/>
                <a:ea typeface="MS PGothic" charset="0"/>
              </a:rPr>
              <a:t>“Overlap”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To interact, the orbitals must either 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be aligned along the axis between the atoms, </a:t>
            </a:r>
            <a:r>
              <a:rPr lang="en-US" b="1" i="1">
                <a:latin typeface="Arial" charset="0"/>
                <a:ea typeface="MS PGothic" charset="0"/>
              </a:rPr>
              <a:t>or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be parallel to each other and perpendicular to the interatomic axis.</a:t>
            </a:r>
          </a:p>
        </p:txBody>
      </p:sp>
    </p:spTree>
    <p:extLst>
      <p:ext uri="{BB962C8B-B14F-4D97-AF65-F5344CB8AC3E}">
        <p14:creationId xmlns:p14="http://schemas.microsoft.com/office/powerpoint/2010/main" val="178674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4" descr="10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7"/>
          <a:stretch>
            <a:fillRect/>
          </a:stretch>
        </p:blipFill>
        <p:spPr bwMode="auto">
          <a:xfrm>
            <a:off x="323850" y="685800"/>
            <a:ext cx="85344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6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2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61794" name="Content Placeholder 2"/>
          <p:cNvSpPr>
            <a:spLocks noGrp="1"/>
          </p:cNvSpPr>
          <p:nvPr>
            <p:ph idx="1"/>
          </p:nvPr>
        </p:nvSpPr>
        <p:spPr>
          <a:xfrm>
            <a:off x="365125" y="1295400"/>
            <a:ext cx="8229600" cy="4613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Atom with three electron groups around it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Trigonal planar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  C = trigonal planar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  N = trigonal bent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  O = </a:t>
            </a:r>
            <a:r>
              <a:rPr lang="en-US" altLang="ja-JP">
                <a:latin typeface="Arial" charset="0"/>
                <a:ea typeface="MS PGothic" charset="0"/>
              </a:rPr>
              <a:t>“linear”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120° bond angles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Flat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Atom uses hybrid orbitals for </a:t>
            </a: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bonds and lone pairs, and uses nonhybridized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 for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</a:t>
            </a:r>
          </a:p>
        </p:txBody>
      </p:sp>
      <p:sp>
        <p:nvSpPr>
          <p:cNvPr id="161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796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42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3843" name="Picture 3" descr="10_0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431800" y="876300"/>
            <a:ext cx="85344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0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73215" b="3598"/>
          <a:stretch>
            <a:fillRect/>
          </a:stretch>
        </p:blipFill>
        <p:spPr bwMode="auto">
          <a:xfrm>
            <a:off x="6838950" y="930275"/>
            <a:ext cx="22860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>
            <a:fillRect/>
          </a:stretch>
        </p:blipFill>
        <p:spPr bwMode="auto">
          <a:xfrm>
            <a:off x="200025" y="1171575"/>
            <a:ext cx="64770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7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Types of Bonds</a:t>
            </a:r>
          </a:p>
        </p:txBody>
      </p:sp>
      <p:sp>
        <p:nvSpPr>
          <p:cNvPr id="167938" name="Picture 2"/>
          <p:cNvSpPr>
            <a:spLocks noChangeAspect="1"/>
          </p:cNvSpPr>
          <p:nvPr/>
        </p:nvSpPr>
        <p:spPr bwMode="auto">
          <a:xfrm>
            <a:off x="304800" y="1992313"/>
            <a:ext cx="85344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028700"/>
            <a:ext cx="8763000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sigma (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) bond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results when the interacting atomic orbitals point along the axis connecting the two bonding nuclei.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</a:t>
            </a:r>
            <a:r>
              <a:rPr lang="en-US" sz="2400" dirty="0" smtClean="0"/>
              <a:t>ither standard atomic orbitals or hybrids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i="1" dirty="0" smtClean="0"/>
              <a:t>s </a:t>
            </a:r>
            <a:r>
              <a:rPr lang="en-US" sz="2000" dirty="0" smtClean="0"/>
              <a:t>to</a:t>
            </a:r>
            <a:r>
              <a:rPr lang="en-US" sz="2000" i="1" dirty="0"/>
              <a:t> </a:t>
            </a:r>
            <a:r>
              <a:rPr lang="en-US" sz="2000" i="1" dirty="0" smtClean="0"/>
              <a:t>s</a:t>
            </a:r>
            <a:r>
              <a:rPr lang="en-US" sz="2000" dirty="0" smtClean="0"/>
              <a:t>,</a:t>
            </a:r>
            <a:r>
              <a:rPr lang="en-US" sz="2000" i="1" dirty="0" smtClean="0"/>
              <a:t> p </a:t>
            </a:r>
            <a:r>
              <a:rPr lang="en-US" sz="2000" dirty="0" smtClean="0"/>
              <a:t>to</a:t>
            </a:r>
            <a:r>
              <a:rPr lang="en-US" sz="2000" i="1" dirty="0"/>
              <a:t> </a:t>
            </a:r>
            <a:r>
              <a:rPr lang="en-US" sz="2000" i="1" dirty="0" smtClean="0"/>
              <a:t>p</a:t>
            </a:r>
            <a:r>
              <a:rPr lang="en-US" sz="2000" dirty="0" smtClean="0"/>
              <a:t>, hybrid</a:t>
            </a:r>
            <a:r>
              <a:rPr lang="en-US" sz="2000" i="1" dirty="0"/>
              <a:t> </a:t>
            </a:r>
            <a:r>
              <a:rPr lang="en-US" sz="2000" dirty="0" smtClean="0"/>
              <a:t>to</a:t>
            </a:r>
            <a:r>
              <a:rPr lang="en-US" sz="2000" i="1" dirty="0"/>
              <a:t> </a:t>
            </a:r>
            <a:r>
              <a:rPr lang="en-US" sz="2000" dirty="0" smtClean="0"/>
              <a:t>hybrid, </a:t>
            </a:r>
            <a:r>
              <a:rPr lang="en-US" sz="2000" i="1" dirty="0" smtClean="0"/>
              <a:t>s </a:t>
            </a:r>
            <a:r>
              <a:rPr lang="en-US" sz="2000" dirty="0" smtClean="0"/>
              <a:t>to</a:t>
            </a:r>
            <a:r>
              <a:rPr lang="en-US" sz="2000" i="1" dirty="0"/>
              <a:t> </a:t>
            </a:r>
            <a:r>
              <a:rPr lang="en-US" sz="2000" dirty="0" smtClean="0"/>
              <a:t>hybrid, etc.</a:t>
            </a:r>
            <a:endParaRPr lang="en-U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A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pi (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) bond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results when the bonding atomic orbitals are parallel to each other and perpendicular to the axis connecting the two bonding nuclei.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B</a:t>
            </a:r>
            <a:r>
              <a:rPr lang="en-US" sz="2400" dirty="0" smtClean="0"/>
              <a:t>etween unhybridized parallel </a:t>
            </a:r>
            <a:r>
              <a:rPr lang="en-US" sz="2400" i="1" dirty="0" smtClean="0"/>
              <a:t>p</a:t>
            </a:r>
            <a:r>
              <a:rPr lang="en-US" sz="2400" dirty="0" smtClean="0"/>
              <a:t> orbitals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  <a:cs typeface="+mn-cs"/>
              </a:rPr>
              <a:t>The interaction between parallel orbitals is not as strong as between orbitals that point at each other; therefore, </a:t>
            </a:r>
            <a:r>
              <a:rPr lang="en-US" sz="2800" b="1" dirty="0" smtClean="0">
                <a:solidFill>
                  <a:schemeClr val="accent2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2800" b="1" dirty="0" smtClean="0">
                <a:solidFill>
                  <a:schemeClr val="accent2"/>
                </a:solidFill>
                <a:ea typeface="+mn-ea"/>
                <a:cs typeface="+mn-cs"/>
              </a:rPr>
              <a:t> bonds are stronger than </a:t>
            </a:r>
            <a:r>
              <a:rPr lang="en-US" sz="2800" b="1" i="1" dirty="0" smtClean="0">
                <a:solidFill>
                  <a:schemeClr val="accent2"/>
                </a:solidFill>
                <a:latin typeface="Symbol" pitchFamily="18" charset="2"/>
                <a:ea typeface="+mn-ea"/>
                <a:cs typeface="+mn-cs"/>
              </a:rPr>
              <a:t>p</a:t>
            </a:r>
            <a:r>
              <a:rPr lang="en-US" sz="2800" b="1" dirty="0" smtClean="0">
                <a:solidFill>
                  <a:schemeClr val="accent2"/>
                </a:solidFill>
                <a:ea typeface="+mn-ea"/>
                <a:cs typeface="+mn-cs"/>
              </a:rPr>
              <a:t> bonds</a:t>
            </a:r>
            <a:r>
              <a:rPr lang="en-US" sz="2800" dirty="0" smtClean="0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80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 txBox="1">
            <a:spLocks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Arial" charset="0"/>
              </a:rPr>
              <a:t>Valence Bond Theory</a:t>
            </a:r>
          </a:p>
        </p:txBody>
      </p:sp>
      <p:sp>
        <p:nvSpPr>
          <p:cNvPr id="133122" name="Content Placeholder 6"/>
          <p:cNvSpPr txBox="1">
            <a:spLocks/>
          </p:cNvSpPr>
          <p:nvPr/>
        </p:nvSpPr>
        <p:spPr bwMode="auto">
          <a:xfrm>
            <a:off x="365125" y="1152525"/>
            <a:ext cx="839946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Linus Pauling and others applied the principles of quantum mechanics to molecules.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They reasoned that bonds between atoms would occur when the orbitals on those atoms interacted to make a bond.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The kind of interaction depends on whether the orbitals align along the axis between the nuclei, or outside the axis.</a:t>
            </a:r>
          </a:p>
        </p:txBody>
      </p:sp>
    </p:spTree>
    <p:extLst>
      <p:ext uri="{BB962C8B-B14F-4D97-AF65-F5344CB8AC3E}">
        <p14:creationId xmlns:p14="http://schemas.microsoft.com/office/powerpoint/2010/main" val="244198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Orbital Diagrams of Bonding</a:t>
            </a:r>
          </a:p>
        </p:txBody>
      </p:sp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415338" cy="2652712"/>
          </a:xfrm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</a:rPr>
              <a:t>“Overlap” between a hybrid orbital on one atom with a hybrid or nonhybridized orbital on another atom results in a </a:t>
            </a: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bond.</a:t>
            </a:r>
          </a:p>
          <a:p>
            <a:r>
              <a:rPr lang="en-US">
                <a:latin typeface="Arial" charset="0"/>
                <a:ea typeface="MS PGothic" charset="0"/>
              </a:rPr>
              <a:t>“Overlap” between unhybridized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 on bonded atoms results in a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bond. </a:t>
            </a:r>
          </a:p>
        </p:txBody>
      </p:sp>
      <p:pic>
        <p:nvPicPr>
          <p:cNvPr id="169987" name="Picture 1" descr="10_Pg450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 bwMode="auto">
          <a:xfrm>
            <a:off x="2298700" y="3962400"/>
            <a:ext cx="44958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Content Placeholder 2"/>
          <p:cNvSpPr>
            <a:spLocks noGrp="1"/>
          </p:cNvSpPr>
          <p:nvPr>
            <p:ph idx="1"/>
          </p:nvPr>
        </p:nvSpPr>
        <p:spPr>
          <a:xfrm>
            <a:off x="365125" y="4646613"/>
            <a:ext cx="7940675" cy="21605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MS PGothic" charset="0"/>
              </a:rPr>
              <a:t>Hybrid orbitals overlap to form a </a:t>
            </a:r>
            <a:r>
              <a:rPr lang="en-US" i="1" dirty="0">
                <a:latin typeface="Symbol" pitchFamily="18" charset="2"/>
              </a:rPr>
              <a:t>s</a:t>
            </a:r>
            <a:r>
              <a:rPr lang="en-US" dirty="0" smtClean="0">
                <a:ea typeface="MS PGothic" charset="0"/>
              </a:rPr>
              <a:t> bond. </a:t>
            </a:r>
            <a:r>
              <a:rPr lang="en-US" dirty="0" err="1" smtClean="0">
                <a:ea typeface="MS PGothic" charset="0"/>
              </a:rPr>
              <a:t>Unhybridized</a:t>
            </a:r>
            <a:r>
              <a:rPr lang="en-US" dirty="0" smtClean="0">
                <a:ea typeface="MS PGothic" charset="0"/>
              </a:rPr>
              <a:t> </a:t>
            </a:r>
            <a:r>
              <a:rPr lang="en-US" i="1" dirty="0" smtClean="0">
                <a:ea typeface="MS PGothic" charset="0"/>
              </a:rPr>
              <a:t>p</a:t>
            </a:r>
            <a:r>
              <a:rPr lang="en-US" dirty="0" smtClean="0">
                <a:ea typeface="MS PGothic" charset="0"/>
              </a:rPr>
              <a:t> orbitals overlap to form a </a:t>
            </a:r>
            <a:br>
              <a:rPr lang="en-US" dirty="0" smtClean="0">
                <a:ea typeface="MS PGothic" charset="0"/>
              </a:rPr>
            </a:br>
            <a:r>
              <a:rPr lang="en-US" i="1" dirty="0">
                <a:latin typeface="Symbol" pitchFamily="18" charset="2"/>
              </a:rPr>
              <a:t>p</a:t>
            </a:r>
            <a:r>
              <a:rPr lang="en-US" dirty="0" smtClean="0">
                <a:ea typeface="MS PGothic" charset="0"/>
              </a:rPr>
              <a:t> bond.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172034" name="Picture 1" descr="10_Pg44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>
            <a:fillRect/>
          </a:stretch>
        </p:blipFill>
        <p:spPr bwMode="auto">
          <a:xfrm>
            <a:off x="2116138" y="800100"/>
            <a:ext cx="486886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Orbital Diagrams of Bonding cont.</a:t>
            </a:r>
          </a:p>
        </p:txBody>
      </p:sp>
    </p:spTree>
    <p:extLst>
      <p:ext uri="{BB962C8B-B14F-4D97-AF65-F5344CB8AC3E}">
        <p14:creationId xmlns:p14="http://schemas.microsoft.com/office/powerpoint/2010/main" val="30669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Picture 3"/>
          <p:cNvSpPr>
            <a:spLocks noChangeAspect="1"/>
          </p:cNvSpPr>
          <p:nvPr/>
        </p:nvSpPr>
        <p:spPr bwMode="auto">
          <a:xfrm>
            <a:off x="1441450" y="136525"/>
            <a:ext cx="62611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Bond Rotation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415338" cy="4622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Because the orbitals that form the </a:t>
            </a: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bond point along the internuclear axis, rotation around that bond does not require breaking the interaction between the orbitals.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But the orbitals that form the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 interact above and below the internuclear axis, so rotation around the axis requires the breaking of the interaction between the orbitals.</a:t>
            </a:r>
          </a:p>
        </p:txBody>
      </p:sp>
    </p:spTree>
    <p:extLst>
      <p:ext uri="{BB962C8B-B14F-4D97-AF65-F5344CB8AC3E}">
        <p14:creationId xmlns:p14="http://schemas.microsoft.com/office/powerpoint/2010/main" val="10794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Picture 1"/>
          <p:cNvSpPr>
            <a:spLocks noChangeAspect="1"/>
          </p:cNvSpPr>
          <p:nvPr/>
        </p:nvSpPr>
        <p:spPr bwMode="auto">
          <a:xfrm>
            <a:off x="1184275" y="3940175"/>
            <a:ext cx="68151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6130" name="Picture 3" descr="10_Pg45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"/>
          <a:stretch>
            <a:fillRect/>
          </a:stretch>
        </p:blipFill>
        <p:spPr bwMode="auto">
          <a:xfrm>
            <a:off x="482600" y="17907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Bond Rotation</a:t>
            </a:r>
          </a:p>
        </p:txBody>
      </p:sp>
    </p:spTree>
    <p:extLst>
      <p:ext uri="{BB962C8B-B14F-4D97-AF65-F5344CB8AC3E}">
        <p14:creationId xmlns:p14="http://schemas.microsoft.com/office/powerpoint/2010/main" val="21645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Picture 1"/>
          <p:cNvSpPr>
            <a:spLocks noChangeAspect="1"/>
          </p:cNvSpPr>
          <p:nvPr/>
        </p:nvSpPr>
        <p:spPr bwMode="auto">
          <a:xfrm>
            <a:off x="1174750" y="2841625"/>
            <a:ext cx="682783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178" name="Picture 3" descr="10_Pg451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"/>
          <a:stretch>
            <a:fillRect/>
          </a:stretch>
        </p:blipFill>
        <p:spPr bwMode="auto">
          <a:xfrm>
            <a:off x="520700" y="800100"/>
            <a:ext cx="8220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29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i="1">
                <a:latin typeface="Arial" charset="0"/>
                <a:ea typeface="MS PGothic" charset="0"/>
              </a:rPr>
              <a:t>sp</a:t>
            </a:r>
          </a:p>
        </p:txBody>
      </p:sp>
      <p:sp>
        <p:nvSpPr>
          <p:cNvPr id="180226" name="Content Placeholder 2"/>
          <p:cNvSpPr>
            <a:spLocks noGrp="1"/>
          </p:cNvSpPr>
          <p:nvPr>
            <p:ph idx="1"/>
          </p:nvPr>
        </p:nvSpPr>
        <p:spPr>
          <a:xfrm>
            <a:off x="365125" y="914400"/>
            <a:ext cx="8229600" cy="31940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Atom with two electron groups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Linear shape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180° bond angle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Atom uses hybrid orbitals for </a:t>
            </a: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bonds or lone pairs, and uses nonhybridized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 for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bonds</a:t>
            </a:r>
          </a:p>
        </p:txBody>
      </p:sp>
      <p:grpSp>
        <p:nvGrpSpPr>
          <p:cNvPr id="180227" name="Group 157"/>
          <p:cNvGrpSpPr>
            <a:grpSpLocks/>
          </p:cNvGrpSpPr>
          <p:nvPr/>
        </p:nvGrpSpPr>
        <p:grpSpPr bwMode="auto">
          <a:xfrm>
            <a:off x="6654800" y="4660900"/>
            <a:ext cx="368300" cy="1143000"/>
            <a:chOff x="4224" y="2688"/>
            <a:chExt cx="232" cy="720"/>
          </a:xfrm>
        </p:grpSpPr>
        <p:sp>
          <p:nvSpPr>
            <p:cNvPr id="180230" name="Text Box 158"/>
            <p:cNvSpPr txBox="1">
              <a:spLocks noChangeArrowheads="1"/>
            </p:cNvSpPr>
            <p:nvPr/>
          </p:nvSpPr>
          <p:spPr bwMode="auto">
            <a:xfrm>
              <a:off x="4224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i="1">
                  <a:latin typeface="Symbol" charset="0"/>
                </a:rPr>
                <a:t>p</a:t>
              </a:r>
              <a:endParaRPr lang="en-US">
                <a:latin typeface="Symbol" charset="0"/>
              </a:endParaRPr>
            </a:p>
          </p:txBody>
        </p:sp>
        <p:sp>
          <p:nvSpPr>
            <p:cNvPr id="180231" name="Text Box 159"/>
            <p:cNvSpPr txBox="1">
              <a:spLocks noChangeArrowheads="1"/>
            </p:cNvSpPr>
            <p:nvPr/>
          </p:nvSpPr>
          <p:spPr bwMode="auto">
            <a:xfrm>
              <a:off x="4224" y="31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i="1">
                  <a:latin typeface="Symbol" charset="0"/>
                </a:rPr>
                <a:t>p</a:t>
              </a:r>
              <a:endParaRPr lang="en-US">
                <a:latin typeface="Symbol" charset="0"/>
              </a:endParaRPr>
            </a:p>
          </p:txBody>
        </p:sp>
        <p:sp>
          <p:nvSpPr>
            <p:cNvPr id="180232" name="Text Box 160"/>
            <p:cNvSpPr txBox="1">
              <a:spLocks noChangeArrowheads="1"/>
            </p:cNvSpPr>
            <p:nvPr/>
          </p:nvSpPr>
          <p:spPr bwMode="auto">
            <a:xfrm>
              <a:off x="4224" y="2880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i="1">
                  <a:latin typeface="Symbol" charset="0"/>
                </a:rPr>
                <a:t>s</a:t>
              </a:r>
              <a:endParaRPr lang="en-US">
                <a:latin typeface="Symbol" charset="0"/>
              </a:endParaRPr>
            </a:p>
          </p:txBody>
        </p:sp>
      </p:grpSp>
      <p:pic>
        <p:nvPicPr>
          <p:cNvPr id="180228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39525" r="27255" b="34288"/>
          <a:stretch>
            <a:fillRect/>
          </a:stretch>
        </p:blipFill>
        <p:spPr bwMode="auto">
          <a:xfrm>
            <a:off x="1143000" y="4860925"/>
            <a:ext cx="335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13" descr="Picture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064125"/>
            <a:ext cx="24876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3" descr="10_1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"/>
          <a:stretch>
            <a:fillRect/>
          </a:stretch>
        </p:blipFill>
        <p:spPr bwMode="auto">
          <a:xfrm>
            <a:off x="431800" y="1079500"/>
            <a:ext cx="8534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0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3" descr="10_Pg453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 bwMode="auto">
          <a:xfrm>
            <a:off x="342900" y="1498600"/>
            <a:ext cx="85344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7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 descr="10_Pg454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8"/>
          <a:stretch>
            <a:fillRect/>
          </a:stretch>
        </p:blipFill>
        <p:spPr bwMode="auto">
          <a:xfrm>
            <a:off x="4437063" y="1524000"/>
            <a:ext cx="437991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 i="1">
                <a:latin typeface="Arial" charset="0"/>
                <a:ea typeface="MS PGothic" charset="0"/>
              </a:rPr>
              <a:t>d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>
          <a:xfrm>
            <a:off x="381000" y="825500"/>
            <a:ext cx="4106863" cy="5195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Atom with five electron groups around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Trigonal bipyramid electron 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Seesaw, T–shape, linear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120° and 90 ° bond angles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Use empty </a:t>
            </a:r>
            <a:r>
              <a:rPr lang="en-US" sz="2800" i="1">
                <a:latin typeface="Arial" charset="0"/>
                <a:ea typeface="MS PGothic" charset="0"/>
              </a:rPr>
              <a:t>d</a:t>
            </a:r>
            <a:r>
              <a:rPr lang="en-US" sz="2800">
                <a:latin typeface="Arial" charset="0"/>
                <a:ea typeface="MS PGothic" charset="0"/>
              </a:rPr>
              <a:t> orbitals from valence shell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>
                <a:latin typeface="Arial" charset="0"/>
                <a:ea typeface="MS PGothic" charset="0"/>
              </a:rPr>
              <a:t>d</a:t>
            </a:r>
            <a:r>
              <a:rPr lang="en-US" sz="2800">
                <a:latin typeface="Arial" charset="0"/>
                <a:ea typeface="MS PGothic" charset="0"/>
              </a:rPr>
              <a:t> orbitals – used to make </a:t>
            </a:r>
            <a:r>
              <a:rPr lang="en-US" sz="2800" i="1">
                <a:latin typeface="Symbol" charset="0"/>
                <a:ea typeface="MS PGothic" charset="0"/>
              </a:rPr>
              <a:t>p</a:t>
            </a:r>
            <a:r>
              <a:rPr lang="en-US" sz="2800">
                <a:latin typeface="Arial" charset="0"/>
                <a:ea typeface="MS PGothic" charset="0"/>
              </a:rPr>
              <a:t> bonds</a:t>
            </a:r>
            <a:endParaRPr lang="en-US" sz="2800" i="1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3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Picture 2"/>
          <p:cNvSpPr>
            <a:spLocks noChangeAspect="1"/>
          </p:cNvSpPr>
          <p:nvPr/>
        </p:nvSpPr>
        <p:spPr bwMode="auto">
          <a:xfrm>
            <a:off x="304800" y="895350"/>
            <a:ext cx="8534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18" name="Picture 3"/>
          <p:cNvSpPr>
            <a:spLocks noChangeAspect="1"/>
          </p:cNvSpPr>
          <p:nvPr/>
        </p:nvSpPr>
        <p:spPr bwMode="auto">
          <a:xfrm>
            <a:off x="304800" y="4311650"/>
            <a:ext cx="85344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8419" name="Picture 2" descr="10_1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>
            <a:fillRect/>
          </a:stretch>
        </p:blipFill>
        <p:spPr bwMode="auto">
          <a:xfrm>
            <a:off x="419100" y="1828800"/>
            <a:ext cx="85344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9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Picture 3" descr="10_06_Figure.jpg"/>
          <p:cNvSpPr>
            <a:spLocks noChangeAspect="1"/>
          </p:cNvSpPr>
          <p:nvPr/>
        </p:nvSpPr>
        <p:spPr bwMode="auto">
          <a:xfrm>
            <a:off x="920750" y="468313"/>
            <a:ext cx="7259638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5170" name="Picture 1" descr="10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38200" y="546100"/>
            <a:ext cx="74549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03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Picture 1"/>
          <p:cNvSpPr>
            <a:spLocks noChangeAspect="1"/>
          </p:cNvSpPr>
          <p:nvPr/>
        </p:nvSpPr>
        <p:spPr bwMode="auto">
          <a:xfrm>
            <a:off x="304800" y="2432050"/>
            <a:ext cx="8534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466" name="Picture 3" descr="10_1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>
            <a:fillRect/>
          </a:stretch>
        </p:blipFill>
        <p:spPr bwMode="auto">
          <a:xfrm>
            <a:off x="419100" y="1892300"/>
            <a:ext cx="85344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1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4341813" y="1914525"/>
            <a:ext cx="46863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4" name="Content Placeholder 2"/>
          <p:cNvSpPr>
            <a:spLocks noGrp="1"/>
          </p:cNvSpPr>
          <p:nvPr>
            <p:ph sz="half" idx="1"/>
          </p:nvPr>
        </p:nvSpPr>
        <p:spPr>
          <a:xfrm>
            <a:off x="390525" y="1141413"/>
            <a:ext cx="4038600" cy="53498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Atom with six electron groups around it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Octahedral electron geometry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Square pyramid, Square planar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90° bond angles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Use empty </a:t>
            </a:r>
            <a:r>
              <a:rPr lang="en-US" i="1">
                <a:latin typeface="Arial" charset="0"/>
                <a:ea typeface="MS PGothic" charset="0"/>
              </a:rPr>
              <a:t>d</a:t>
            </a:r>
            <a:r>
              <a:rPr lang="en-US">
                <a:latin typeface="Arial" charset="0"/>
                <a:ea typeface="MS PGothic" charset="0"/>
              </a:rPr>
              <a:t> orbitals from valence shell to form hybrid</a:t>
            </a:r>
          </a:p>
          <a:p>
            <a:pPr eaLnBrk="1" hangingPunct="1"/>
            <a:r>
              <a:rPr lang="en-US" i="1">
                <a:latin typeface="Arial" charset="0"/>
                <a:ea typeface="MS PGothic" charset="0"/>
              </a:rPr>
              <a:t>d</a:t>
            </a:r>
            <a:r>
              <a:rPr lang="en-US">
                <a:latin typeface="Arial" charset="0"/>
                <a:ea typeface="MS PGothic" charset="0"/>
              </a:rPr>
              <a:t> orbitals – used to make </a:t>
            </a:r>
            <a:r>
              <a:rPr lang="en-US" i="1">
                <a:latin typeface="Symbo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bonds</a:t>
            </a:r>
          </a:p>
        </p:txBody>
      </p:sp>
      <p:sp>
        <p:nvSpPr>
          <p:cNvPr id="1925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 i="1">
                <a:latin typeface="Arial" charset="0"/>
                <a:ea typeface="MS PGothic" charset="0"/>
              </a:rPr>
              <a:t>d</a:t>
            </a:r>
            <a:r>
              <a:rPr lang="en-US" baseline="30000">
                <a:latin typeface="Arial" charset="0"/>
                <a:ea typeface="MS PGothic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127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4" descr="10_03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1955800" y="9525"/>
            <a:ext cx="5292725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Predicting Hybridization and Bonding Scheme</a:t>
            </a:r>
          </a:p>
        </p:txBody>
      </p:sp>
      <p:sp>
        <p:nvSpPr>
          <p:cNvPr id="196610" name="Picture 2"/>
          <p:cNvSpPr>
            <a:spLocks noChangeAspect="1"/>
          </p:cNvSpPr>
          <p:nvPr/>
        </p:nvSpPr>
        <p:spPr bwMode="auto">
          <a:xfrm>
            <a:off x="1306513" y="665163"/>
            <a:ext cx="660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41413"/>
            <a:ext cx="8229600" cy="474662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1.	Start by drawing the Lewis structure.</a:t>
            </a:r>
          </a:p>
          <a:p>
            <a:pPr marL="457200" indent="-457200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2.	Use VSEPR theory to predict the electron group geometry around each central atom.</a:t>
            </a:r>
          </a:p>
          <a:p>
            <a:pPr marL="457200" indent="-457200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3.	Use Table 10.3 to select the hybridization scheme that matches the electron group geometry.</a:t>
            </a:r>
          </a:p>
          <a:p>
            <a:pPr marL="457200" indent="-457200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4.	Sketch the atomic and hybrid orbitals on the atoms in the molecule, showing overlap of the appropriate orbitals.</a:t>
            </a:r>
          </a:p>
          <a:p>
            <a:pPr marL="457200" indent="-457200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5.	Label the bonds as </a:t>
            </a:r>
            <a:r>
              <a:rPr lang="en-US" sz="2800" i="1">
                <a:latin typeface="Symbol" charset="0"/>
                <a:ea typeface="MS PGothic" charset="0"/>
              </a:rPr>
              <a:t>s</a:t>
            </a:r>
            <a:r>
              <a:rPr lang="en-US" sz="2800">
                <a:latin typeface="Arial" charset="0"/>
                <a:ea typeface="MS PGothic" charset="0"/>
              </a:rPr>
              <a:t> or </a:t>
            </a:r>
            <a:r>
              <a:rPr lang="en-US" sz="2800" i="1">
                <a:latin typeface="Symbol" charset="0"/>
                <a:ea typeface="MS PGothic" charset="0"/>
              </a:rPr>
              <a:t>p.</a:t>
            </a:r>
            <a:endParaRPr lang="en-US" sz="2800">
              <a:latin typeface="Symbo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5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Problems with Valence Bond (VB) Theory</a:t>
            </a:r>
          </a:p>
        </p:txBody>
      </p:sp>
      <p:sp>
        <p:nvSpPr>
          <p:cNvPr id="198658" name="Content Placeholder 2"/>
          <p:cNvSpPr>
            <a:spLocks noGrp="1"/>
          </p:cNvSpPr>
          <p:nvPr>
            <p:ph idx="1"/>
          </p:nvPr>
        </p:nvSpPr>
        <p:spPr>
          <a:xfrm>
            <a:off x="365125" y="823913"/>
            <a:ext cx="8229600" cy="563245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>
                <a:latin typeface="Arial" charset="0"/>
                <a:ea typeface="MS PGothic" charset="0"/>
              </a:rPr>
              <a:t>VB theory predicts many properties better than Lewis theory.</a:t>
            </a:r>
          </a:p>
          <a:p>
            <a:pPr lvl="1" eaLnBrk="1" hangingPunct="1">
              <a:spcBef>
                <a:spcPts val="600"/>
              </a:spcBef>
            </a:pPr>
            <a:r>
              <a:rPr lang="en-US">
                <a:latin typeface="Arial" charset="0"/>
                <a:ea typeface="MS PGothic" charset="0"/>
              </a:rPr>
              <a:t>Bonding schemes, bond strengths, bond lengths, bond rigidity</a:t>
            </a:r>
          </a:p>
          <a:p>
            <a:pPr eaLnBrk="1" hangingPunct="1">
              <a:spcBef>
                <a:spcPts val="600"/>
              </a:spcBef>
            </a:pPr>
            <a:r>
              <a:rPr lang="en-US">
                <a:latin typeface="Arial" charset="0"/>
                <a:ea typeface="MS PGothic" charset="0"/>
              </a:rPr>
              <a:t>However, there are still many properties of molecules it doesn’</a:t>
            </a:r>
            <a:r>
              <a:rPr lang="en-US" altLang="ja-JP">
                <a:latin typeface="Arial" charset="0"/>
                <a:ea typeface="MS PGothic" charset="0"/>
              </a:rPr>
              <a:t>t predict perfectly.</a:t>
            </a:r>
          </a:p>
          <a:p>
            <a:pPr lvl="1" eaLnBrk="1" hangingPunct="1">
              <a:spcBef>
                <a:spcPts val="600"/>
              </a:spcBef>
            </a:pPr>
            <a:r>
              <a:rPr lang="en-US">
                <a:latin typeface="Arial" charset="0"/>
                <a:ea typeface="MS PGothic" charset="0"/>
              </a:rPr>
              <a:t>Magnetic behavior of 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</a:p>
          <a:p>
            <a:pPr eaLnBrk="1" hangingPunct="1">
              <a:spcBef>
                <a:spcPts val="600"/>
              </a:spcBef>
            </a:pPr>
            <a:r>
              <a:rPr lang="en-US">
                <a:latin typeface="Arial" charset="0"/>
                <a:ea typeface="MS PGothic" charset="0"/>
              </a:rPr>
              <a:t>In addition, VB theory presumes the electrons are localized in orbitals on the atoms in the molecule—it doesn</a:t>
            </a:r>
            <a:r>
              <a:rPr lang="en-US" altLang="ja-JP">
                <a:latin typeface="Arial" charset="0"/>
                <a:ea typeface="MS PGothic" charset="0"/>
              </a:rPr>
              <a:t>’t account for delocalization. </a:t>
            </a:r>
          </a:p>
        </p:txBody>
      </p:sp>
    </p:spTree>
    <p:extLst>
      <p:ext uri="{BB962C8B-B14F-4D97-AF65-F5344CB8AC3E}">
        <p14:creationId xmlns:p14="http://schemas.microsoft.com/office/powerpoint/2010/main" val="336105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Orbital (MO) Theory</a:t>
            </a:r>
          </a:p>
        </p:txBody>
      </p:sp>
      <p:sp>
        <p:nvSpPr>
          <p:cNvPr id="200706" name="Picture 3"/>
          <p:cNvSpPr>
            <a:spLocks noChangeAspect="1"/>
          </p:cNvSpPr>
          <p:nvPr/>
        </p:nvSpPr>
        <p:spPr bwMode="auto">
          <a:xfrm>
            <a:off x="4448175" y="641350"/>
            <a:ext cx="42513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12800"/>
            <a:ext cx="8458200" cy="56562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MO theory, we apply Schrödinger</a:t>
            </a:r>
            <a:r>
              <a:rPr lang="en-US" altLang="ja-JP">
                <a:latin typeface="Arial" charset="0"/>
                <a:ea typeface="MS PGothic" charset="0"/>
              </a:rPr>
              <a:t>’s wave equation to the molecule to calculate a set of </a:t>
            </a:r>
            <a:r>
              <a:rPr lang="en-US" altLang="ja-JP" b="1">
                <a:solidFill>
                  <a:srgbClr val="3C8C93"/>
                </a:solidFill>
                <a:latin typeface="Arial" charset="0"/>
                <a:ea typeface="MS PGothic" charset="0"/>
              </a:rPr>
              <a:t>molecular orbitals</a:t>
            </a:r>
            <a:r>
              <a:rPr lang="en-US" altLang="ja-JP">
                <a:latin typeface="Arial" charset="0"/>
                <a:ea typeface="MS PGothic" charset="0"/>
              </a:rPr>
              <a:t>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In practice, the equation solution is estimated.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We start with good guesses from our experience as to what the orbital should look like. 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Then we test and tweak the estimate until the energy of the orbital is minimized.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In this treatment, the electrons belong to the whole molecule, so the orbitals belong to the whole molecule.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Delocalization</a:t>
            </a:r>
          </a:p>
        </p:txBody>
      </p:sp>
    </p:spTree>
    <p:extLst>
      <p:ext uri="{BB962C8B-B14F-4D97-AF65-F5344CB8AC3E}">
        <p14:creationId xmlns:p14="http://schemas.microsoft.com/office/powerpoint/2010/main" val="369354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LCAO</a:t>
            </a:r>
          </a:p>
        </p:txBody>
      </p:sp>
      <p:sp>
        <p:nvSpPr>
          <p:cNvPr id="20275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simplest guess starts with the atomic orbitals of the atoms adding together to make molecular orbitals; this is called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l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inear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ombination of atomic orbitals (LCAO)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method.</a:t>
            </a:r>
          </a:p>
          <a:p>
            <a:pPr lvl="1" eaLnBrk="1" hangingPunct="1">
              <a:defRPr/>
            </a:pPr>
            <a:r>
              <a:rPr lang="en-US" dirty="0"/>
              <a:t>W</a:t>
            </a:r>
            <a:r>
              <a:rPr lang="en-US" dirty="0" smtClean="0"/>
              <a:t>eighted sum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Because the orbitals are wave functions, the waves can combine either </a:t>
            </a:r>
            <a:r>
              <a:rPr lang="en-US" b="1" dirty="0" smtClean="0">
                <a:solidFill>
                  <a:schemeClr val="accent2"/>
                </a:solidFill>
                <a:ea typeface="+mn-ea"/>
                <a:cs typeface="+mn-cs"/>
              </a:rPr>
              <a:t>constructively</a:t>
            </a:r>
            <a:r>
              <a:rPr lang="en-US" dirty="0" smtClean="0">
                <a:ea typeface="+mn-ea"/>
                <a:cs typeface="+mn-cs"/>
              </a:rPr>
              <a:t> or </a:t>
            </a:r>
            <a:r>
              <a:rPr lang="en-US" b="1" dirty="0" smtClean="0">
                <a:solidFill>
                  <a:schemeClr val="accent2"/>
                </a:solidFill>
                <a:ea typeface="+mn-ea"/>
                <a:cs typeface="+mn-cs"/>
              </a:rPr>
              <a:t>destructively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49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Orbitals</a:t>
            </a:r>
          </a:p>
        </p:txBody>
      </p:sp>
      <p:sp>
        <p:nvSpPr>
          <p:cNvPr id="204802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constructively, the resulting molecular orbital has less energy than the original atomic orbitals; it is called a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endParaRPr lang="en-US" sz="2400">
              <a:latin typeface="Symbol" charset="0"/>
              <a:ea typeface="MS PGothic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between the nuclei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MS PGothic" charset="0"/>
              </a:rPr>
              <a:t>When the wave functions combine destructively, the resulting molecular orbital has more energy than the original atomic orbitals; it is called an </a:t>
            </a:r>
            <a:r>
              <a:rPr lang="en-US" sz="2800" b="1">
                <a:solidFill>
                  <a:srgbClr val="3C8C93"/>
                </a:solidFill>
                <a:latin typeface="Arial" charset="0"/>
                <a:ea typeface="MS PGothic" charset="0"/>
              </a:rPr>
              <a:t>antibonding molecular orbital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i="1">
                <a:latin typeface="Symbo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*, </a:t>
            </a:r>
            <a:r>
              <a:rPr lang="en-US" sz="2400" i="1">
                <a:latin typeface="Symbol" charset="0"/>
                <a:ea typeface="MS PGothic" charset="0"/>
              </a:rPr>
              <a:t>p</a:t>
            </a:r>
            <a:r>
              <a:rPr lang="en-US" sz="2400">
                <a:latin typeface="Arial" charset="0"/>
                <a:ea typeface="MS PGothic" charset="0"/>
              </a:rPr>
              <a:t>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Most of the electron density outside the nuclei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MS PGothic" charset="0"/>
              </a:rPr>
              <a:t>Nodes between nuclei</a:t>
            </a:r>
          </a:p>
        </p:txBody>
      </p:sp>
    </p:spTree>
    <p:extLst>
      <p:ext uri="{BB962C8B-B14F-4D97-AF65-F5344CB8AC3E}">
        <p14:creationId xmlns:p14="http://schemas.microsoft.com/office/powerpoint/2010/main" val="271658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Interaction of 1</a:t>
            </a:r>
            <a:r>
              <a:rPr lang="en-US" i="1">
                <a:latin typeface="Arial" charset="0"/>
                <a:ea typeface="MS PGothic" charset="0"/>
              </a:rPr>
              <a:t>s</a:t>
            </a:r>
            <a:r>
              <a:rPr lang="en-US">
                <a:latin typeface="Arial" charset="0"/>
                <a:ea typeface="MS PGothic" charset="0"/>
              </a:rPr>
              <a:t> Orbitals</a:t>
            </a:r>
          </a:p>
        </p:txBody>
      </p:sp>
      <p:sp>
        <p:nvSpPr>
          <p:cNvPr id="20685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851" name="Picture 2" descr="10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9"/>
          <a:stretch>
            <a:fillRect/>
          </a:stretch>
        </p:blipFill>
        <p:spPr bwMode="auto">
          <a:xfrm>
            <a:off x="431800" y="1727200"/>
            <a:ext cx="85344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2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Molecular Orbital Theory</a:t>
            </a:r>
          </a:p>
        </p:txBody>
      </p:sp>
      <p:sp>
        <p:nvSpPr>
          <p:cNvPr id="208898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597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bonding MOs are 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Lower energy than the atomic orbitals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Electrons in antibonding MOs are destabilizing.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Higher in energy than atomic orbitals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 density located outside the internuclear axis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Electrons in antibonding orbitals cancel stability gained by electrons in bonding orbitals.</a:t>
            </a:r>
          </a:p>
        </p:txBody>
      </p:sp>
    </p:spTree>
    <p:extLst>
      <p:ext uri="{BB962C8B-B14F-4D97-AF65-F5344CB8AC3E}">
        <p14:creationId xmlns:p14="http://schemas.microsoft.com/office/powerpoint/2010/main" val="271834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Orbital Interaction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365125" y="901700"/>
            <a:ext cx="8343900" cy="554355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As two atoms approached, the half–filled valence atomic orbitals on each atom would interact to form </a:t>
            </a:r>
            <a:r>
              <a:rPr lang="en-US" sz="3200" b="1">
                <a:solidFill>
                  <a:srgbClr val="3C8C93"/>
                </a:solidFill>
                <a:latin typeface="Arial" charset="0"/>
                <a:ea typeface="MS PGothic" charset="0"/>
              </a:rPr>
              <a:t>molecular orbitals</a:t>
            </a:r>
            <a:r>
              <a:rPr lang="en-US" sz="3200">
                <a:latin typeface="Arial" charset="0"/>
                <a:ea typeface="MS PGothic" charset="0"/>
              </a:rPr>
              <a:t>.</a:t>
            </a:r>
          </a:p>
          <a:p>
            <a:pPr lvl="1"/>
            <a:r>
              <a:rPr lang="en-US">
                <a:latin typeface="Arial" charset="0"/>
                <a:ea typeface="MS PGothic" charset="0"/>
              </a:rPr>
              <a:t>Molecular orbitals are regions of high probability of finding the shared electrons in the molecule.</a:t>
            </a:r>
          </a:p>
          <a:p>
            <a:r>
              <a:rPr lang="en-US" sz="3200">
                <a:latin typeface="Arial" charset="0"/>
                <a:ea typeface="MS PGothic" charset="0"/>
              </a:rPr>
              <a:t>The molecular orbitals would be more stable than the separate atomic orbitals because they would contain paired electrons shared by both atoms.</a:t>
            </a:r>
            <a:r>
              <a:rPr lang="en-US" sz="3200">
                <a:solidFill>
                  <a:schemeClr val="accent1"/>
                </a:solidFill>
                <a:latin typeface="Arial" charset="0"/>
                <a:ea typeface="MS PGothic" charset="0"/>
              </a:rPr>
              <a:t>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Arial" charset="0"/>
                <a:ea typeface="MS PGothic" charset="0"/>
              </a:rPr>
              <a:t>The potential energy is lowered when the molecular orbitals contain a total of two paired electrons compared to separate one electron atomic orbitals.</a:t>
            </a:r>
          </a:p>
        </p:txBody>
      </p:sp>
    </p:spTree>
    <p:extLst>
      <p:ext uri="{BB962C8B-B14F-4D97-AF65-F5344CB8AC3E}">
        <p14:creationId xmlns:p14="http://schemas.microsoft.com/office/powerpoint/2010/main" val="182695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Energy Comparisons of Atomic Orbitals to Molecular Orbitals </a:t>
            </a:r>
          </a:p>
        </p:txBody>
      </p:sp>
      <p:sp>
        <p:nvSpPr>
          <p:cNvPr id="21094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0947" name="Picture 2" descr="10_Pg459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7"/>
          <a:stretch>
            <a:fillRect/>
          </a:stretch>
        </p:blipFill>
        <p:spPr bwMode="auto">
          <a:xfrm>
            <a:off x="1003300" y="1231900"/>
            <a:ext cx="71374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 descr="10_Pg460_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7"/>
          <a:stretch>
            <a:fillRect/>
          </a:stretch>
        </p:blipFill>
        <p:spPr bwMode="auto">
          <a:xfrm>
            <a:off x="625475" y="4054475"/>
            <a:ext cx="77660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96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914400"/>
            <a:ext cx="8229600" cy="4622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Bond order = difference between number of electrons in bonding and antibonding orbitals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Only need to consider valence electrons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May be a fraction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Higher bond order = stronger and shorter bonds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bond order = 0, then bond is unstable compared to individual atoms and no bond will form.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A substance will be paramagnetic if its MO diagram has unpaired electrons.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</a:rPr>
              <a:t>If all electrons paired, it is diamagnetic</a:t>
            </a:r>
          </a:p>
        </p:txBody>
      </p:sp>
      <p:pic>
        <p:nvPicPr>
          <p:cNvPr id="212994" name="Picture 8" descr="Picture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85582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MO and Properties</a:t>
            </a:r>
          </a:p>
        </p:txBody>
      </p:sp>
    </p:spTree>
    <p:extLst>
      <p:ext uri="{BB962C8B-B14F-4D97-AF65-F5344CB8AC3E}">
        <p14:creationId xmlns:p14="http://schemas.microsoft.com/office/powerpoint/2010/main" val="248023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42" name="Picture 4" descr="10_Pg46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>
            <a:fillRect/>
          </a:stretch>
        </p:blipFill>
        <p:spPr bwMode="auto">
          <a:xfrm>
            <a:off x="419100" y="1014413"/>
            <a:ext cx="8534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7090" name="Picture 4" descr="10_Pg463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2"/>
          <a:stretch>
            <a:fillRect/>
          </a:stretch>
        </p:blipFill>
        <p:spPr bwMode="auto">
          <a:xfrm>
            <a:off x="419100" y="1016000"/>
            <a:ext cx="85344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Period Two Homonuclear Diatomic Molecules </a:t>
            </a:r>
          </a:p>
        </p:txBody>
      </p:sp>
    </p:spTree>
    <p:extLst>
      <p:ext uri="{BB962C8B-B14F-4D97-AF65-F5344CB8AC3E}">
        <p14:creationId xmlns:p14="http://schemas.microsoft.com/office/powerpoint/2010/main" val="336728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</a:t>
            </a:r>
          </a:p>
        </p:txBody>
      </p:sp>
      <p:sp>
        <p:nvSpPr>
          <p:cNvPr id="219138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9139" name="Picture 2" descr="10_Pg4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6"/>
          <a:stretch>
            <a:fillRect/>
          </a:stretch>
        </p:blipFill>
        <p:spPr bwMode="auto">
          <a:xfrm>
            <a:off x="419100" y="1346200"/>
            <a:ext cx="85344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2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</a:t>
            </a:r>
          </a:p>
        </p:txBody>
      </p:sp>
      <p:sp>
        <p:nvSpPr>
          <p:cNvPr id="22118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1187" name="Picture 2" descr="10_Pg464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>
            <a:fillRect/>
          </a:stretch>
        </p:blipFill>
        <p:spPr bwMode="auto">
          <a:xfrm>
            <a:off x="692150" y="825500"/>
            <a:ext cx="77597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7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Interaction of </a:t>
            </a:r>
            <a:r>
              <a:rPr lang="en-US" i="1">
                <a:latin typeface="Arial" charset="0"/>
                <a:ea typeface="MS PGothic" charset="0"/>
              </a:rPr>
              <a:t>p</a:t>
            </a:r>
            <a:r>
              <a:rPr lang="en-US">
                <a:latin typeface="Arial" charset="0"/>
                <a:ea typeface="MS PGothic" charset="0"/>
              </a:rPr>
              <a:t> Orbitals</a:t>
            </a:r>
          </a:p>
        </p:txBody>
      </p:sp>
      <p:sp>
        <p:nvSpPr>
          <p:cNvPr id="22323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3235" name="Picture 2" descr="10_Pg46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311150" y="1231900"/>
            <a:ext cx="8534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7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282" name="Picture 4" descr="10_Pg465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863600" y="495300"/>
            <a:ext cx="73279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5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</a:p>
        </p:txBody>
      </p:sp>
      <p:sp>
        <p:nvSpPr>
          <p:cNvPr id="227330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775700" cy="2513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Dioxygen is paramagnetic.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Paramagnetic material has unpaired electrons.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MS PGothic" charset="0"/>
              </a:rPr>
              <a:t>Neither Lewis theory nor valence bond theory predict this result.</a:t>
            </a:r>
          </a:p>
        </p:txBody>
      </p:sp>
      <p:pic>
        <p:nvPicPr>
          <p:cNvPr id="227332" name="Picture 1" descr="10_Pg467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"/>
          <a:stretch>
            <a:fillRect/>
          </a:stretch>
        </p:blipFill>
        <p:spPr bwMode="auto">
          <a:xfrm>
            <a:off x="1363663" y="3521075"/>
            <a:ext cx="63325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</a:t>
            </a:r>
            <a:r>
              <a:rPr lang="en-US" baseline="-25000">
                <a:latin typeface="Arial" charset="0"/>
                <a:ea typeface="MS PGothic" charset="0"/>
              </a:rPr>
              <a:t>2 </a:t>
            </a:r>
            <a:r>
              <a:rPr lang="en-US">
                <a:latin typeface="Arial" charset="0"/>
                <a:ea typeface="MS PGothic" charset="0"/>
              </a:rPr>
              <a:t>as Described by Lewis and VB Theory</a:t>
            </a:r>
          </a:p>
        </p:txBody>
      </p:sp>
      <p:sp>
        <p:nvSpPr>
          <p:cNvPr id="229378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379" name="Picture 2" descr="10_Pg467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8"/>
          <a:stretch>
            <a:fillRect/>
          </a:stretch>
        </p:blipFill>
        <p:spPr bwMode="auto">
          <a:xfrm>
            <a:off x="311150" y="1955800"/>
            <a:ext cx="8534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5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 descr="10_Pg44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2735263" y="949325"/>
            <a:ext cx="40322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Orbital Diagram for the Formation of H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S</a:t>
            </a:r>
          </a:p>
        </p:txBody>
      </p:sp>
      <p:sp>
        <p:nvSpPr>
          <p:cNvPr id="139267" name="Picture 2"/>
          <p:cNvSpPr>
            <a:spLocks noChangeAspect="1"/>
          </p:cNvSpPr>
          <p:nvPr/>
        </p:nvSpPr>
        <p:spPr bwMode="auto">
          <a:xfrm>
            <a:off x="304800" y="949325"/>
            <a:ext cx="85344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68" name="Text Box 40"/>
          <p:cNvSpPr txBox="1">
            <a:spLocks noChangeArrowheads="1"/>
          </p:cNvSpPr>
          <p:nvPr/>
        </p:nvSpPr>
        <p:spPr bwMode="auto">
          <a:xfrm>
            <a:off x="5370513" y="5599113"/>
            <a:ext cx="3397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hlink"/>
                </a:solidFill>
                <a:latin typeface="Arial" charset="0"/>
              </a:rPr>
              <a:t>Predicts bond angle = 90°</a:t>
            </a:r>
          </a:p>
          <a:p>
            <a:pPr eaLnBrk="1" hangingPunct="1"/>
            <a:r>
              <a:rPr lang="en-US" sz="2200">
                <a:solidFill>
                  <a:schemeClr val="hlink"/>
                </a:solidFill>
                <a:latin typeface="Arial" charset="0"/>
              </a:rPr>
              <a:t>Actual bond angle = 92°</a:t>
            </a:r>
          </a:p>
        </p:txBody>
      </p:sp>
      <p:pic>
        <p:nvPicPr>
          <p:cNvPr id="139269" name="Picture 2" descr="10_Pg44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"/>
          <a:stretch>
            <a:fillRect/>
          </a:stretch>
        </p:blipFill>
        <p:spPr bwMode="auto">
          <a:xfrm>
            <a:off x="304800" y="4484688"/>
            <a:ext cx="43053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3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Heteronuclear Diatomic Molecules and Ions</a:t>
            </a:r>
          </a:p>
        </p:txBody>
      </p:sp>
      <p:sp>
        <p:nvSpPr>
          <p:cNvPr id="23142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622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the combining atomic orbitals are identical and of equal energy, the contribution of each atomic orbital to the molecular orbital is equal.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the combining atomic orbitals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are different types and energies, the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atomic orbital closest in energy to the molecular orbital contributes more to</a:t>
            </a:r>
            <a:br>
              <a:rPr lang="en-US">
                <a:latin typeface="Arial" charset="0"/>
                <a:ea typeface="MS PGothic" charset="0"/>
              </a:rPr>
            </a:br>
            <a:r>
              <a:rPr lang="en-US">
                <a:latin typeface="Arial" charset="0"/>
                <a:ea typeface="MS PGothic" charset="0"/>
              </a:rPr>
              <a:t>the molecular orbital.</a:t>
            </a:r>
          </a:p>
        </p:txBody>
      </p:sp>
    </p:spTree>
    <p:extLst>
      <p:ext uri="{BB962C8B-B14F-4D97-AF65-F5344CB8AC3E}">
        <p14:creationId xmlns:p14="http://schemas.microsoft.com/office/powerpoint/2010/main" val="68533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Heteronuclear Diatomic Molecules and Ions</a:t>
            </a:r>
          </a:p>
        </p:txBody>
      </p:sp>
      <p:sp>
        <p:nvSpPr>
          <p:cNvPr id="23347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419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more electronegative an atom is, the lower in energy are its orbitals.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Lower energy atomic orbitals contribute more to the bonding MOs.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Higher energy atomic orbitals contribute more to the antibonding MOs.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Nonbonding MOs remain localized on the atom donating its atomic orbitals.</a:t>
            </a:r>
          </a:p>
        </p:txBody>
      </p:sp>
    </p:spTree>
    <p:extLst>
      <p:ext uri="{BB962C8B-B14F-4D97-AF65-F5344CB8AC3E}">
        <p14:creationId xmlns:p14="http://schemas.microsoft.com/office/powerpoint/2010/main" val="387911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Second-Period Heteronuclear Diatomic Molecules</a:t>
            </a:r>
          </a:p>
        </p:txBody>
      </p:sp>
      <p:sp>
        <p:nvSpPr>
          <p:cNvPr id="235522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23" name="Picture 2" descr="10_Pg4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2362200" y="1231900"/>
            <a:ext cx="43211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96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" descr="10_1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"/>
          <a:stretch>
            <a:fillRect/>
          </a:stretch>
        </p:blipFill>
        <p:spPr bwMode="auto">
          <a:xfrm>
            <a:off x="2206625" y="838200"/>
            <a:ext cx="46386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NO</a:t>
            </a:r>
          </a:p>
        </p:txBody>
      </p:sp>
      <p:sp>
        <p:nvSpPr>
          <p:cNvPr id="237571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711700"/>
            <a:ext cx="8458200" cy="16684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i="1">
                <a:latin typeface="Symbo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2</a:t>
            </a:r>
            <a:r>
              <a:rPr lang="en-US" i="1" baseline="-25000">
                <a:latin typeface="Arial" charset="0"/>
                <a:ea typeface="MS PGothic" charset="0"/>
              </a:rPr>
              <a:t>s</a:t>
            </a:r>
            <a:r>
              <a:rPr lang="en-US" baseline="-25000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bonding MO</a:t>
            </a:r>
          </a:p>
          <a:p>
            <a:pPr marL="0" indent="0" algn="ctr" eaLnBrk="1" hangingPunct="1">
              <a:buFontTx/>
              <a:buNone/>
            </a:pPr>
            <a:r>
              <a:rPr lang="en-US">
                <a:latin typeface="Arial" charset="0"/>
                <a:ea typeface="MS PGothic" charset="0"/>
              </a:rPr>
              <a:t>shows more electron density near O because it is mostly O</a:t>
            </a:r>
            <a:r>
              <a:rPr lang="en-US" altLang="ja-JP">
                <a:latin typeface="Arial" charset="0"/>
                <a:ea typeface="MS PGothic" charset="0"/>
              </a:rPr>
              <a:t>’s 2</a:t>
            </a:r>
            <a:r>
              <a:rPr lang="en-US" altLang="ja-JP" i="1">
                <a:latin typeface="Arial" charset="0"/>
                <a:ea typeface="MS PGothic" charset="0"/>
              </a:rPr>
              <a:t>s</a:t>
            </a:r>
            <a:r>
              <a:rPr lang="en-US" altLang="ja-JP">
                <a:latin typeface="Arial" charset="0"/>
                <a:ea typeface="MS PGothic" charset="0"/>
              </a:rPr>
              <a:t> atomic orbital.</a:t>
            </a:r>
            <a:endParaRPr lang="en-U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HF</a:t>
            </a:r>
          </a:p>
        </p:txBody>
      </p:sp>
      <p:sp>
        <p:nvSpPr>
          <p:cNvPr id="239618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9619" name="Picture 2" descr="10_Pg469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1257300" y="812800"/>
            <a:ext cx="65405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2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Polyatomic Molecules</a:t>
            </a:r>
          </a:p>
        </p:txBody>
      </p:sp>
      <p:sp>
        <p:nvSpPr>
          <p:cNvPr id="241666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825500"/>
            <a:ext cx="8458200" cy="41306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When many atoms are combined together, the atomic orbitals of all the atoms are combined to make a set of molecular orbitals, which are delocalized over the entire molecule.</a:t>
            </a: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Gives results that better match real molecule properties than either Lewis or valence bond theories.</a:t>
            </a:r>
          </a:p>
        </p:txBody>
      </p:sp>
    </p:spTree>
    <p:extLst>
      <p:ext uri="{BB962C8B-B14F-4D97-AF65-F5344CB8AC3E}">
        <p14:creationId xmlns:p14="http://schemas.microsoft.com/office/powerpoint/2010/main" val="180378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243714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3715" name="Picture 2" descr="10_Pg47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7"/>
          <a:stretch>
            <a:fillRect/>
          </a:stretch>
        </p:blipFill>
        <p:spPr bwMode="auto">
          <a:xfrm>
            <a:off x="431800" y="1727200"/>
            <a:ext cx="85344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9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Ozone, O</a:t>
            </a:r>
            <a:r>
              <a:rPr lang="en-US" baseline="-25000">
                <a:latin typeface="Arial" charset="0"/>
                <a:ea typeface="MS PGothic" charset="0"/>
              </a:rPr>
              <a:t>3</a:t>
            </a:r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245762" name="Picture 2"/>
          <p:cNvSpPr>
            <a:spLocks noChangeAspect="1"/>
          </p:cNvSpPr>
          <p:nvPr/>
        </p:nvSpPr>
        <p:spPr bwMode="auto">
          <a:xfrm>
            <a:off x="304800" y="931863"/>
            <a:ext cx="85344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763" name="Picture 2" descr="10_Pg471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 bwMode="auto">
          <a:xfrm>
            <a:off x="2484438" y="2120900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9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Valence Bond Theory – Hybridization</a:t>
            </a:r>
          </a:p>
        </p:txBody>
      </p:sp>
      <p:sp>
        <p:nvSpPr>
          <p:cNvPr id="141314" name="Picture 1"/>
          <p:cNvSpPr>
            <a:spLocks noChangeAspect="1"/>
          </p:cNvSpPr>
          <p:nvPr/>
        </p:nvSpPr>
        <p:spPr bwMode="auto">
          <a:xfrm>
            <a:off x="304800" y="4892675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365125" y="901700"/>
            <a:ext cx="8166100" cy="56515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One of the issues that arises is that the number of partially filled or empty atomic orbitals did not predict the number of bonds or orientation</a:t>
            </a:r>
            <a:br>
              <a:rPr lang="en-US" sz="2800">
                <a:latin typeface="Arial" charset="0"/>
                <a:ea typeface="MS PGothic" charset="0"/>
              </a:rPr>
            </a:br>
            <a:r>
              <a:rPr lang="en-US" sz="2800">
                <a:latin typeface="Arial" charset="0"/>
                <a:ea typeface="MS PGothic" charset="0"/>
              </a:rPr>
              <a:t>of bonds.</a:t>
            </a:r>
          </a:p>
          <a:p>
            <a:pPr lvl="1"/>
            <a:r>
              <a:rPr lang="en-US" sz="2400">
                <a:latin typeface="Arial" charset="0"/>
                <a:ea typeface="MS PGothic" charset="0"/>
              </a:rPr>
              <a:t>C = 2</a:t>
            </a:r>
            <a:r>
              <a:rPr lang="en-US" sz="2400" i="1">
                <a:latin typeface="Arial" charset="0"/>
                <a:ea typeface="MS PGothic" charset="0"/>
              </a:rPr>
              <a:t>s</a:t>
            </a:r>
            <a:r>
              <a:rPr lang="en-US" sz="2400" baseline="30000">
                <a:latin typeface="Arial" charset="0"/>
                <a:ea typeface="MS PGothic" charset="0"/>
              </a:rPr>
              <a:t>2</a:t>
            </a:r>
            <a:r>
              <a:rPr lang="en-US" sz="2400">
                <a:latin typeface="Arial" charset="0"/>
                <a:ea typeface="MS PGothic" charset="0"/>
              </a:rPr>
              <a:t>2</a:t>
            </a:r>
            <a:r>
              <a:rPr lang="en-US" sz="2400" i="1">
                <a:latin typeface="Arial" charset="0"/>
                <a:ea typeface="MS PGothic" charset="0"/>
              </a:rPr>
              <a:t>p</a:t>
            </a:r>
            <a:r>
              <a:rPr lang="en-US" sz="2400" i="1" baseline="-25000">
                <a:latin typeface="Arial" charset="0"/>
                <a:ea typeface="MS PGothic" charset="0"/>
              </a:rPr>
              <a:t>x</a:t>
            </a:r>
            <a:r>
              <a:rPr lang="en-US" sz="2400" baseline="30000">
                <a:latin typeface="Arial" charset="0"/>
                <a:ea typeface="MS PGothic" charset="0"/>
              </a:rPr>
              <a:t>1</a:t>
            </a:r>
            <a:r>
              <a:rPr lang="en-US" sz="2400">
                <a:latin typeface="Arial" charset="0"/>
                <a:ea typeface="MS PGothic" charset="0"/>
              </a:rPr>
              <a:t>2</a:t>
            </a:r>
            <a:r>
              <a:rPr lang="en-US" sz="2400" i="1">
                <a:latin typeface="Arial" charset="0"/>
                <a:ea typeface="MS PGothic" charset="0"/>
              </a:rPr>
              <a:t>p</a:t>
            </a:r>
            <a:r>
              <a:rPr lang="en-US" sz="2400" i="1" baseline="-25000">
                <a:latin typeface="Arial" charset="0"/>
                <a:ea typeface="MS PGothic" charset="0"/>
              </a:rPr>
              <a:t>y</a:t>
            </a:r>
            <a:r>
              <a:rPr lang="en-US" sz="2400" baseline="30000">
                <a:latin typeface="Arial" charset="0"/>
                <a:ea typeface="MS PGothic" charset="0"/>
              </a:rPr>
              <a:t>1</a:t>
            </a:r>
            <a:r>
              <a:rPr lang="en-US" sz="2400">
                <a:latin typeface="Arial" charset="0"/>
                <a:ea typeface="MS PGothic" charset="0"/>
              </a:rPr>
              <a:t>2</a:t>
            </a:r>
            <a:r>
              <a:rPr lang="en-US" sz="2400" i="1">
                <a:latin typeface="Arial" charset="0"/>
                <a:ea typeface="MS PGothic" charset="0"/>
              </a:rPr>
              <a:t>p</a:t>
            </a:r>
            <a:r>
              <a:rPr lang="en-US" sz="2400" i="1" baseline="-25000">
                <a:latin typeface="Arial" charset="0"/>
                <a:ea typeface="MS PGothic" charset="0"/>
              </a:rPr>
              <a:t>z</a:t>
            </a:r>
            <a:r>
              <a:rPr lang="en-US" sz="2400" baseline="30000">
                <a:latin typeface="Arial" charset="0"/>
                <a:ea typeface="MS PGothic" charset="0"/>
              </a:rPr>
              <a:t>0</a:t>
            </a:r>
            <a:r>
              <a:rPr lang="en-US" sz="2400">
                <a:latin typeface="Arial" charset="0"/>
                <a:ea typeface="MS PGothic" charset="0"/>
              </a:rPr>
              <a:t> would predict two or three bonds that are 90° apart, rather than four bonds that are 109.5 ° apart.</a:t>
            </a:r>
          </a:p>
          <a:p>
            <a:r>
              <a:rPr lang="en-US" sz="2800">
                <a:latin typeface="Arial" charset="0"/>
                <a:ea typeface="MS PGothic" charset="0"/>
              </a:rPr>
              <a:t>To adjust for these inconsistencies, it was postulated that the valence atomic orbitals could </a:t>
            </a:r>
            <a:r>
              <a:rPr lang="en-US" sz="2800" b="1">
                <a:solidFill>
                  <a:schemeClr val="accent2"/>
                </a:solidFill>
                <a:latin typeface="Arial" charset="0"/>
                <a:ea typeface="MS PGothic" charset="0"/>
              </a:rPr>
              <a:t>hybridize</a:t>
            </a:r>
            <a:r>
              <a:rPr lang="en-US" sz="2800" b="1">
                <a:latin typeface="Arial" charset="0"/>
                <a:ea typeface="MS PGothic" charset="0"/>
              </a:rPr>
              <a:t> </a:t>
            </a:r>
            <a:r>
              <a:rPr lang="en-US" sz="2800">
                <a:latin typeface="Arial" charset="0"/>
                <a:ea typeface="MS PGothic" charset="0"/>
              </a:rPr>
              <a:t>before bonding took place.</a:t>
            </a:r>
            <a:endParaRPr lang="en-US" sz="2800">
              <a:solidFill>
                <a:schemeClr val="accent1"/>
              </a:solidFill>
              <a:latin typeface="Arial" charset="0"/>
              <a:ea typeface="MS PGothic" charset="0"/>
            </a:endParaRP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sz="2400">
                <a:latin typeface="Arial" charset="0"/>
                <a:ea typeface="MS PGothic" charset="0"/>
              </a:rPr>
              <a:t>One hybridization of C is to mix all the 2</a:t>
            </a:r>
            <a:r>
              <a:rPr lang="en-US" sz="2400" i="1">
                <a:latin typeface="Arial" charset="0"/>
                <a:ea typeface="MS PGothic" charset="0"/>
              </a:rPr>
              <a:t>s</a:t>
            </a:r>
            <a:r>
              <a:rPr lang="en-US" sz="2400">
                <a:latin typeface="Arial" charset="0"/>
                <a:ea typeface="MS PGothic" charset="0"/>
              </a:rPr>
              <a:t> and 2</a:t>
            </a:r>
            <a:r>
              <a:rPr lang="en-US" sz="2400" i="1">
                <a:latin typeface="Arial" charset="0"/>
                <a:ea typeface="MS PGothic" charset="0"/>
              </a:rPr>
              <a:t>p</a:t>
            </a:r>
            <a:r>
              <a:rPr lang="en-US" sz="2400">
                <a:latin typeface="Arial" charset="0"/>
                <a:ea typeface="MS PGothic" charset="0"/>
              </a:rPr>
              <a:t> orbitals to get four orbitals that point at the corners of a tetrahedron</a:t>
            </a:r>
            <a:r>
              <a:rPr lang="en-US">
                <a:latin typeface="Arial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Unhybridized C Orbitals Predict the Wrong Bonding and Geometry</a:t>
            </a:r>
          </a:p>
        </p:txBody>
      </p:sp>
      <p:pic>
        <p:nvPicPr>
          <p:cNvPr id="143362" name="Picture 2" descr="10_Pg445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"/>
          <a:stretch>
            <a:fillRect/>
          </a:stretch>
        </p:blipFill>
        <p:spPr bwMode="auto">
          <a:xfrm>
            <a:off x="598488" y="2667000"/>
            <a:ext cx="3825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 descr="10_Pg445_UnFigure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>
            <a:fillRect/>
          </a:stretch>
        </p:blipFill>
        <p:spPr bwMode="auto">
          <a:xfrm>
            <a:off x="4818063" y="1593850"/>
            <a:ext cx="40862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Valence Bond Theory: Main Concepts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688975"/>
            <a:ext cx="8474075" cy="56737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The valence electrons of the atoms in a molecule reside in quantum-mechanical atomic orbitals. The orbitals can be the standard </a:t>
            </a:r>
            <a:r>
              <a:rPr lang="en-US" i="1">
                <a:latin typeface="Arial" charset="0"/>
                <a:ea typeface="MS PGothic" charset="0"/>
              </a:rPr>
              <a:t>s, p, d, </a:t>
            </a:r>
            <a:r>
              <a:rPr lang="en-US">
                <a:latin typeface="Arial" charset="0"/>
                <a:ea typeface="MS PGothic" charset="0"/>
              </a:rPr>
              <a:t>and</a:t>
            </a:r>
            <a:r>
              <a:rPr lang="en-US" i="1">
                <a:latin typeface="Arial" charset="0"/>
                <a:ea typeface="MS PGothic" charset="0"/>
              </a:rPr>
              <a:t> f </a:t>
            </a:r>
            <a:r>
              <a:rPr lang="en-US">
                <a:latin typeface="Arial" charset="0"/>
                <a:ea typeface="MS PGothic" charset="0"/>
              </a:rPr>
              <a:t>orbitals</a:t>
            </a:r>
            <a:r>
              <a:rPr lang="en-US" i="1">
                <a:latin typeface="Arial" charset="0"/>
                <a:ea typeface="MS PGothic" charset="0"/>
              </a:rPr>
              <a:t>, </a:t>
            </a:r>
            <a:r>
              <a:rPr lang="en-US" b="1" i="1">
                <a:latin typeface="Arial" charset="0"/>
                <a:ea typeface="MS PGothic" charset="0"/>
              </a:rPr>
              <a:t>or</a:t>
            </a:r>
            <a:r>
              <a:rPr lang="en-US" i="1">
                <a:latin typeface="Arial" charset="0"/>
                <a:ea typeface="MS PGothic" charset="0"/>
              </a:rPr>
              <a:t> </a:t>
            </a:r>
            <a:r>
              <a:rPr lang="en-US">
                <a:latin typeface="Arial" charset="0"/>
                <a:ea typeface="MS PGothic" charset="0"/>
              </a:rPr>
              <a:t>they may be hybrid combinations of these. </a:t>
            </a:r>
          </a:p>
          <a:p>
            <a:pPr marL="457200" indent="-457200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A chemical bond results when these atomic orbitals interact and there is a total of two electrons in the new molecular orbital.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lphaLcParenR"/>
            </a:pPr>
            <a:r>
              <a:rPr lang="en-US">
                <a:latin typeface="Arial" charset="0"/>
                <a:ea typeface="MS PGothic" charset="0"/>
              </a:rPr>
              <a:t>The electrons must be spin paired.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The shape of the molecule is determined by the geometry of the interacting orbitals.</a:t>
            </a:r>
          </a:p>
        </p:txBody>
      </p:sp>
    </p:spTree>
    <p:extLst>
      <p:ext uri="{BB962C8B-B14F-4D97-AF65-F5344CB8AC3E}">
        <p14:creationId xmlns:p14="http://schemas.microsoft.com/office/powerpoint/2010/main" val="227871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</a:rPr>
              <a:t>Hybridization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>
          <a:xfrm>
            <a:off x="381000" y="825500"/>
            <a:ext cx="8397875" cy="5195888"/>
          </a:xfrm>
        </p:spPr>
        <p:txBody>
          <a:bodyPr/>
          <a:lstStyle/>
          <a:p>
            <a:pPr eaLnBrk="1" hangingPunct="1">
              <a:spcBef>
                <a:spcPct val="400000"/>
              </a:spcBef>
            </a:pPr>
            <a:r>
              <a:rPr lang="en-US">
                <a:latin typeface="Arial" charset="0"/>
                <a:ea typeface="MS PGothic" charset="0"/>
              </a:rPr>
              <a:t>Some atoms </a:t>
            </a:r>
            <a:r>
              <a:rPr lang="en-US" b="1">
                <a:latin typeface="Arial" charset="0"/>
                <a:ea typeface="MS PGothic" charset="0"/>
              </a:rPr>
              <a:t>hybridize</a:t>
            </a:r>
            <a:r>
              <a:rPr lang="en-US">
                <a:latin typeface="Arial" charset="0"/>
                <a:ea typeface="MS PGothic" charset="0"/>
              </a:rPr>
              <a:t> their orbitals to maximize bonding.</a:t>
            </a:r>
          </a:p>
          <a:p>
            <a:pPr marL="742950" lvl="2" indent="-342900" eaLnBrk="1" hangingPunct="1">
              <a:spcBef>
                <a:spcPts val="600"/>
              </a:spcBef>
              <a:buSzPct val="120000"/>
            </a:pPr>
            <a:r>
              <a:rPr lang="en-US">
                <a:latin typeface="Arial" charset="0"/>
                <a:ea typeface="MS PGothic" charset="0"/>
              </a:rPr>
              <a:t>More bonds = more full orbitals = more stability</a:t>
            </a:r>
          </a:p>
          <a:p>
            <a:pPr eaLnBrk="1" hangingPunct="1">
              <a:spcBef>
                <a:spcPts val="600"/>
              </a:spcBef>
            </a:pPr>
            <a:r>
              <a:rPr lang="en-US">
                <a:solidFill>
                  <a:schemeClr val="hlink"/>
                </a:solidFill>
                <a:latin typeface="Arial" charset="0"/>
                <a:ea typeface="MS PGothic" charset="0"/>
              </a:rPr>
              <a:t>Hybridizing</a:t>
            </a:r>
            <a:r>
              <a:rPr lang="en-US">
                <a:latin typeface="Arial" charset="0"/>
                <a:ea typeface="MS PGothic" charset="0"/>
              </a:rPr>
              <a:t> is mixing different types of orbitals in the valence shell to make a new set of degenerate orbitals.</a:t>
            </a:r>
          </a:p>
          <a:p>
            <a:pPr lvl="1" eaLnBrk="1" hangingPunct="1"/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 i="1">
                <a:latin typeface="Arial" charset="0"/>
                <a:ea typeface="MS PGothic" charset="0"/>
              </a:rPr>
              <a:t>d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  <a:r>
              <a:rPr lang="en-US" i="1">
                <a:latin typeface="Arial" charset="0"/>
                <a:ea typeface="MS PGothic" charset="0"/>
              </a:rPr>
              <a:t>d</a:t>
            </a:r>
            <a:r>
              <a:rPr lang="en-US" baseline="30000">
                <a:latin typeface="Arial" charset="0"/>
                <a:ea typeface="MS PGothic" charset="0"/>
              </a:rPr>
              <a:t>2</a:t>
            </a:r>
            <a:endParaRPr lang="en-US">
              <a:latin typeface="Arial" charset="0"/>
              <a:ea typeface="MS PGothic" charset="0"/>
            </a:endParaRPr>
          </a:p>
          <a:p>
            <a:pPr eaLnBrk="1" hangingPunct="1"/>
            <a:r>
              <a:rPr lang="en-US">
                <a:latin typeface="Arial" charset="0"/>
                <a:ea typeface="MS PGothic" charset="0"/>
              </a:rPr>
              <a:t>Same type of atom can have different types of hybridization.</a:t>
            </a:r>
          </a:p>
          <a:p>
            <a:pPr lvl="1" eaLnBrk="1" hangingPunct="1"/>
            <a:r>
              <a:rPr lang="en-US">
                <a:latin typeface="Arial" charset="0"/>
                <a:ea typeface="MS PGothic" charset="0"/>
              </a:rPr>
              <a:t>C =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2</a:t>
            </a:r>
            <a:r>
              <a:rPr lang="en-US">
                <a:latin typeface="Arial" charset="0"/>
                <a:ea typeface="MS PGothic" charset="0"/>
              </a:rPr>
              <a:t>, </a:t>
            </a:r>
            <a:r>
              <a:rPr lang="en-US" i="1">
                <a:latin typeface="Arial" charset="0"/>
                <a:ea typeface="MS PGothic" charset="0"/>
              </a:rPr>
              <a:t>sp</a:t>
            </a:r>
            <a:r>
              <a:rPr lang="en-US" baseline="30000">
                <a:latin typeface="Arial" charset="0"/>
                <a:ea typeface="MS PGothic" charset="0"/>
              </a:rPr>
              <a:t>3</a:t>
            </a:r>
          </a:p>
        </p:txBody>
      </p:sp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1748</Words>
  <Application>Microsoft Macintosh PowerPoint</Application>
  <PresentationFormat>On-screen Show (4:3)</PresentationFormat>
  <Paragraphs>235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Problems with Lewis Theory</vt:lpstr>
      <vt:lpstr>PowerPoint Presentation</vt:lpstr>
      <vt:lpstr>PowerPoint Presentation</vt:lpstr>
      <vt:lpstr>Orbital Interaction</vt:lpstr>
      <vt:lpstr>Orbital Diagram for the Formation of H2S</vt:lpstr>
      <vt:lpstr>Valence Bond Theory – Hybridization</vt:lpstr>
      <vt:lpstr>Unhybridized C Orbitals Predict the Wrong Bonding and Geometry</vt:lpstr>
      <vt:lpstr>Valence Bond Theory: Main Concepts</vt:lpstr>
      <vt:lpstr>Hybridization</vt:lpstr>
      <vt:lpstr>Hybrid Orbitals</vt:lpstr>
      <vt:lpstr>PowerPoint Presentation</vt:lpstr>
      <vt:lpstr>sp3  Hybridization</vt:lpstr>
      <vt:lpstr>Orbital Diagram of the sp3 Hybridization of C</vt:lpstr>
      <vt:lpstr>Bonding with Valence Bond Theory</vt:lpstr>
      <vt:lpstr>PowerPoint Presentation</vt:lpstr>
      <vt:lpstr>sp2</vt:lpstr>
      <vt:lpstr>PowerPoint Presentation</vt:lpstr>
      <vt:lpstr>PowerPoint Presentation</vt:lpstr>
      <vt:lpstr>Types of Bonds</vt:lpstr>
      <vt:lpstr>Orbital Diagrams of Bonding</vt:lpstr>
      <vt:lpstr>Orbital Diagrams of Bonding cont.</vt:lpstr>
      <vt:lpstr>Bond Rotation</vt:lpstr>
      <vt:lpstr>Bond Rotation</vt:lpstr>
      <vt:lpstr>PowerPoint Presentation</vt:lpstr>
      <vt:lpstr>sp</vt:lpstr>
      <vt:lpstr>PowerPoint Presentation</vt:lpstr>
      <vt:lpstr>PowerPoint Presentation</vt:lpstr>
      <vt:lpstr>sp3d</vt:lpstr>
      <vt:lpstr>PowerPoint Presentation</vt:lpstr>
      <vt:lpstr>PowerPoint Presentation</vt:lpstr>
      <vt:lpstr>sp3d2</vt:lpstr>
      <vt:lpstr>PowerPoint Presentation</vt:lpstr>
      <vt:lpstr>Predicting Hybridization and Bonding Scheme</vt:lpstr>
      <vt:lpstr>Problems with Valence Bond (VB) Theory</vt:lpstr>
      <vt:lpstr>Molecular Orbital (MO) Theory</vt:lpstr>
      <vt:lpstr>LCAO</vt:lpstr>
      <vt:lpstr>Molecular Orbitals</vt:lpstr>
      <vt:lpstr>Interaction of 1s Orbitals</vt:lpstr>
      <vt:lpstr>Molecular Orbital Theory</vt:lpstr>
      <vt:lpstr>Energy Comparisons of Atomic Orbitals to Molecular Orbitals </vt:lpstr>
      <vt:lpstr>MO and Properties</vt:lpstr>
      <vt:lpstr>PowerPoint Presentation</vt:lpstr>
      <vt:lpstr>Period Two Homonuclear Diatomic Molecules </vt:lpstr>
      <vt:lpstr>Interaction of p Orbitals</vt:lpstr>
      <vt:lpstr>Interaction of p Orbitals</vt:lpstr>
      <vt:lpstr>Interaction of p Orbitals</vt:lpstr>
      <vt:lpstr>PowerPoint Presentation</vt:lpstr>
      <vt:lpstr>O2</vt:lpstr>
      <vt:lpstr>O2 as Described by Lewis and VB Theory</vt:lpstr>
      <vt:lpstr>Heteronuclear Diatomic Molecules and Ions</vt:lpstr>
      <vt:lpstr>Heteronuclear Diatomic Molecules and Ions</vt:lpstr>
      <vt:lpstr>Second-Period Heteronuclear Diatomic Molecules</vt:lpstr>
      <vt:lpstr>NO</vt:lpstr>
      <vt:lpstr>HF</vt:lpstr>
      <vt:lpstr>Polyatomic Molecules</vt:lpstr>
      <vt:lpstr>Ozone, O3</vt:lpstr>
      <vt:lpstr>Ozone, O3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with Lewis Theory</dc:title>
  <dc:creator>Teresa Nielsen</dc:creator>
  <cp:lastModifiedBy>Teresa Nielsen</cp:lastModifiedBy>
  <cp:revision>1</cp:revision>
  <dcterms:created xsi:type="dcterms:W3CDTF">2015-01-26T23:18:04Z</dcterms:created>
  <dcterms:modified xsi:type="dcterms:W3CDTF">2015-01-26T23:18:31Z</dcterms:modified>
</cp:coreProperties>
</file>