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FCC5-B0BC-FA4A-B7A5-2C59128C01BC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4B85-C055-914A-9775-CED86062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6D7D11-F720-224B-8947-61422EDB332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D4A2DA6-67F0-604A-B0BC-85B8711A34D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9CEA3D2-9413-9C4A-8113-F924C834ADE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DCA5836-05A1-FF4E-8AA1-E5255AE12FD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5EA2ED2-6574-A242-B7FC-14597CC0976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15D4C4D-37E2-6145-9BBF-126FF87AC71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BBFDA62-0E4F-0840-B9B1-2F7478B6D87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C5B4D65-3A62-F14E-85C1-235799FFF60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363B562-D406-854C-8ADB-7D7CE50DF7A0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2F8A10E-D319-9E4B-AB39-4AB2657A706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E66B2C-20DF-0F48-8FB3-8506D6630FD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20F6824-0117-104B-935E-E54724F8FAF8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6E9EA05-2678-2248-84AD-B7F73FE3EC33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CB04CEE-C1E6-F341-B9EE-A0CDF05E9CCA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FD8A407-B1A9-5041-A5F7-E3401197B2C4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AFB0173-7DFC-4546-B973-6762BB2798DC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C2CE458-CE94-FB4C-A331-589F7453B2B9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079A1168-27B8-2C43-8D7D-AB7E8BF3FDC1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3DFF3A5-1A1F-7744-896C-A6839E7FA2F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E24A630-46AB-F849-AF0F-97F3C4429CAE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CD5C24E-AED9-054D-8BF8-2333A2AC62E0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46641F6-6C73-6B49-B4F5-14C80EFA0303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7C98730-7B0B-FF42-BEBD-9B8DDAC3175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BF685D8-23C7-FF46-A445-BED7B702669E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DFD70FC-7DE8-9B48-97E1-C10DC1B762F8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AF7A146-7939-844C-BFC2-D431851A4D2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C978F-2E9B-A64D-8D7D-98B86C8E953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852E6A-6A0C-4D46-AFB2-29E91467029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4E02FB8F-7EA6-1A49-912D-2DED18F3643F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D87E7BC-178D-6948-9F85-C7342D02A75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0771A3-B443-194B-9D6F-AA5B643ED20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32140184-359B-1942-8F05-317E5B18D7E0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7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FFD2-E2E8-B149-AC47-9D7C43B3932A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D419-A2FF-2841-B272-B316532F9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216900" cy="3438525"/>
          </a:xfrm>
        </p:spPr>
        <p:txBody>
          <a:bodyPr lIns="90488" tIns="44450" rIns="90488" bIns="44450"/>
          <a:lstStyle/>
          <a:p>
            <a:r>
              <a:rPr lang="en-US" sz="2800">
                <a:latin typeface="Arial" charset="0"/>
                <a:ea typeface="MS PGothic" charset="0"/>
              </a:rPr>
              <a:t>Moles of solute per 1 liter of solution</a:t>
            </a:r>
          </a:p>
          <a:p>
            <a:r>
              <a:rPr lang="en-US" sz="2800">
                <a:latin typeface="Arial" charset="0"/>
                <a:ea typeface="MS PGothic" charset="0"/>
              </a:rPr>
              <a:t>Describes how many molecules of solute in each liter of solution</a:t>
            </a:r>
          </a:p>
          <a:p>
            <a:r>
              <a:rPr lang="en-US" sz="2800">
                <a:latin typeface="Arial" charset="0"/>
                <a:ea typeface="MS PGothic" charset="0"/>
              </a:rPr>
              <a:t>If a sugar solution concentration is 2.0 M,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1 liter of solution contains 2.0 moles of sugar 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2 liters = 4.0 moles sugar 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0.5 liters = 1.0 mole sugar</a:t>
            </a:r>
          </a:p>
        </p:txBody>
      </p:sp>
      <p:pic>
        <p:nvPicPr>
          <p:cNvPr id="55299" name="Picture 6" descr="Picture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5529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Solution Concentration: Molarity</a:t>
            </a:r>
          </a:p>
        </p:txBody>
      </p:sp>
    </p:spTree>
    <p:extLst>
      <p:ext uri="{BB962C8B-B14F-4D97-AF65-F5344CB8AC3E}">
        <p14:creationId xmlns:p14="http://schemas.microsoft.com/office/powerpoint/2010/main" val="337280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458200" cy="28194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The vapor pressure of a solvent above a solution is lower than the vapor pressure of the pure solvent.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The solute particles replace some of the solvent molecules at the surface.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The pure solvent establishes a liquid vapor equilibrium.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4516" name="Picture 1" descr="12_Pg5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>
            <a:fillRect/>
          </a:stretch>
        </p:blipFill>
        <p:spPr bwMode="auto">
          <a:xfrm>
            <a:off x="3581400" y="3451225"/>
            <a:ext cx="2057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30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382000" cy="10668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Addition of a nonvolatile solute reduces the rate of vaporization, decreasing the amount of vapor.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5540" name="Picture 1" descr="12_Pg568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>
            <a:fillRect/>
          </a:stretch>
        </p:blipFill>
        <p:spPr bwMode="auto">
          <a:xfrm>
            <a:off x="2971800" y="1905000"/>
            <a:ext cx="32766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7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7924800" cy="14478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Eventually, equilibrium is re-established, but with a smaller number of vapor molecules; therefore, the vapor pressure will be lower.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6564" name="Picture 1" descr="12_Pg568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2860675" y="2184400"/>
            <a:ext cx="36163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60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Thirsty Solutions Revisited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229600" cy="2973388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A concentrated solution will draw solvent molecules toward it due to the natural drive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for materials in nature to mix.</a:t>
            </a:r>
          </a:p>
          <a:p>
            <a:r>
              <a:rPr lang="en-US" sz="2800">
                <a:latin typeface="Arial" charset="0"/>
                <a:ea typeface="MS PGothic" charset="0"/>
              </a:rPr>
              <a:t>Similarly, a concentrated solution will draw pure solvent vapor into it due to this tendency to mix.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The result is reduction in vapor pressure.</a:t>
            </a:r>
          </a:p>
        </p:txBody>
      </p:sp>
    </p:spTree>
    <p:extLst>
      <p:ext uri="{BB962C8B-B14F-4D97-AF65-F5344CB8AC3E}">
        <p14:creationId xmlns:p14="http://schemas.microsoft.com/office/powerpoint/2010/main" val="3354535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6"/>
          <p:cNvSpPr txBox="1">
            <a:spLocks noChangeArrowheads="1"/>
          </p:cNvSpPr>
          <p:nvPr/>
        </p:nvSpPr>
        <p:spPr bwMode="auto">
          <a:xfrm>
            <a:off x="5502275" y="1379538"/>
            <a:ext cx="33369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Beakers with equal liquid levels of pure solvent and a solution are placed in a bell jar.  Solvent molecules evaporate from each one and fill the bell jar, establishing an equilibrium with the liquids in the beakers.</a:t>
            </a:r>
          </a:p>
        </p:txBody>
      </p:sp>
      <p:sp>
        <p:nvSpPr>
          <p:cNvPr id="6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Thirsty Solutions</a:t>
            </a:r>
          </a:p>
        </p:txBody>
      </p:sp>
      <p:pic>
        <p:nvPicPr>
          <p:cNvPr id="68612" name="Picture 2" descr="12_Pg568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>
            <a:fillRect/>
          </a:stretch>
        </p:blipFill>
        <p:spPr bwMode="auto">
          <a:xfrm>
            <a:off x="533400" y="1752600"/>
            <a:ext cx="4857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9"/>
          <p:cNvSpPr txBox="1">
            <a:spLocks noChangeArrowheads="1"/>
          </p:cNvSpPr>
          <p:nvPr/>
        </p:nvSpPr>
        <p:spPr bwMode="auto">
          <a:xfrm>
            <a:off x="5715000" y="1655763"/>
            <a:ext cx="3124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When equilibrium is established, the liquid level in the solution beaker is higher than the solution level in the pure solvent beaker; the thirsty solution grabs and holds solvent vapor more effectively.</a:t>
            </a: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Thirsty Solutions</a:t>
            </a:r>
          </a:p>
        </p:txBody>
      </p:sp>
      <p:pic>
        <p:nvPicPr>
          <p:cNvPr id="69636" name="Picture 2" descr="12_Pg568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"/>
          <a:stretch>
            <a:fillRect/>
          </a:stretch>
        </p:blipFill>
        <p:spPr bwMode="auto">
          <a:xfrm>
            <a:off x="534988" y="1752600"/>
            <a:ext cx="48704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50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Raoult</a:t>
            </a:r>
            <a:r>
              <a:rPr lang="ja-JP" altLang="en-US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>
                <a:latin typeface="Arial" charset="0"/>
                <a:ea typeface="MS PGothic" charset="0"/>
                <a:cs typeface="Arial" charset="0"/>
              </a:rPr>
              <a:t>s Law</a:t>
            </a: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550275" cy="3278188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The vapor pressure of a volatile solvent above a solution is equal to its normal vapor pressure, 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°</a:t>
            </a:r>
            <a:r>
              <a:rPr lang="en-US" sz="2800" i="1">
                <a:latin typeface="Arial" charset="0"/>
                <a:ea typeface="MS PGothic" charset="0"/>
              </a:rPr>
              <a:t>,</a:t>
            </a:r>
            <a:r>
              <a:rPr lang="en-US" sz="2800">
                <a:latin typeface="Arial" charset="0"/>
                <a:ea typeface="MS PGothic" charset="0"/>
              </a:rPr>
              <a:t> multiplied by its mole fraction in the solution.</a:t>
            </a:r>
            <a:endParaRPr lang="en-US" sz="2800" i="1">
              <a:latin typeface="Arial" charset="0"/>
              <a:ea typeface="MS PGothic" charset="0"/>
            </a:endParaRPr>
          </a:p>
          <a:p>
            <a:pPr algn="ctr">
              <a:buFontTx/>
              <a:buNone/>
            </a:pP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 baseline="-25000">
                <a:latin typeface="Arial" charset="0"/>
                <a:ea typeface="MS PGothic" charset="0"/>
              </a:rPr>
              <a:t>solvent in solution</a:t>
            </a:r>
            <a:r>
              <a:rPr lang="en-US">
                <a:latin typeface="Arial" charset="0"/>
                <a:ea typeface="MS PGothic" charset="0"/>
              </a:rPr>
              <a:t> = </a:t>
            </a:r>
            <a:r>
              <a:rPr lang="el-GR">
                <a:latin typeface="Times New Roman" charset="0"/>
                <a:ea typeface="MS PGothic" charset="0"/>
                <a:cs typeface="Times New Roman" charset="0"/>
              </a:rPr>
              <a:t>χ</a:t>
            </a:r>
            <a:r>
              <a:rPr lang="en-US" baseline="-25000">
                <a:latin typeface="Arial" charset="0"/>
                <a:ea typeface="MS PGothic" charset="0"/>
              </a:rPr>
              <a:t>solvent</a:t>
            </a:r>
            <a:r>
              <a:rPr lang="en-US">
                <a:latin typeface="Arial" charset="0"/>
                <a:ea typeface="MS PGothic" charset="0"/>
              </a:rPr>
              <a:t>∙</a:t>
            </a:r>
            <a:r>
              <a:rPr lang="en-US" i="1">
                <a:latin typeface="Arial" charset="0"/>
                <a:ea typeface="MS PGothic" charset="0"/>
              </a:rPr>
              <a:t>P°</a:t>
            </a:r>
            <a:endParaRPr lang="en-US">
              <a:latin typeface="Arial" charset="0"/>
              <a:ea typeface="MS PGothic" charset="0"/>
            </a:endParaRP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Because the mole fraction is always less than 1, the vapor pressure of the solvent in solution will always be less than the vapor pressure of the pure solvent.</a:t>
            </a:r>
          </a:p>
        </p:txBody>
      </p:sp>
    </p:spTree>
    <p:extLst>
      <p:ext uri="{BB962C8B-B14F-4D97-AF65-F5344CB8AC3E}">
        <p14:creationId xmlns:p14="http://schemas.microsoft.com/office/powerpoint/2010/main" val="3485154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84175" y="838200"/>
            <a:ext cx="8610600" cy="49530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The vapor pressure of a solvent in a solution is always lower than the vapor pressure of the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pure solvent.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The vapor pressure of the solution is directly proportional to the amount of the solvent in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the solution.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The difference between the vapor pressure of the pure solvent and the vapor pressure of the solvent in solution is called the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vapor pressure lowering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algn="ctr">
              <a:buFontTx/>
              <a:buNone/>
            </a:pPr>
            <a:r>
              <a:rPr lang="el-GR" sz="2800" i="1">
                <a:latin typeface="Arial" charset="0"/>
                <a:ea typeface="MS PGothic" charset="0"/>
              </a:rPr>
              <a:t>Δ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 = 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°</a:t>
            </a:r>
            <a:r>
              <a:rPr lang="en-US" sz="2800" baseline="-25000">
                <a:latin typeface="Arial" charset="0"/>
                <a:ea typeface="MS PGothic" charset="0"/>
              </a:rPr>
              <a:t>solvent</a:t>
            </a:r>
            <a:r>
              <a:rPr lang="en-US" sz="2800" i="1">
                <a:latin typeface="Arial" charset="0"/>
                <a:ea typeface="MS PGothic" charset="0"/>
              </a:rPr>
              <a:t> −</a:t>
            </a:r>
            <a:r>
              <a:rPr lang="en-US" sz="2800">
                <a:latin typeface="Arial" charset="0"/>
                <a:ea typeface="MS PGothic" charset="0"/>
              </a:rPr>
              <a:t> 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 baseline="-25000">
                <a:latin typeface="Arial" charset="0"/>
                <a:ea typeface="MS PGothic" charset="0"/>
              </a:rPr>
              <a:t>solution</a:t>
            </a:r>
            <a:r>
              <a:rPr lang="en-US" sz="2800" i="1">
                <a:latin typeface="Arial" charset="0"/>
                <a:ea typeface="MS PGothic" charset="0"/>
              </a:rPr>
              <a:t> = </a:t>
            </a:r>
            <a:r>
              <a:rPr lang="el-GR">
                <a:latin typeface="Times New Roman" charset="0"/>
                <a:ea typeface="MS PGothic" charset="0"/>
                <a:cs typeface="Times New Roman" charset="0"/>
              </a:rPr>
              <a:t>χ</a:t>
            </a:r>
            <a:r>
              <a:rPr lang="en-US" sz="2800" baseline="-25000">
                <a:latin typeface="Arial" charset="0"/>
                <a:ea typeface="MS PGothic" charset="0"/>
              </a:rPr>
              <a:t>solute</a:t>
            </a:r>
            <a:r>
              <a:rPr lang="en-US" i="1">
                <a:latin typeface="Arial" charset="0"/>
                <a:ea typeface="MS PGothic" charset="0"/>
              </a:rPr>
              <a:t> ∙</a:t>
            </a:r>
            <a:r>
              <a:rPr lang="en-US" i="1">
                <a:latin typeface="Arial" charset="0"/>
                <a:ea typeface="MS PGothic" charset="0"/>
                <a:sym typeface="Wingdings" charset="0"/>
              </a:rPr>
              <a:t> 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°</a:t>
            </a:r>
            <a:r>
              <a:rPr lang="en-US" baseline="-25000">
                <a:latin typeface="Arial" charset="0"/>
                <a:ea typeface="MS PGothic" charset="0"/>
              </a:rPr>
              <a:t>solvent</a:t>
            </a:r>
          </a:p>
        </p:txBody>
      </p:sp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Vapor Pressure Lowering</a:t>
            </a:r>
          </a:p>
        </p:txBody>
      </p:sp>
    </p:spTree>
    <p:extLst>
      <p:ext uri="{BB962C8B-B14F-4D97-AF65-F5344CB8AC3E}">
        <p14:creationId xmlns:p14="http://schemas.microsoft.com/office/powerpoint/2010/main" val="4102594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52488"/>
            <a:ext cx="8832850" cy="5319712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When both the solvent and the solute can evaporate, both molecules will be found in the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vapor phase.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The total vapor pressure above the solution will be the sum of the vapor pressures of the solute and solvent.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For an ideal solution</a:t>
            </a:r>
          </a:p>
          <a:p>
            <a:pPr algn="ctr">
              <a:buFontTx/>
              <a:buNone/>
            </a:pP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 baseline="-25000">
                <a:latin typeface="Arial" charset="0"/>
                <a:ea typeface="MS PGothic" charset="0"/>
              </a:rPr>
              <a:t>total</a:t>
            </a:r>
            <a:r>
              <a:rPr lang="en-US">
                <a:latin typeface="Arial" charset="0"/>
                <a:ea typeface="MS PGothic" charset="0"/>
              </a:rPr>
              <a:t> =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 baseline="-25000">
                <a:latin typeface="Arial" charset="0"/>
                <a:ea typeface="MS PGothic" charset="0"/>
              </a:rPr>
              <a:t>solute</a:t>
            </a:r>
            <a:r>
              <a:rPr lang="en-US">
                <a:latin typeface="Arial" charset="0"/>
                <a:ea typeface="MS PGothic" charset="0"/>
              </a:rPr>
              <a:t> +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 baseline="-25000">
                <a:latin typeface="Arial" charset="0"/>
                <a:ea typeface="MS PGothic" charset="0"/>
              </a:rPr>
              <a:t>solvent</a:t>
            </a:r>
            <a:endParaRPr lang="en-US">
              <a:latin typeface="Arial" charset="0"/>
              <a:ea typeface="MS PGothic" charset="0"/>
            </a:endParaRPr>
          </a:p>
          <a:p>
            <a:r>
              <a:rPr lang="en-US" sz="2800">
                <a:latin typeface="Arial" charset="0"/>
                <a:ea typeface="MS PGothic" charset="0"/>
              </a:rPr>
              <a:t>The solvent decreases the solute vapor pressure in the same way the solute decreased the solvent</a:t>
            </a:r>
            <a:r>
              <a:rPr lang="ja-JP" altLang="en-US" sz="2800">
                <a:latin typeface="Arial" charset="0"/>
                <a:ea typeface="MS PGothic" charset="0"/>
              </a:rPr>
              <a:t>’</a:t>
            </a:r>
            <a:r>
              <a:rPr lang="en-US" altLang="ja-JP" sz="2800">
                <a:latin typeface="Arial" charset="0"/>
                <a:ea typeface="MS PGothic" charset="0"/>
              </a:rPr>
              <a:t>s.</a:t>
            </a:r>
          </a:p>
          <a:p>
            <a:pPr algn="ctr">
              <a:buFontTx/>
              <a:buNone/>
            </a:pP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 baseline="-25000">
                <a:latin typeface="Arial" charset="0"/>
                <a:ea typeface="MS PGothic" charset="0"/>
              </a:rPr>
              <a:t>solute</a:t>
            </a:r>
            <a:r>
              <a:rPr lang="en-US" sz="2800">
                <a:latin typeface="Arial" charset="0"/>
                <a:ea typeface="MS PGothic" charset="0"/>
              </a:rPr>
              <a:t> = </a:t>
            </a:r>
            <a:r>
              <a:rPr lang="el-GR">
                <a:latin typeface="Times New Roman" charset="0"/>
                <a:ea typeface="MS PGothic" charset="0"/>
                <a:cs typeface="Times New Roman" charset="0"/>
              </a:rPr>
              <a:t>χ</a:t>
            </a:r>
            <a:r>
              <a:rPr lang="en-US" sz="2800" baseline="-25000">
                <a:latin typeface="Arial" charset="0"/>
                <a:ea typeface="MS PGothic" charset="0"/>
              </a:rPr>
              <a:t>solute</a:t>
            </a:r>
            <a:r>
              <a:rPr lang="en-US" sz="2800" i="1">
                <a:latin typeface="Arial" charset="0"/>
                <a:ea typeface="MS PGothic" charset="0"/>
              </a:rPr>
              <a:t>∙P</a:t>
            </a:r>
            <a:r>
              <a:rPr lang="en-US" sz="2800">
                <a:latin typeface="Arial" charset="0"/>
                <a:ea typeface="MS PGothic" charset="0"/>
              </a:rPr>
              <a:t>°</a:t>
            </a:r>
            <a:r>
              <a:rPr lang="en-US" sz="2800" baseline="-25000">
                <a:latin typeface="Arial" charset="0"/>
                <a:ea typeface="MS PGothic" charset="0"/>
              </a:rPr>
              <a:t>solute</a:t>
            </a:r>
            <a:r>
              <a:rPr lang="en-US" sz="2800">
                <a:latin typeface="Arial" charset="0"/>
                <a:ea typeface="MS PGothic" charset="0"/>
              </a:rPr>
              <a:t> and </a:t>
            </a:r>
            <a:r>
              <a:rPr lang="en-US" sz="2800" i="1">
                <a:latin typeface="Arial" charset="0"/>
                <a:ea typeface="MS PGothic" charset="0"/>
              </a:rPr>
              <a:t>P</a:t>
            </a:r>
            <a:r>
              <a:rPr lang="en-US" sz="2800" baseline="-25000">
                <a:latin typeface="Arial" charset="0"/>
                <a:ea typeface="MS PGothic" charset="0"/>
              </a:rPr>
              <a:t>solvent</a:t>
            </a:r>
            <a:r>
              <a:rPr lang="en-US" sz="2800">
                <a:latin typeface="Arial" charset="0"/>
                <a:ea typeface="MS PGothic" charset="0"/>
              </a:rPr>
              <a:t> = </a:t>
            </a:r>
            <a:r>
              <a:rPr lang="el-GR">
                <a:latin typeface="Times New Roman" charset="0"/>
                <a:ea typeface="MS PGothic" charset="0"/>
                <a:cs typeface="Times New Roman" charset="0"/>
              </a:rPr>
              <a:t>χ</a:t>
            </a:r>
            <a:r>
              <a:rPr lang="en-US" sz="2800" baseline="-25000">
                <a:latin typeface="Arial" charset="0"/>
                <a:ea typeface="MS PGothic" charset="0"/>
              </a:rPr>
              <a:t>solvent </a:t>
            </a:r>
            <a:r>
              <a:rPr lang="en-US" sz="2800" i="1">
                <a:latin typeface="Arial" charset="0"/>
                <a:ea typeface="MS PGothic" charset="0"/>
              </a:rPr>
              <a:t>∙P</a:t>
            </a:r>
            <a:r>
              <a:rPr lang="en-US" sz="2800">
                <a:latin typeface="Arial" charset="0"/>
                <a:ea typeface="MS PGothic" charset="0"/>
              </a:rPr>
              <a:t>°</a:t>
            </a:r>
            <a:r>
              <a:rPr lang="en-US" sz="2800" baseline="-25000">
                <a:latin typeface="Arial" charset="0"/>
                <a:ea typeface="MS PGothic" charset="0"/>
              </a:rPr>
              <a:t>solvent</a:t>
            </a:r>
            <a:r>
              <a:rPr lang="en-US" sz="2800"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Raoult</a:t>
            </a:r>
            <a:r>
              <a:rPr lang="ja-JP" altLang="en-US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>
                <a:latin typeface="Arial" charset="0"/>
                <a:ea typeface="MS PGothic" charset="0"/>
                <a:cs typeface="Arial" charset="0"/>
              </a:rPr>
              <a:t>s Law for Volatile Solute</a:t>
            </a: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31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Ideal versus Nonideal Solution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458200" cy="38100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In ideal solutions, the made solute–solvent interactions are equal to the sum of the broken solute–solute and solvent–solvent interactions.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Ideal solutions follow Raoult</a:t>
            </a:r>
            <a:r>
              <a:rPr lang="ja-JP" altLang="en-US" sz="2400">
                <a:latin typeface="Arial" charset="0"/>
                <a:ea typeface="MS PGothic" charset="0"/>
              </a:rPr>
              <a:t>’</a:t>
            </a:r>
            <a:r>
              <a:rPr lang="en-US" altLang="ja-JP" sz="2400">
                <a:latin typeface="Arial" charset="0"/>
                <a:ea typeface="MS PGothic" charset="0"/>
              </a:rPr>
              <a:t>s law</a:t>
            </a:r>
          </a:p>
          <a:p>
            <a:r>
              <a:rPr lang="en-US" sz="2800">
                <a:latin typeface="Arial" charset="0"/>
                <a:ea typeface="MS PGothic" charset="0"/>
              </a:rPr>
              <a:t>Effectively, the solute is diluting the solvent.</a:t>
            </a:r>
          </a:p>
          <a:p>
            <a:r>
              <a:rPr lang="en-US" sz="2800">
                <a:latin typeface="Arial" charset="0"/>
                <a:ea typeface="MS PGothic" charset="0"/>
              </a:rPr>
              <a:t>If the solute–solvent interactions are stronger or weaker than the broken interactions the solution is nonideal.</a:t>
            </a:r>
          </a:p>
        </p:txBody>
      </p:sp>
    </p:spTree>
    <p:extLst>
      <p:ext uri="{BB962C8B-B14F-4D97-AF65-F5344CB8AC3E}">
        <p14:creationId xmlns:p14="http://schemas.microsoft.com/office/powerpoint/2010/main" val="2217482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382000" cy="2514600"/>
          </a:xfrm>
        </p:spPr>
        <p:txBody>
          <a:bodyPr lIns="90488" tIns="44450" rIns="90488" bIns="44450"/>
          <a:lstStyle/>
          <a:p>
            <a:r>
              <a:rPr lang="en-US" sz="2800">
                <a:latin typeface="Arial" charset="0"/>
                <a:ea typeface="MS PGothic" charset="0"/>
              </a:rPr>
              <a:t>Moles of solute per 1 kilogram of solvent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Defined in terms of amount of solvent, not solution </a:t>
            </a:r>
          </a:p>
          <a:p>
            <a:pPr lvl="2"/>
            <a:r>
              <a:rPr lang="en-US" sz="2200">
                <a:latin typeface="Arial" charset="0"/>
                <a:ea typeface="MS PGothic" charset="0"/>
              </a:rPr>
              <a:t>Like the others</a:t>
            </a:r>
          </a:p>
          <a:p>
            <a:r>
              <a:rPr lang="en-US" sz="2800">
                <a:latin typeface="Arial" charset="0"/>
                <a:ea typeface="MS PGothic" charset="0"/>
              </a:rPr>
              <a:t>Does not vary with temperature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Because based on masses, not volumes</a:t>
            </a:r>
          </a:p>
        </p:txBody>
      </p:sp>
      <p:pic>
        <p:nvPicPr>
          <p:cNvPr id="56323" name="Picture 6" descr="Picture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886200"/>
            <a:ext cx="71072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Solution Concentration: Molality, m</a:t>
            </a:r>
          </a:p>
        </p:txBody>
      </p:sp>
    </p:spTree>
    <p:extLst>
      <p:ext uri="{BB962C8B-B14F-4D97-AF65-F5344CB8AC3E}">
        <p14:creationId xmlns:p14="http://schemas.microsoft.com/office/powerpoint/2010/main" val="354153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458200" cy="50292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When the solute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solvent interactions are stronger than the solute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solute </a:t>
            </a:r>
            <a:r>
              <a:rPr lang="en-US" sz="2800"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2800">
                <a:latin typeface="Arial" charset="0"/>
                <a:ea typeface="MS PGothic" charset="0"/>
              </a:rPr>
              <a:t> solvent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solvent, the total vapor pressure of the solution will be less than predicted by Raoult</a:t>
            </a:r>
            <a:r>
              <a:rPr lang="ja-JP" altLang="en-US" sz="2800">
                <a:latin typeface="Arial" charset="0"/>
                <a:ea typeface="MS PGothic" charset="0"/>
              </a:rPr>
              <a:t>’</a:t>
            </a:r>
            <a:r>
              <a:rPr lang="en-US" altLang="ja-JP" sz="2800">
                <a:latin typeface="Arial" charset="0"/>
                <a:ea typeface="MS PGothic" charset="0"/>
              </a:rPr>
              <a:t>s law, because the vapor pressures of the solute and solvent are lower </a:t>
            </a:r>
            <a:br>
              <a:rPr lang="en-US" altLang="ja-JP" sz="2800">
                <a:latin typeface="Arial" charset="0"/>
                <a:ea typeface="MS PGothic" charset="0"/>
              </a:rPr>
            </a:br>
            <a:r>
              <a:rPr lang="en-US" altLang="ja-JP" sz="2800">
                <a:latin typeface="Arial" charset="0"/>
                <a:ea typeface="MS PGothic" charset="0"/>
              </a:rPr>
              <a:t>than ideal.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r>
              <a:rPr lang="en-US" sz="2800">
                <a:latin typeface="Arial" charset="0"/>
                <a:ea typeface="MS PGothic" charset="0"/>
              </a:rPr>
              <a:t>When the solute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solvent interactions are weaker than the solute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solute </a:t>
            </a:r>
            <a:r>
              <a:rPr lang="en-US" sz="2800"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2800">
                <a:latin typeface="Arial" charset="0"/>
                <a:ea typeface="MS PGothic" charset="0"/>
              </a:rPr>
              <a:t> solvent</a:t>
            </a:r>
            <a:r>
              <a:rPr lang="en-US">
                <a:latin typeface="Arial" charset="0"/>
                <a:ea typeface="MS PGothic" charset="0"/>
              </a:rPr>
              <a:t>–</a:t>
            </a:r>
            <a:r>
              <a:rPr lang="en-US" sz="2800">
                <a:latin typeface="Arial" charset="0"/>
                <a:ea typeface="MS PGothic" charset="0"/>
              </a:rPr>
              <a:t>solvent, the total vapor pressure of the solution will be more than predicted by Raoult</a:t>
            </a:r>
            <a:r>
              <a:rPr lang="ja-JP" altLang="en-US" sz="2800">
                <a:latin typeface="Arial" charset="0"/>
                <a:ea typeface="MS PGothic" charset="0"/>
              </a:rPr>
              <a:t>’</a:t>
            </a:r>
            <a:r>
              <a:rPr lang="en-US" altLang="ja-JP" sz="2800">
                <a:latin typeface="Arial" charset="0"/>
                <a:ea typeface="MS PGothic" charset="0"/>
              </a:rPr>
              <a:t>s Law.</a:t>
            </a:r>
            <a:endParaRPr lang="en-US" sz="2800">
              <a:latin typeface="Arial" charset="0"/>
              <a:ea typeface="MS PGothic" charset="0"/>
            </a:endParaRP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Vapor Pressure of a Nonideal Solution</a:t>
            </a:r>
          </a:p>
        </p:txBody>
      </p:sp>
    </p:spTree>
    <p:extLst>
      <p:ext uri="{BB962C8B-B14F-4D97-AF65-F5344CB8AC3E}">
        <p14:creationId xmlns:p14="http://schemas.microsoft.com/office/powerpoint/2010/main" val="2936959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Deviations from Raoult</a:t>
            </a:r>
            <a:r>
              <a:rPr lang="ja-JP" altLang="en-US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>
                <a:latin typeface="Arial" charset="0"/>
                <a:ea typeface="MS PGothic" charset="0"/>
                <a:cs typeface="Arial" charset="0"/>
              </a:rPr>
              <a:t>s Law</a:t>
            </a: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75779" name="Picture 1" descr="12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149225" y="1295400"/>
            <a:ext cx="88423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123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Other Colligative Properties Related to Vapor Pressure Lowering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>
          <a:xfrm>
            <a:off x="384175" y="1219200"/>
            <a:ext cx="8702675" cy="3811588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Vapor pressure lowering occurs at all temperatures.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This results in the temperature required to boil the solution being higher than the boiling point of  the pure solvent.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This also results in the temperature required to freeze the solution being lower than the freezing point of the pure solvent.</a:t>
            </a:r>
          </a:p>
        </p:txBody>
      </p:sp>
    </p:spTree>
    <p:extLst>
      <p:ext uri="{BB962C8B-B14F-4D97-AF65-F5344CB8AC3E}">
        <p14:creationId xmlns:p14="http://schemas.microsoft.com/office/powerpoint/2010/main" val="1168755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12_Pg57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228600" y="1143000"/>
            <a:ext cx="533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12_Pg57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43225"/>
            <a:ext cx="337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itle 4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Freezing Point Depression and Boiling Point Elevation</a:t>
            </a:r>
          </a:p>
        </p:txBody>
      </p:sp>
    </p:spTree>
    <p:extLst>
      <p:ext uri="{BB962C8B-B14F-4D97-AF65-F5344CB8AC3E}">
        <p14:creationId xmlns:p14="http://schemas.microsoft.com/office/powerpoint/2010/main" val="1065843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84175" y="685800"/>
            <a:ext cx="8534400" cy="57150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Pure water freezes at 0 °C. At this temperature, ice and liquid water are in dynamic equilibrium.</a:t>
            </a:r>
          </a:p>
          <a:p>
            <a:r>
              <a:rPr lang="en-US" sz="2800">
                <a:latin typeface="Arial" charset="0"/>
                <a:ea typeface="MS PGothic" charset="0"/>
              </a:rPr>
              <a:t>Adding salt </a:t>
            </a:r>
            <a:r>
              <a:rPr lang="en-US" sz="2800" i="1">
                <a:latin typeface="Arial" charset="0"/>
                <a:ea typeface="MS PGothic" charset="0"/>
              </a:rPr>
              <a:t>disrupts the equilibrium</a:t>
            </a:r>
            <a:r>
              <a:rPr lang="en-US" sz="2800">
                <a:latin typeface="Arial" charset="0"/>
                <a:ea typeface="MS PGothic" charset="0"/>
              </a:rPr>
              <a:t>.  The salt particles dissolve in the water, but do not attach easily to the solid ice.</a:t>
            </a:r>
          </a:p>
          <a:p>
            <a:r>
              <a:rPr lang="en-US" sz="2800">
                <a:latin typeface="Arial" charset="0"/>
                <a:ea typeface="MS PGothic" charset="0"/>
              </a:rPr>
              <a:t>When an aqueous solution containing a dissolved solid solute freezes slowly, the ice that forms does not normally contain much of the solute.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To return the system to equilibrium, the temperature must be lowered sufficiently to make the water molecules </a:t>
            </a:r>
            <a:r>
              <a:rPr lang="en-US" sz="2800" i="1">
                <a:latin typeface="Arial" charset="0"/>
                <a:ea typeface="MS PGothic" charset="0"/>
              </a:rPr>
              <a:t>slow down</a:t>
            </a:r>
            <a:r>
              <a:rPr lang="en-US" sz="2800">
                <a:latin typeface="Arial" charset="0"/>
                <a:ea typeface="MS PGothic" charset="0"/>
              </a:rPr>
              <a:t> enough so that more can attach themselves to the ice. </a:t>
            </a:r>
          </a:p>
        </p:txBody>
      </p:sp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Freezing Salt Water</a:t>
            </a:r>
          </a:p>
        </p:txBody>
      </p:sp>
    </p:spTree>
    <p:extLst>
      <p:ext uri="{BB962C8B-B14F-4D97-AF65-F5344CB8AC3E}">
        <p14:creationId xmlns:p14="http://schemas.microsoft.com/office/powerpoint/2010/main" val="714178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685800"/>
            <a:ext cx="8763000" cy="5410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freezing point of a solution is lower than the freezing point of the pure solvent.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Therefore, the melting point of the solid solution is lower.</a:t>
            </a: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difference between the freezing point of the solution and freezing point of the pure solvent is directly proportional to the molal concentration of solute particles.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sz="2800">
                <a:latin typeface="Symbol" charset="0"/>
                <a:ea typeface="MS PGothic" charset="0"/>
              </a:rPr>
              <a:t>(</a:t>
            </a:r>
            <a:r>
              <a:rPr lang="en-US" sz="2800">
                <a:latin typeface="Arial" charset="0"/>
                <a:ea typeface="MS PGothic" charset="0"/>
              </a:rPr>
              <a:t>FP</a:t>
            </a:r>
            <a:r>
              <a:rPr lang="en-US" sz="2800" baseline="-25000">
                <a:latin typeface="Arial" charset="0"/>
                <a:ea typeface="MS PGothic" charset="0"/>
              </a:rPr>
              <a:t>solvent</a:t>
            </a:r>
            <a:r>
              <a:rPr lang="en-US" sz="2800">
                <a:latin typeface="Arial" charset="0"/>
                <a:ea typeface="MS PGothic" charset="0"/>
              </a:rPr>
              <a:t> – FP</a:t>
            </a:r>
            <a:r>
              <a:rPr lang="en-US" sz="2800" baseline="-25000">
                <a:latin typeface="Arial" charset="0"/>
                <a:ea typeface="MS PGothic" charset="0"/>
              </a:rPr>
              <a:t>solution</a:t>
            </a:r>
            <a:r>
              <a:rPr lang="en-US" sz="2800">
                <a:latin typeface="Arial" charset="0"/>
                <a:ea typeface="MS PGothic" charset="0"/>
              </a:rPr>
              <a:t>) = </a:t>
            </a:r>
            <a:r>
              <a:rPr lang="el-GR" sz="2800">
                <a:latin typeface="Arial" charset="0"/>
                <a:ea typeface="MS PGothic" charset="0"/>
              </a:rPr>
              <a:t>Δ</a:t>
            </a:r>
            <a:r>
              <a:rPr lang="en-US" sz="2800" i="1">
                <a:latin typeface="Arial" charset="0"/>
                <a:ea typeface="MS PGothic" charset="0"/>
              </a:rPr>
              <a:t>T</a:t>
            </a:r>
            <a:r>
              <a:rPr lang="en-US" sz="2800" baseline="-25000">
                <a:latin typeface="Arial" charset="0"/>
                <a:ea typeface="MS PGothic" charset="0"/>
              </a:rPr>
              <a:t>f</a:t>
            </a:r>
            <a:r>
              <a:rPr lang="en-US" sz="2800">
                <a:latin typeface="Arial" charset="0"/>
                <a:ea typeface="MS PGothic" charset="0"/>
              </a:rPr>
              <a:t> = </a:t>
            </a:r>
            <a:r>
              <a:rPr lang="en-US" sz="2800" i="1">
                <a:latin typeface="Arial" charset="0"/>
                <a:ea typeface="MS PGothic" charset="0"/>
              </a:rPr>
              <a:t>m</a:t>
            </a:r>
            <a:r>
              <a:rPr lang="en-US" sz="2800">
                <a:latin typeface="Arial" charset="0"/>
                <a:ea typeface="MS PGothic" charset="0"/>
                <a:sym typeface="Wingdings" charset="0"/>
              </a:rPr>
              <a:t>∙</a:t>
            </a:r>
            <a:r>
              <a:rPr lang="en-US" sz="2800" i="1">
                <a:latin typeface="Arial" charset="0"/>
                <a:ea typeface="MS PGothic" charset="0"/>
              </a:rPr>
              <a:t>K</a:t>
            </a:r>
            <a:r>
              <a:rPr lang="en-US" sz="2800" baseline="-25000">
                <a:latin typeface="Arial" charset="0"/>
                <a:ea typeface="MS PGothic" charset="0"/>
              </a:rPr>
              <a:t>f</a:t>
            </a:r>
            <a:endParaRPr lang="en-US" sz="2800">
              <a:latin typeface="Arial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proportionality constant is called the freezing point depression constant, </a:t>
            </a:r>
            <a:r>
              <a:rPr lang="en-US" sz="2800" i="1">
                <a:latin typeface="Arial" charset="0"/>
                <a:ea typeface="MS PGothic" charset="0"/>
              </a:rPr>
              <a:t>K</a:t>
            </a:r>
            <a:r>
              <a:rPr lang="en-US" sz="2800" baseline="-25000">
                <a:latin typeface="Arial" charset="0"/>
                <a:ea typeface="MS PGothic" charset="0"/>
              </a:rPr>
              <a:t>f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The value of </a:t>
            </a:r>
            <a:r>
              <a:rPr lang="en-US" sz="2400" i="1">
                <a:latin typeface="Arial" charset="0"/>
                <a:ea typeface="MS PGothic" charset="0"/>
              </a:rPr>
              <a:t>K</a:t>
            </a:r>
            <a:r>
              <a:rPr lang="en-US" sz="2400" baseline="-25000">
                <a:latin typeface="Arial" charset="0"/>
                <a:ea typeface="MS PGothic" charset="0"/>
              </a:rPr>
              <a:t>f</a:t>
            </a:r>
            <a:r>
              <a:rPr lang="en-US" sz="2400">
                <a:latin typeface="Arial" charset="0"/>
                <a:ea typeface="MS PGothic" charset="0"/>
              </a:rPr>
              <a:t> depends on the solvent.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The units of </a:t>
            </a:r>
            <a:r>
              <a:rPr lang="en-US" sz="2400" i="1">
                <a:latin typeface="Arial" charset="0"/>
                <a:ea typeface="MS PGothic" charset="0"/>
              </a:rPr>
              <a:t>K</a:t>
            </a:r>
            <a:r>
              <a:rPr lang="en-US" sz="2400" baseline="-25000">
                <a:latin typeface="Arial" charset="0"/>
                <a:ea typeface="MS PGothic" charset="0"/>
              </a:rPr>
              <a:t>f</a:t>
            </a:r>
            <a:r>
              <a:rPr lang="en-US" sz="2400">
                <a:latin typeface="Arial" charset="0"/>
                <a:ea typeface="MS PGothic" charset="0"/>
              </a:rPr>
              <a:t> are °C/</a:t>
            </a:r>
            <a:r>
              <a:rPr lang="en-US" sz="2400" i="1">
                <a:latin typeface="Arial" charset="0"/>
                <a:ea typeface="MS PGothic" charset="0"/>
              </a:rPr>
              <a:t>m.</a:t>
            </a:r>
            <a:endParaRPr lang="en-US" sz="2400">
              <a:latin typeface="Arial" charset="0"/>
              <a:ea typeface="MS PGothic" charset="0"/>
            </a:endParaRPr>
          </a:p>
        </p:txBody>
      </p:sp>
      <p:sp>
        <p:nvSpPr>
          <p:cNvPr id="79875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Freezing Point Depression</a:t>
            </a:r>
          </a:p>
        </p:txBody>
      </p:sp>
    </p:spTree>
    <p:extLst>
      <p:ext uri="{BB962C8B-B14F-4D97-AF65-F5344CB8AC3E}">
        <p14:creationId xmlns:p14="http://schemas.microsoft.com/office/powerpoint/2010/main" val="1260178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Arial" charset="0"/>
                <a:ea typeface="MS PGothic" charset="0"/>
                <a:cs typeface="Arial" charset="0"/>
              </a:rPr>
              <a:t>K</a:t>
            </a:r>
            <a:r>
              <a:rPr lang="en-US" baseline="-25000">
                <a:latin typeface="Arial" charset="0"/>
                <a:ea typeface="MS PGothic" charset="0"/>
                <a:cs typeface="Arial" charset="0"/>
              </a:rPr>
              <a:t>f</a:t>
            </a: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80899" name="Picture 1" descr="12_08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"/>
          <a:stretch>
            <a:fillRect/>
          </a:stretch>
        </p:blipFill>
        <p:spPr bwMode="auto">
          <a:xfrm>
            <a:off x="304800" y="1968500"/>
            <a:ext cx="85344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47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685800"/>
            <a:ext cx="8458200" cy="53340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boiling point of a solution is higher than the boiling point of the pure solvent.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For a nonvolatile solute</a:t>
            </a: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difference between the boiling point of the solution and boiling point of the pure solvent is directly proportional to the molal concentration of solute particles.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sz="2800">
                <a:latin typeface="Symbol" charset="0"/>
                <a:ea typeface="MS PGothic" charset="0"/>
              </a:rPr>
              <a:t>(</a:t>
            </a:r>
            <a:r>
              <a:rPr lang="en-US" sz="2800">
                <a:latin typeface="Arial" charset="0"/>
                <a:ea typeface="MS PGothic" charset="0"/>
              </a:rPr>
              <a:t>BP</a:t>
            </a:r>
            <a:r>
              <a:rPr lang="en-US" sz="2800" baseline="-25000">
                <a:latin typeface="Arial" charset="0"/>
                <a:ea typeface="MS PGothic" charset="0"/>
              </a:rPr>
              <a:t>solution</a:t>
            </a:r>
            <a:r>
              <a:rPr lang="en-US" sz="2800">
                <a:latin typeface="Arial" charset="0"/>
                <a:ea typeface="MS PGothic" charset="0"/>
              </a:rPr>
              <a:t> – BP</a:t>
            </a:r>
            <a:r>
              <a:rPr lang="en-US" sz="2800" baseline="-25000">
                <a:latin typeface="Arial" charset="0"/>
                <a:ea typeface="MS PGothic" charset="0"/>
              </a:rPr>
              <a:t>solvent</a:t>
            </a:r>
            <a:r>
              <a:rPr lang="en-US" sz="2800">
                <a:latin typeface="Arial" charset="0"/>
                <a:ea typeface="MS PGothic" charset="0"/>
              </a:rPr>
              <a:t>) = </a:t>
            </a:r>
            <a:r>
              <a:rPr lang="el-GR" sz="2800">
                <a:latin typeface="Arial" charset="0"/>
                <a:ea typeface="MS PGothic" charset="0"/>
              </a:rPr>
              <a:t>Δ</a:t>
            </a:r>
            <a:r>
              <a:rPr lang="en-US" sz="2800" i="1">
                <a:latin typeface="Arial" charset="0"/>
                <a:ea typeface="MS PGothic" charset="0"/>
              </a:rPr>
              <a:t>T</a:t>
            </a:r>
            <a:r>
              <a:rPr lang="en-US" sz="2800" baseline="-25000">
                <a:latin typeface="Arial" charset="0"/>
                <a:ea typeface="MS PGothic" charset="0"/>
              </a:rPr>
              <a:t>b</a:t>
            </a:r>
            <a:r>
              <a:rPr lang="en-US" sz="2800">
                <a:latin typeface="Arial" charset="0"/>
                <a:ea typeface="MS PGothic" charset="0"/>
              </a:rPr>
              <a:t> = </a:t>
            </a:r>
            <a:r>
              <a:rPr lang="en-US" sz="2800" i="1">
                <a:latin typeface="Arial" charset="0"/>
                <a:ea typeface="MS PGothic" charset="0"/>
              </a:rPr>
              <a:t>m∙K</a:t>
            </a:r>
            <a:r>
              <a:rPr lang="en-US" sz="2800" baseline="-25000">
                <a:latin typeface="Arial" charset="0"/>
                <a:ea typeface="MS PGothic" charset="0"/>
              </a:rPr>
              <a:t>b</a:t>
            </a:r>
            <a:endParaRPr lang="en-US" sz="2800">
              <a:latin typeface="Arial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proportionality constant is called the boiling point elevation constant, </a:t>
            </a:r>
            <a:r>
              <a:rPr lang="en-US" sz="2800" i="1">
                <a:latin typeface="Arial" charset="0"/>
                <a:ea typeface="MS PGothic" charset="0"/>
              </a:rPr>
              <a:t>K</a:t>
            </a:r>
            <a:r>
              <a:rPr lang="en-US" sz="2800" baseline="-25000">
                <a:latin typeface="Arial" charset="0"/>
                <a:ea typeface="MS PGothic" charset="0"/>
              </a:rPr>
              <a:t>b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The value of </a:t>
            </a:r>
            <a:r>
              <a:rPr lang="en-US" sz="2400" i="1">
                <a:latin typeface="Arial" charset="0"/>
                <a:ea typeface="MS PGothic" charset="0"/>
              </a:rPr>
              <a:t>K</a:t>
            </a:r>
            <a:r>
              <a:rPr lang="en-US" sz="2400" baseline="-25000">
                <a:latin typeface="Arial" charset="0"/>
                <a:ea typeface="MS PGothic" charset="0"/>
              </a:rPr>
              <a:t>b</a:t>
            </a:r>
            <a:r>
              <a:rPr lang="en-US" sz="2400">
                <a:latin typeface="Arial" charset="0"/>
                <a:ea typeface="MS PGothic" charset="0"/>
              </a:rPr>
              <a:t> depends on the solvent.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The units of </a:t>
            </a:r>
            <a:r>
              <a:rPr lang="en-US" sz="2400" i="1">
                <a:latin typeface="Arial" charset="0"/>
                <a:ea typeface="MS PGothic" charset="0"/>
              </a:rPr>
              <a:t>K</a:t>
            </a:r>
            <a:r>
              <a:rPr lang="en-US" sz="2400" baseline="-25000">
                <a:latin typeface="Arial" charset="0"/>
                <a:ea typeface="MS PGothic" charset="0"/>
              </a:rPr>
              <a:t>b</a:t>
            </a:r>
            <a:r>
              <a:rPr lang="en-US" sz="2400">
                <a:latin typeface="Arial" charset="0"/>
                <a:ea typeface="MS PGothic" charset="0"/>
              </a:rPr>
              <a:t> are °C/m.</a:t>
            </a:r>
          </a:p>
        </p:txBody>
      </p:sp>
      <p:sp>
        <p:nvSpPr>
          <p:cNvPr id="81923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Boiling Point Elevation</a:t>
            </a:r>
          </a:p>
        </p:txBody>
      </p:sp>
    </p:spTree>
    <p:extLst>
      <p:ext uri="{BB962C8B-B14F-4D97-AF65-F5344CB8AC3E}">
        <p14:creationId xmlns:p14="http://schemas.microsoft.com/office/powerpoint/2010/main" val="3277284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685800"/>
            <a:ext cx="8077200" cy="35052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Osmosis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is the flow of solvent from a solution of low concentration into a solution of high concentration.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The solutions may be separated by a semipermeable membrane.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semipermeable</a:t>
            </a:r>
            <a:r>
              <a:rPr lang="en-US" sz="2800" b="1" dirty="0" smtClean="0">
                <a:solidFill>
                  <a:schemeClr val="accent1"/>
                </a:solidFill>
                <a:ea typeface="+mn-ea"/>
                <a:cs typeface="+mn-cs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membrane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allows solvent to flow through it, but not solute. </a:t>
            </a:r>
          </a:p>
        </p:txBody>
      </p:sp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Osmosis</a:t>
            </a:r>
          </a:p>
        </p:txBody>
      </p:sp>
    </p:spTree>
    <p:extLst>
      <p:ext uri="{BB962C8B-B14F-4D97-AF65-F5344CB8AC3E}">
        <p14:creationId xmlns:p14="http://schemas.microsoft.com/office/powerpoint/2010/main" val="3428779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4175" y="685800"/>
            <a:ext cx="8915400" cy="32766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The amount of pressure needed to keep osmotic flow from taking place is called the </a:t>
            </a:r>
            <a:r>
              <a:rPr lang="en-US" sz="2800" b="1">
                <a:solidFill>
                  <a:schemeClr val="hlink"/>
                </a:solidFill>
                <a:latin typeface="Arial" charset="0"/>
                <a:ea typeface="MS PGothic" charset="0"/>
              </a:rPr>
              <a:t>osmotic pressure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The osmotic pressure, </a:t>
            </a:r>
            <a:r>
              <a:rPr lang="en-US" sz="2800" b="1">
                <a:latin typeface="Symbo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, is directly proportional to the molarity of the solute particles.</a:t>
            </a:r>
          </a:p>
          <a:p>
            <a:pPr lvl="1"/>
            <a:r>
              <a:rPr lang="en-US" sz="2400" i="1">
                <a:latin typeface="Arial" charset="0"/>
                <a:ea typeface="MS PGothic" charset="0"/>
              </a:rPr>
              <a:t>R</a:t>
            </a:r>
            <a:r>
              <a:rPr lang="en-US" sz="2400">
                <a:latin typeface="Arial" charset="0"/>
                <a:ea typeface="MS PGothic" charset="0"/>
              </a:rPr>
              <a:t> = 0.08206 (atm∙L)/(mol∙K)</a:t>
            </a:r>
          </a:p>
          <a:p>
            <a:pPr algn="ctr">
              <a:buFontTx/>
              <a:buNone/>
            </a:pPr>
            <a:r>
              <a:rPr lang="el-GR" sz="4400" b="1">
                <a:solidFill>
                  <a:schemeClr val="accent2"/>
                </a:solidFill>
                <a:latin typeface="Times New Roman" charset="0"/>
                <a:ea typeface="MS PGothic" charset="0"/>
                <a:cs typeface="Times New Roman" charset="0"/>
              </a:rPr>
              <a:t>Π</a:t>
            </a:r>
            <a:r>
              <a:rPr lang="en-US" sz="4400" b="1">
                <a:solidFill>
                  <a:schemeClr val="accent2"/>
                </a:solidFill>
                <a:latin typeface="Arial" charset="0"/>
                <a:ea typeface="MS PGothic" charset="0"/>
              </a:rPr>
              <a:t> = </a:t>
            </a:r>
            <a:r>
              <a:rPr lang="en-US" sz="4400" b="1" i="1">
                <a:solidFill>
                  <a:schemeClr val="accent2"/>
                </a:solidFill>
                <a:latin typeface="Arial" charset="0"/>
                <a:ea typeface="MS PGothic" charset="0"/>
              </a:rPr>
              <a:t>MRT</a:t>
            </a:r>
            <a:endParaRPr lang="en-US" sz="4400" b="1">
              <a:solidFill>
                <a:schemeClr val="accent2"/>
              </a:solidFill>
              <a:latin typeface="Arial" charset="0"/>
              <a:ea typeface="MS PGothic" charset="0"/>
            </a:endParaRPr>
          </a:p>
        </p:txBody>
      </p:sp>
      <p:sp>
        <p:nvSpPr>
          <p:cNvPr id="83971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Osmotic Pressure</a:t>
            </a:r>
          </a:p>
        </p:txBody>
      </p:sp>
    </p:spTree>
    <p:extLst>
      <p:ext uri="{BB962C8B-B14F-4D97-AF65-F5344CB8AC3E}">
        <p14:creationId xmlns:p14="http://schemas.microsoft.com/office/powerpoint/2010/main" val="1949145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526463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Parts can be measured by mass or volume.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Parts are generally measured in the same units.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By mass in grams, kilogram, </a:t>
            </a:r>
            <a:r>
              <a:rPr lang="en-US" sz="2400" dirty="0" err="1">
                <a:ea typeface="ＭＳ Ｐゴシック" charset="0"/>
              </a:rPr>
              <a:t>lbs</a:t>
            </a:r>
            <a:r>
              <a:rPr lang="en-US" sz="2400" dirty="0">
                <a:ea typeface="ＭＳ Ｐゴシック" charset="0"/>
              </a:rPr>
              <a:t>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By volume in mL, L, gallons,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Mass and volume combined in grams and mL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Parts Solute in Parts Solution </a:t>
            </a:r>
          </a:p>
        </p:txBody>
      </p:sp>
    </p:spTree>
    <p:extLst>
      <p:ext uri="{BB962C8B-B14F-4D97-AF65-F5344CB8AC3E}">
        <p14:creationId xmlns:p14="http://schemas.microsoft.com/office/powerpoint/2010/main" val="2953903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12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>
            <a:fillRect/>
          </a:stretch>
        </p:blipFill>
        <p:spPr bwMode="auto">
          <a:xfrm>
            <a:off x="304800" y="1460500"/>
            <a:ext cx="8534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An Osmosis Cell</a:t>
            </a:r>
          </a:p>
        </p:txBody>
      </p:sp>
    </p:spTree>
    <p:extLst>
      <p:ext uri="{BB962C8B-B14F-4D97-AF65-F5344CB8AC3E}">
        <p14:creationId xmlns:p14="http://schemas.microsoft.com/office/powerpoint/2010/main" val="2573596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458200" cy="50292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Ionic compounds produce multiple solute particles for each formula unit.</a:t>
            </a:r>
            <a:r>
              <a:rPr lang="en-US" sz="2800" b="1">
                <a:latin typeface="Arial" charset="0"/>
                <a:ea typeface="MS PGothic" charset="0"/>
              </a:rPr>
              <a:t> 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r>
              <a:rPr lang="en-US" sz="2800">
                <a:latin typeface="Arial" charset="0"/>
                <a:ea typeface="MS PGothic" charset="0"/>
              </a:rPr>
              <a:t>The theoretical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van</a:t>
            </a:r>
            <a:r>
              <a:rPr lang="ja-JP" alt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’</a:t>
            </a:r>
            <a:r>
              <a:rPr lang="en-US" altLang="ja-JP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t Hoff factor, </a:t>
            </a:r>
            <a:r>
              <a:rPr lang="en-US" altLang="ja-JP" sz="2800" b="1" i="1">
                <a:solidFill>
                  <a:srgbClr val="3C8C93"/>
                </a:solidFill>
                <a:latin typeface="Arial" charset="0"/>
                <a:ea typeface="MS PGothic" charset="0"/>
              </a:rPr>
              <a:t>i</a:t>
            </a:r>
            <a:r>
              <a:rPr lang="en-US" altLang="ja-JP" sz="2800" i="1">
                <a:latin typeface="Arial" charset="0"/>
                <a:ea typeface="MS PGothic" charset="0"/>
              </a:rPr>
              <a:t>,</a:t>
            </a:r>
            <a:r>
              <a:rPr lang="en-US" altLang="ja-JP" sz="2800">
                <a:solidFill>
                  <a:schemeClr val="accent1"/>
                </a:solidFill>
                <a:latin typeface="Arial" charset="0"/>
                <a:ea typeface="MS PGothic" charset="0"/>
              </a:rPr>
              <a:t> </a:t>
            </a:r>
            <a:r>
              <a:rPr lang="en-US" altLang="ja-JP" sz="2800">
                <a:latin typeface="Arial" charset="0"/>
                <a:ea typeface="MS PGothic" charset="0"/>
              </a:rPr>
              <a:t>is the ratio of moles of solute particles to moles of formula units dissolved.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r>
              <a:rPr lang="en-US" sz="2800">
                <a:latin typeface="Arial" charset="0"/>
                <a:ea typeface="MS PGothic" charset="0"/>
              </a:rPr>
              <a:t>The measured van</a:t>
            </a:r>
            <a:r>
              <a:rPr lang="ja-JP" altLang="en-US" sz="2800">
                <a:latin typeface="Arial" charset="0"/>
                <a:ea typeface="MS PGothic" charset="0"/>
              </a:rPr>
              <a:t>’</a:t>
            </a:r>
            <a:r>
              <a:rPr lang="en-US" altLang="ja-JP" sz="2800">
                <a:latin typeface="Arial" charset="0"/>
                <a:ea typeface="MS PGothic" charset="0"/>
              </a:rPr>
              <a:t>t Hoff factors are generally less than the theoretical due to ion pairing in solution.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Therefore, the measured van</a:t>
            </a:r>
            <a:r>
              <a:rPr lang="ja-JP" altLang="en-US" sz="2400">
                <a:latin typeface="Arial" charset="0"/>
                <a:ea typeface="MS PGothic" charset="0"/>
              </a:rPr>
              <a:t>’</a:t>
            </a:r>
            <a:r>
              <a:rPr lang="en-US" altLang="ja-JP" sz="2400">
                <a:latin typeface="Arial" charset="0"/>
                <a:ea typeface="MS PGothic" charset="0"/>
              </a:rPr>
              <a:t>t Hoff factors often cause the </a:t>
            </a:r>
            <a:r>
              <a:rPr lang="el-GR" altLang="ja-JP" sz="2400">
                <a:latin typeface="Arial" charset="0"/>
                <a:ea typeface="MS PGothic" charset="0"/>
              </a:rPr>
              <a:t>Δ</a:t>
            </a:r>
            <a:r>
              <a:rPr lang="en-US" altLang="ja-JP" sz="2400" i="1">
                <a:latin typeface="Arial" charset="0"/>
                <a:ea typeface="MS PGothic" charset="0"/>
              </a:rPr>
              <a:t>T</a:t>
            </a:r>
            <a:r>
              <a:rPr lang="en-US" altLang="ja-JP" sz="2400">
                <a:latin typeface="Arial" charset="0"/>
                <a:ea typeface="MS PGothic" charset="0"/>
              </a:rPr>
              <a:t> to be lower than you might expect.</a:t>
            </a:r>
          </a:p>
          <a:p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86019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Van</a:t>
            </a:r>
            <a:r>
              <a:rPr lang="ja-JP" altLang="en-US" sz="3200" b="1">
                <a:solidFill>
                  <a:srgbClr val="ED6B06"/>
                </a:solidFill>
                <a:cs typeface="Arial" charset="0"/>
              </a:rPr>
              <a:t>’</a:t>
            </a:r>
            <a:r>
              <a:rPr lang="en-US" altLang="ja-JP" sz="3200" b="1">
                <a:solidFill>
                  <a:srgbClr val="ED6B06"/>
                </a:solidFill>
                <a:cs typeface="Arial" charset="0"/>
              </a:rPr>
              <a:t>t Hoff Factors</a:t>
            </a:r>
            <a:endParaRPr lang="en-US" sz="3200" b="1">
              <a:solidFill>
                <a:srgbClr val="ED6B0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04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12_1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"/>
          <a:stretch>
            <a:fillRect/>
          </a:stretch>
        </p:blipFill>
        <p:spPr bwMode="auto">
          <a:xfrm>
            <a:off x="304800" y="1201738"/>
            <a:ext cx="40386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12_09_Ta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4419600" y="2971800"/>
            <a:ext cx="45942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Colligative Properties of Strong Electrolyte Solutions</a:t>
            </a:r>
          </a:p>
        </p:txBody>
      </p:sp>
    </p:spTree>
    <p:extLst>
      <p:ext uri="{BB962C8B-B14F-4D97-AF65-F5344CB8AC3E}">
        <p14:creationId xmlns:p14="http://schemas.microsoft.com/office/powerpoint/2010/main" val="187382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407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/>
              <a:t>An isosmotic solution has the same osmotic pressure as the solution inside the cell; as a result there is no net flow of water into or out of the cell.</a:t>
            </a:r>
          </a:p>
        </p:txBody>
      </p:sp>
      <p:pic>
        <p:nvPicPr>
          <p:cNvPr id="88067" name="Picture 1" descr="12_1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 bwMode="auto">
          <a:xfrm>
            <a:off x="304800" y="1981200"/>
            <a:ext cx="8534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98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6"/>
          <p:cNvSpPr txBox="1">
            <a:spLocks noChangeArrowheads="1"/>
          </p:cNvSpPr>
          <p:nvPr/>
        </p:nvSpPr>
        <p:spPr bwMode="auto">
          <a:xfrm>
            <a:off x="701675" y="228600"/>
            <a:ext cx="783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/>
              <a:t>A hyperosmotic solution has a higher osmotic pressure than the solution inside the cell; as a result there is a net flow of water out of the cell, causing it to shrivel.</a:t>
            </a:r>
          </a:p>
        </p:txBody>
      </p:sp>
      <p:pic>
        <p:nvPicPr>
          <p:cNvPr id="89091" name="Picture 3" descr="12_1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 bwMode="auto">
          <a:xfrm>
            <a:off x="381000" y="2057400"/>
            <a:ext cx="83931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75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/>
          <p:cNvSpPr txBox="1">
            <a:spLocks noChangeArrowheads="1"/>
          </p:cNvSpPr>
          <p:nvPr/>
        </p:nvSpPr>
        <p:spPr bwMode="auto">
          <a:xfrm>
            <a:off x="701675" y="228600"/>
            <a:ext cx="783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/>
              <a:t>A hyposmotic solution has a lower osmotic pressure than the solution inside the cell; as a result there is a net flow of water into the cell, causing it to swell.</a:t>
            </a:r>
          </a:p>
        </p:txBody>
      </p:sp>
      <p:pic>
        <p:nvPicPr>
          <p:cNvPr id="90115" name="Picture 3" descr="12_1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 bwMode="auto">
          <a:xfrm>
            <a:off x="381000" y="2063750"/>
            <a:ext cx="8382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46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609600"/>
            <a:ext cx="8991600" cy="5257800"/>
          </a:xfrm>
          <a:noFill/>
        </p:spPr>
        <p:txBody>
          <a:bodyPr lIns="90488" tIns="44450" rIns="90488" bIns="44450"/>
          <a:lstStyle/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Solutions = homogeneous</a:t>
            </a: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Suspensions = heterogeneous, separate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on standing</a:t>
            </a: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Colloids = heterogeneous, do not separate 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on standing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Particles can coagulate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Cannot pass through semipermeable membrane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Hydrophilic</a:t>
            </a:r>
          </a:p>
          <a:p>
            <a:pPr lvl="2">
              <a:spcBef>
                <a:spcPct val="10000"/>
              </a:spcBef>
            </a:pPr>
            <a:r>
              <a:rPr lang="en-US" sz="2200">
                <a:latin typeface="Arial" charset="0"/>
                <a:ea typeface="MS PGothic" charset="0"/>
              </a:rPr>
              <a:t>Stabilized by attraction for solvent (water)</a:t>
            </a:r>
          </a:p>
          <a:p>
            <a:pPr lvl="1"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Hydrophobic</a:t>
            </a:r>
          </a:p>
          <a:p>
            <a:pPr lvl="2">
              <a:spcBef>
                <a:spcPct val="10000"/>
              </a:spcBef>
            </a:pPr>
            <a:r>
              <a:rPr lang="en-US" sz="2200">
                <a:latin typeface="Arial" charset="0"/>
                <a:ea typeface="MS PGothic" charset="0"/>
              </a:rPr>
              <a:t>Stabilized by charged surface repulsions</a:t>
            </a:r>
          </a:p>
          <a:p>
            <a:pPr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Show the Tyndall effect and Brownian motion.</a:t>
            </a:r>
          </a:p>
        </p:txBody>
      </p:sp>
      <p:sp>
        <p:nvSpPr>
          <p:cNvPr id="91139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Mixtures</a:t>
            </a:r>
          </a:p>
        </p:txBody>
      </p:sp>
    </p:spTree>
    <p:extLst>
      <p:ext uri="{BB962C8B-B14F-4D97-AF65-F5344CB8AC3E}">
        <p14:creationId xmlns:p14="http://schemas.microsoft.com/office/powerpoint/2010/main" val="2319132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12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 bwMode="auto">
          <a:xfrm>
            <a:off x="1752600" y="762000"/>
            <a:ext cx="563880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Brownian Motion</a:t>
            </a:r>
          </a:p>
        </p:txBody>
      </p:sp>
    </p:spTree>
    <p:extLst>
      <p:ext uri="{BB962C8B-B14F-4D97-AF65-F5344CB8AC3E}">
        <p14:creationId xmlns:p14="http://schemas.microsoft.com/office/powerpoint/2010/main" val="185223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12_10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 bwMode="auto">
          <a:xfrm>
            <a:off x="1828800" y="685800"/>
            <a:ext cx="5435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Types of Colloidal Suspensions</a:t>
            </a:r>
          </a:p>
        </p:txBody>
      </p:sp>
    </p:spTree>
    <p:extLst>
      <p:ext uri="{BB962C8B-B14F-4D97-AF65-F5344CB8AC3E}">
        <p14:creationId xmlns:p14="http://schemas.microsoft.com/office/powerpoint/2010/main" val="3656439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6096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Triglycerides can be broken down into fatty acid salts and glycerol by treatment with a strong hydroxide solution.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Fatty acid salts have a very polar </a:t>
            </a:r>
            <a:r>
              <a:rPr lang="ja-JP" altLang="en-US" sz="2800">
                <a:latin typeface="Arial" charset="0"/>
                <a:ea typeface="MS PGothic" charset="0"/>
              </a:rPr>
              <a:t>“</a:t>
            </a:r>
            <a:r>
              <a:rPr lang="en-US" altLang="ja-JP" sz="2800">
                <a:latin typeface="Arial" charset="0"/>
                <a:ea typeface="MS PGothic" charset="0"/>
              </a:rPr>
              <a:t>head</a:t>
            </a:r>
            <a:r>
              <a:rPr lang="ja-JP" altLang="en-US" sz="2800">
                <a:latin typeface="Arial" charset="0"/>
                <a:ea typeface="MS PGothic" charset="0"/>
              </a:rPr>
              <a:t>”</a:t>
            </a:r>
            <a:r>
              <a:rPr lang="en-US" altLang="ja-JP" sz="2800">
                <a:latin typeface="Arial" charset="0"/>
                <a:ea typeface="MS PGothic" charset="0"/>
              </a:rPr>
              <a:t> because it is ionic and a very nonpolar </a:t>
            </a:r>
            <a:r>
              <a:rPr lang="ja-JP" altLang="en-US" sz="2800">
                <a:latin typeface="Arial" charset="0"/>
                <a:ea typeface="MS PGothic" charset="0"/>
              </a:rPr>
              <a:t>“</a:t>
            </a:r>
            <a:r>
              <a:rPr lang="en-US" altLang="ja-JP" sz="2800">
                <a:latin typeface="Arial" charset="0"/>
                <a:ea typeface="MS PGothic" charset="0"/>
              </a:rPr>
              <a:t>tail</a:t>
            </a:r>
            <a:r>
              <a:rPr lang="ja-JP" altLang="en-US" sz="2800">
                <a:latin typeface="Arial" charset="0"/>
                <a:ea typeface="MS PGothic" charset="0"/>
              </a:rPr>
              <a:t>”</a:t>
            </a:r>
            <a:r>
              <a:rPr lang="en-US" altLang="ja-JP" sz="2800">
                <a:latin typeface="Arial" charset="0"/>
                <a:ea typeface="MS PGothic" charset="0"/>
              </a:rPr>
              <a:t> because it is all C and H.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solidFill>
                  <a:schemeClr val="hlink"/>
                </a:solidFill>
                <a:latin typeface="Arial" charset="0"/>
                <a:ea typeface="MS PGothic" charset="0"/>
              </a:rPr>
              <a:t>Hydrophilic</a:t>
            </a:r>
            <a:r>
              <a:rPr lang="en-US" sz="2400">
                <a:latin typeface="Arial" charset="0"/>
                <a:ea typeface="MS PGothic" charset="0"/>
              </a:rPr>
              <a:t> head and </a:t>
            </a:r>
            <a:r>
              <a:rPr lang="en-US" sz="2400" b="1">
                <a:solidFill>
                  <a:schemeClr val="hlink"/>
                </a:solidFill>
                <a:latin typeface="Arial" charset="0"/>
                <a:ea typeface="MS PGothic" charset="0"/>
              </a:rPr>
              <a:t>hydrophobic</a:t>
            </a:r>
            <a:r>
              <a:rPr lang="en-US" sz="2400">
                <a:latin typeface="Arial" charset="0"/>
                <a:ea typeface="MS PGothic" charset="0"/>
              </a:rPr>
              <a:t> tail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This unique structure allows the fatty acid salts, called </a:t>
            </a:r>
            <a:r>
              <a:rPr lang="en-US" sz="2800" b="1">
                <a:solidFill>
                  <a:schemeClr val="hlink"/>
                </a:solidFill>
                <a:latin typeface="Arial" charset="0"/>
                <a:ea typeface="MS PGothic" charset="0"/>
              </a:rPr>
              <a:t>soaps</a:t>
            </a:r>
            <a:r>
              <a:rPr lang="en-US" sz="2800">
                <a:latin typeface="Arial" charset="0"/>
                <a:ea typeface="MS PGothic" charset="0"/>
              </a:rPr>
              <a:t>, to help oily substances be attracted to water.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solidFill>
                  <a:schemeClr val="hlink"/>
                </a:solidFill>
                <a:latin typeface="Arial" charset="0"/>
                <a:ea typeface="MS PGothic" charset="0"/>
              </a:rPr>
              <a:t>Micelle</a:t>
            </a:r>
            <a:r>
              <a:rPr lang="en-US" sz="2400" b="1">
                <a:latin typeface="Arial" charset="0"/>
                <a:ea typeface="MS PGothic" charset="0"/>
              </a:rPr>
              <a:t> </a:t>
            </a:r>
            <a:r>
              <a:rPr lang="en-US" sz="2400">
                <a:latin typeface="Arial" charset="0"/>
                <a:ea typeface="MS PGothic" charset="0"/>
              </a:rPr>
              <a:t>formation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Emulsification</a:t>
            </a:r>
          </a:p>
        </p:txBody>
      </p:sp>
      <p:sp>
        <p:nvSpPr>
          <p:cNvPr id="942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Soaps</a:t>
            </a:r>
          </a:p>
        </p:txBody>
      </p:sp>
    </p:spTree>
    <p:extLst>
      <p:ext uri="{BB962C8B-B14F-4D97-AF65-F5344CB8AC3E}">
        <p14:creationId xmlns:p14="http://schemas.microsoft.com/office/powerpoint/2010/main" val="573558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526463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Percentage = parts of solute in every 100 parts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If a solution is 0.9% by mass, then there are 0.9 grams of solute in every 100 grams of solution (or 0.9 kg solute in every 100 kg solution).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Parts per million = parts of solute in every 1 million parts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If a solution is 36 ppm by volume, then there are 36 mL of solute in 1 million mL of solution.</a:t>
            </a: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Parts Solute in Parts Solution </a:t>
            </a:r>
          </a:p>
        </p:txBody>
      </p:sp>
    </p:spTree>
    <p:extLst>
      <p:ext uri="{BB962C8B-B14F-4D97-AF65-F5344CB8AC3E}">
        <p14:creationId xmlns:p14="http://schemas.microsoft.com/office/powerpoint/2010/main" val="289915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Soap</a:t>
            </a:r>
          </a:p>
        </p:txBody>
      </p:sp>
      <p:pic>
        <p:nvPicPr>
          <p:cNvPr id="95235" name="Picture 2" descr="12_1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124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 descr="12_21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"/>
          <a:stretch>
            <a:fillRect/>
          </a:stretch>
        </p:blipFill>
        <p:spPr bwMode="auto">
          <a:xfrm>
            <a:off x="3429000" y="1752600"/>
            <a:ext cx="55626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0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Soap</a:t>
            </a:r>
          </a:p>
        </p:txBody>
      </p:sp>
      <p:pic>
        <p:nvPicPr>
          <p:cNvPr id="96259" name="Picture 1" descr="12_2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2286000" y="685800"/>
            <a:ext cx="449738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14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Arial" charset="0"/>
              </a:rPr>
              <a:t>The Tyndall Effect</a:t>
            </a:r>
          </a:p>
        </p:txBody>
      </p:sp>
      <p:pic>
        <p:nvPicPr>
          <p:cNvPr id="97283" name="Picture 5" descr="12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2819400" y="685800"/>
            <a:ext cx="3810000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9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Micelle Repulsions</a:t>
            </a:r>
          </a:p>
        </p:txBody>
      </p:sp>
      <p:pic>
        <p:nvPicPr>
          <p:cNvPr id="98307" name="Picture 1" descr="12_2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"/>
          <a:stretch>
            <a:fillRect/>
          </a:stretch>
        </p:blipFill>
        <p:spPr bwMode="auto">
          <a:xfrm>
            <a:off x="304800" y="990600"/>
            <a:ext cx="85344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458200" cy="3181350"/>
          </a:xfrm>
        </p:spPr>
        <p:txBody>
          <a:bodyPr lIns="90488" tIns="44450" rIns="90488" bIns="44450"/>
          <a:lstStyle/>
          <a:p>
            <a:r>
              <a:rPr lang="en-US" sz="2800">
                <a:latin typeface="Arial" charset="0"/>
                <a:ea typeface="MS PGothic" charset="0"/>
              </a:rPr>
              <a:t>Grams of solute per 1,000,000 g of solution</a:t>
            </a:r>
          </a:p>
          <a:p>
            <a:r>
              <a:rPr lang="en-US" sz="2800">
                <a:latin typeface="Arial" charset="0"/>
                <a:ea typeface="MS PGothic" charset="0"/>
              </a:rPr>
              <a:t>mg of solute per 1 kg of solution</a:t>
            </a:r>
          </a:p>
          <a:p>
            <a:r>
              <a:rPr lang="en-US" sz="2800">
                <a:latin typeface="Arial" charset="0"/>
                <a:ea typeface="MS PGothic" charset="0"/>
              </a:rPr>
              <a:t>1 liter of water = 1 kg of water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For aqueous solutions we often approximate the kg of the solution as the kg or L of water.</a:t>
            </a:r>
          </a:p>
          <a:p>
            <a:pPr lvl="2"/>
            <a:r>
              <a:rPr lang="en-US" sz="2200">
                <a:latin typeface="Arial" charset="0"/>
                <a:ea typeface="MS PGothic" charset="0"/>
              </a:rPr>
              <a:t>For dilute solutions, the difference in density between the solution and pure water is usually negligible.</a:t>
            </a:r>
          </a:p>
        </p:txBody>
      </p:sp>
      <p:pic>
        <p:nvPicPr>
          <p:cNvPr id="59395" name="Picture 7" descr="Picture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67200"/>
            <a:ext cx="4943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8" descr="Picture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5297488"/>
            <a:ext cx="55832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PPM</a:t>
            </a:r>
          </a:p>
        </p:txBody>
      </p:sp>
    </p:spTree>
    <p:extLst>
      <p:ext uri="{BB962C8B-B14F-4D97-AF65-F5344CB8AC3E}">
        <p14:creationId xmlns:p14="http://schemas.microsoft.com/office/powerpoint/2010/main" val="2947616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Picture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514600"/>
            <a:ext cx="44735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ED6B06"/>
                </a:solidFill>
                <a:cs typeface="Arial" charset="0"/>
              </a:rPr>
              <a:t>Parts Per Billion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896955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077200" cy="48006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The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mole fraction</a:t>
            </a:r>
            <a:r>
              <a:rPr lang="en-US" sz="2800">
                <a:solidFill>
                  <a:srgbClr val="3C8C93"/>
                </a:solidFill>
                <a:latin typeface="Arial" charset="0"/>
                <a:ea typeface="MS PGothic" charset="0"/>
              </a:rPr>
              <a:t> </a:t>
            </a:r>
            <a:r>
              <a:rPr lang="en-US" sz="2800">
                <a:latin typeface="Arial" charset="0"/>
                <a:ea typeface="MS PGothic" charset="0"/>
              </a:rPr>
              <a:t>is the fraction of the moles of one component in the total moles of all the components of the solution.</a:t>
            </a:r>
          </a:p>
          <a:p>
            <a:pPr>
              <a:lnSpc>
                <a:spcPct val="90000"/>
              </a:lnSpc>
            </a:pPr>
            <a:endParaRPr lang="en-US" sz="1000"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Total of all the mole fractions in a solution = 1.</a:t>
            </a:r>
          </a:p>
          <a:p>
            <a:pPr>
              <a:lnSpc>
                <a:spcPct val="90000"/>
              </a:lnSpc>
            </a:pPr>
            <a:endParaRPr lang="en-US" sz="1000"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Unitless </a:t>
            </a:r>
          </a:p>
          <a:p>
            <a:pPr>
              <a:lnSpc>
                <a:spcPct val="90000"/>
              </a:lnSpc>
            </a:pPr>
            <a:endParaRPr lang="en-US" sz="1000"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The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mole percentage</a:t>
            </a:r>
            <a:r>
              <a:rPr lang="en-US" sz="2800">
                <a:solidFill>
                  <a:srgbClr val="3C8C93"/>
                </a:solidFill>
                <a:latin typeface="Arial" charset="0"/>
                <a:ea typeface="MS PGothic" charset="0"/>
              </a:rPr>
              <a:t> </a:t>
            </a:r>
            <a:r>
              <a:rPr lang="en-US" sz="2800">
                <a:latin typeface="Arial" charset="0"/>
                <a:ea typeface="MS PGothic" charset="0"/>
              </a:rPr>
              <a:t>is the percentage of the moles of one component in the total moles of all the components of the solution.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= mole fraction × 100%</a:t>
            </a: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Solution Concentrations: Mole Fraction, </a:t>
            </a:r>
            <a:r>
              <a:rPr lang="en-US" i="1">
                <a:latin typeface="Arial" charset="0"/>
                <a:ea typeface="MS PGothic" charset="0"/>
                <a:cs typeface="Arial" charset="0"/>
              </a:rPr>
              <a:t>X</a:t>
            </a:r>
            <a:r>
              <a:rPr lang="en-US" i="1" baseline="-25000">
                <a:latin typeface="Arial" charset="0"/>
                <a:ea typeface="MS PGothic" charset="0"/>
                <a:cs typeface="Arial" charset="0"/>
              </a:rPr>
              <a:t>A</a:t>
            </a:r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45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705850" cy="37115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1.	</a:t>
            </a:r>
            <a:r>
              <a:rPr lang="en-US" sz="2800">
                <a:latin typeface="Arial" charset="0"/>
                <a:ea typeface="MS PGothic" charset="0"/>
              </a:rPr>
              <a:t>Write the given concentration as a ratio.</a:t>
            </a:r>
          </a:p>
          <a:p>
            <a:pPr marL="609600" indent="-609600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2.	Separate the numerator and denominator.</a:t>
            </a:r>
          </a:p>
          <a:p>
            <a:pPr marL="990600" lvl="1" indent="-533400"/>
            <a:r>
              <a:rPr lang="en-US" sz="2400">
                <a:latin typeface="Arial" charset="0"/>
                <a:ea typeface="MS PGothic" charset="0"/>
              </a:rPr>
              <a:t>Separate into the solute part and solution part</a:t>
            </a:r>
          </a:p>
          <a:p>
            <a:pPr marL="609600" indent="-609600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3.	Convert the solute part into the required unit.</a:t>
            </a:r>
          </a:p>
          <a:p>
            <a:pPr marL="609600" indent="-609600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4.	Convert the solution part into the required unit.</a:t>
            </a:r>
          </a:p>
          <a:p>
            <a:pPr marL="609600" indent="-609600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5.	Use the definitions to calculate the new concentration units.</a:t>
            </a:r>
          </a:p>
        </p:txBody>
      </p:sp>
      <p:sp>
        <p:nvSpPr>
          <p:cNvPr id="62467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Converting Concentration Units</a:t>
            </a:r>
          </a:p>
        </p:txBody>
      </p:sp>
    </p:spTree>
    <p:extLst>
      <p:ext uri="{BB962C8B-B14F-4D97-AF65-F5344CB8AC3E}">
        <p14:creationId xmlns:p14="http://schemas.microsoft.com/office/powerpoint/2010/main" val="3913922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4175" y="762000"/>
            <a:ext cx="8612188" cy="4876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Colligative properties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are properties whose value depends only on the number of solute particles, and not on what they are.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V</a:t>
            </a:r>
            <a:r>
              <a:rPr lang="en-US" sz="2400" dirty="0" smtClean="0">
                <a:ea typeface="ＭＳ Ｐゴシック" charset="0"/>
              </a:rPr>
              <a:t>alue of the property depends on the concentration of the solution.</a:t>
            </a:r>
          </a:p>
          <a:p>
            <a:pPr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The difference in the value of the property between the solution and the pure substance is generally related to the different attractive forces and solute particles occupying solvent molecules positions.</a:t>
            </a: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3638136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Microsoft Macintosh PowerPoint</Application>
  <PresentationFormat>On-screen Show (4:3)</PresentationFormat>
  <Paragraphs>201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Solution Concentration: Molality, m</vt:lpstr>
      <vt:lpstr>Parts Solute in Parts Solution </vt:lpstr>
      <vt:lpstr>Parts Solute in Parts Solution </vt:lpstr>
      <vt:lpstr>PPM</vt:lpstr>
      <vt:lpstr>PowerPoint Presentation</vt:lpstr>
      <vt:lpstr>Solution Concentrations: Mole Fraction, XA</vt:lpstr>
      <vt:lpstr>PowerPoint Presentation</vt:lpstr>
      <vt:lpstr>PowerPoint Presentation</vt:lpstr>
      <vt:lpstr>Vapor Pressure of Solutions</vt:lpstr>
      <vt:lpstr>Vapor Pressure of Solutions</vt:lpstr>
      <vt:lpstr>Vapor Pressure of Solutions</vt:lpstr>
      <vt:lpstr>Thirsty Solutions Revisited</vt:lpstr>
      <vt:lpstr>Thirsty Solutions</vt:lpstr>
      <vt:lpstr>Thirsty Solutions</vt:lpstr>
      <vt:lpstr>Raoult’s Law</vt:lpstr>
      <vt:lpstr>Vapor Pressure Lowering</vt:lpstr>
      <vt:lpstr>Raoult’s Law for Volatile Solute</vt:lpstr>
      <vt:lpstr>Ideal versus Nonideal Solution</vt:lpstr>
      <vt:lpstr>Vapor Pressure of a Nonideal Solution</vt:lpstr>
      <vt:lpstr>Deviations from Raoult’s Law</vt:lpstr>
      <vt:lpstr>Other Colligative Properties Related to Vapor Pressure Lowering</vt:lpstr>
      <vt:lpstr>PowerPoint Presentation</vt:lpstr>
      <vt:lpstr>Freezing Salt Water</vt:lpstr>
      <vt:lpstr>PowerPoint Presentation</vt:lpstr>
      <vt:lpstr>Kf</vt:lpstr>
      <vt:lpstr>PowerPoint Presentation</vt:lpstr>
      <vt:lpstr>Osmosis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Brownian Motion</vt:lpstr>
      <vt:lpstr>Types of Colloidal Suspensions</vt:lpstr>
      <vt:lpstr>Soaps</vt:lpstr>
      <vt:lpstr>Soap</vt:lpstr>
      <vt:lpstr>Soap</vt:lpstr>
      <vt:lpstr>The Tyndall Effect</vt:lpstr>
      <vt:lpstr>Micelle Repulsions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Nielsen</dc:creator>
  <cp:lastModifiedBy>Teresa Nielsen</cp:lastModifiedBy>
  <cp:revision>1</cp:revision>
  <dcterms:created xsi:type="dcterms:W3CDTF">2015-02-17T03:24:24Z</dcterms:created>
  <dcterms:modified xsi:type="dcterms:W3CDTF">2015-02-17T03:24:54Z</dcterms:modified>
</cp:coreProperties>
</file>