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1" d="100"/>
          <a:sy n="71" d="100"/>
        </p:scale>
        <p:origin x="-125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printerSettings" Target="printerSettings/printerSettings1.bin"/><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C83F0D-332C-714C-8B9E-68FCFCC14483}" type="datetimeFigureOut">
              <a:rPr lang="en-US" smtClean="0"/>
              <a:t>2/11/15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E9808F-B0BA-A44E-B260-BB01C3D7CEFC}" type="slidenum">
              <a:rPr lang="en-US" smtClean="0"/>
              <a:t>‹#›</a:t>
            </a:fld>
            <a:endParaRPr lang="en-US"/>
          </a:p>
        </p:txBody>
      </p:sp>
    </p:spTree>
    <p:extLst>
      <p:ext uri="{BB962C8B-B14F-4D97-AF65-F5344CB8AC3E}">
        <p14:creationId xmlns:p14="http://schemas.microsoft.com/office/powerpoint/2010/main" val="28126061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1E695796-953B-F74B-8B57-1C08DF5E7B7E}" type="slidenum">
              <a:rPr lang="en-US" sz="1200"/>
              <a:pPr/>
              <a:t>2</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9C362632-4B4F-134D-991D-BB613BC05049}" type="slidenum">
              <a:rPr lang="en-US" sz="1200"/>
              <a:pPr/>
              <a:t>11</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87408B9C-BFB9-1947-8431-C6AEFA5D5E89}" type="slidenum">
              <a:rPr lang="en-US" sz="1200"/>
              <a:pPr/>
              <a:t>12</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9A80281D-A079-FD44-9DCE-CABDA99F5147}" type="slidenum">
              <a:rPr lang="en-US" sz="1200"/>
              <a:pPr/>
              <a:t>13</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4BA16B84-A107-F240-8655-67E52DAF21A7}" type="slidenum">
              <a:rPr lang="en-US" sz="1200"/>
              <a:pPr/>
              <a:t>14</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C7621DDB-C8F9-9945-9BCB-8C5FFF021BEE}" type="slidenum">
              <a:rPr lang="en-US" sz="1200"/>
              <a:pPr/>
              <a:t>15</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C5589B0F-AC19-3C4C-8679-AFA4C539F8F7}" type="slidenum">
              <a:rPr lang="en-US" sz="1200"/>
              <a:pPr/>
              <a:t>16</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3E34E299-FE02-6348-B52E-6AD6CF112C93}" type="slidenum">
              <a:rPr lang="en-US" sz="1200"/>
              <a:pPr/>
              <a:t>17</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12F0FBC6-93BB-B747-874E-EE79EB832E4A}" type="slidenum">
              <a:rPr lang="en-US" sz="1200"/>
              <a:pPr/>
              <a:t>18</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99AADC57-07E9-BE42-A2E9-F203930E9939}" type="slidenum">
              <a:rPr lang="en-US" sz="1200"/>
              <a:pPr/>
              <a:t>19</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C53DE2D5-01A1-1A4E-8B3D-8159E4E8F7F4}" type="slidenum">
              <a:rPr lang="en-US" sz="1200"/>
              <a:pPr/>
              <a:t>20</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BD7DA23D-11E6-C541-84FD-4DFA7160B28A}" type="slidenum">
              <a:rPr lang="en-US" sz="1200"/>
              <a:pPr/>
              <a:t>3</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F20E5B83-834C-7347-98C7-182390A3302B}" type="slidenum">
              <a:rPr lang="en-US" sz="1200"/>
              <a:pPr/>
              <a:t>21</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C555EBE2-67E0-CB42-B744-F461C85E59A9}" type="slidenum">
              <a:rPr lang="en-US" sz="1200"/>
              <a:pPr/>
              <a:t>22</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9EA71A4E-4688-8646-B741-11AB9823D120}" type="slidenum">
              <a:rPr lang="en-US" sz="1200"/>
              <a:pPr/>
              <a:t>23</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D1EF2250-01F3-EB4C-A15B-36C6F3079FEF}" type="slidenum">
              <a:rPr lang="en-US" sz="1200"/>
              <a:pPr/>
              <a:t>24</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22C22F82-F61B-BF49-9E03-9626CD5CFF03}" type="slidenum">
              <a:rPr lang="en-US" sz="1200"/>
              <a:pPr/>
              <a:t>25</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52399E1F-3DEA-5946-9D8F-DCCC981AF95A}" type="slidenum">
              <a:rPr lang="en-US" sz="1200"/>
              <a:pPr/>
              <a:t>26</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B66210CE-E058-E84B-8034-3D5CD0D0B2D0}" type="slidenum">
              <a:rPr lang="en-US" sz="1200"/>
              <a:pPr/>
              <a:t>27</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E6CD472E-914E-804D-8DE8-50067D573E7A}" type="slidenum">
              <a:rPr lang="en-US" sz="1200"/>
              <a:pPr/>
              <a:t>28</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19823AD5-17A5-2F4A-906C-276B752086A1}" type="slidenum">
              <a:rPr lang="en-US" sz="1200"/>
              <a:pPr/>
              <a:t>29</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FA23D11C-467B-114B-BB24-0224F6AB97FA}" type="slidenum">
              <a:rPr lang="en-US" sz="1200"/>
              <a:pPr/>
              <a:t>30</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DA6843F3-860B-1D4B-B546-5FEC0082C7A0}" type="slidenum">
              <a:rPr lang="en-US" sz="1200"/>
              <a:pPr/>
              <a:t>4</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8CE7C160-7475-B944-B5B6-AD3123680636}" type="slidenum">
              <a:rPr lang="en-US" sz="1200"/>
              <a:pPr/>
              <a:t>31</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7A2CD0B7-F973-234F-9891-1CBAF4BE0DFE}" type="slidenum">
              <a:rPr lang="en-US" sz="1200"/>
              <a:pPr/>
              <a:t>32</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4E3ABCD5-2F59-C14B-BDC9-3F97A8D5265C}" type="slidenum">
              <a:rPr lang="en-US" sz="1200"/>
              <a:pPr/>
              <a:t>33</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5457EB3D-46CE-5947-A5D3-E80E579CDC37}" type="slidenum">
              <a:rPr lang="en-US" sz="1200"/>
              <a:pPr/>
              <a:t>34</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A8A4B0AD-55FC-4C42-822F-0BEA460F67F1}" type="slidenum">
              <a:rPr lang="en-US" sz="1200"/>
              <a:pPr/>
              <a:t>35</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F2E28E00-810C-C74F-95B5-FB51D5AC82F9}" type="slidenum">
              <a:rPr lang="en-US" sz="1200"/>
              <a:pPr/>
              <a:t>36</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24CBAE29-A8B0-3849-A79F-A09738E96F2A}" type="slidenum">
              <a:rPr lang="en-US" sz="1200"/>
              <a:pPr/>
              <a:t>37</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6FA28020-23F0-A14C-BBF9-F8164FE4B761}" type="slidenum">
              <a:rPr lang="en-US" sz="1200"/>
              <a:pPr/>
              <a:t>38</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A06C538C-9F34-1D49-8978-92F06D311240}" type="slidenum">
              <a:rPr lang="en-US" sz="1200"/>
              <a:pPr/>
              <a:t>39</a:t>
            </a:fld>
            <a:endParaRPr 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A76936E8-53ED-3843-885E-D7EE5084C958}" type="slidenum">
              <a:rPr lang="en-US" sz="1200"/>
              <a:pPr/>
              <a:t>40</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0488E274-FB7B-C84D-824B-9EE31F1627F4}" type="slidenum">
              <a:rPr lang="en-US" sz="1200"/>
              <a:pPr/>
              <a:t>5</a:t>
            </a:fld>
            <a:endParaRPr 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24D60066-0ACE-A548-9525-0CFEA5E4FA40}" type="slidenum">
              <a:rPr lang="en-US" sz="1200"/>
              <a:pPr/>
              <a:t>41</a:t>
            </a:fld>
            <a:endParaRPr 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E4A8FA30-3875-AF4F-ADE6-B244F6FB028B}" type="slidenum">
              <a:rPr lang="en-US" sz="1200"/>
              <a:pPr/>
              <a:t>42</a:t>
            </a:fld>
            <a:endParaRPr 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65FAC780-E246-4441-AC26-6F91B3EECE2A}" type="slidenum">
              <a:rPr lang="en-US" sz="1200"/>
              <a:pPr/>
              <a:t>43</a:t>
            </a:fld>
            <a:endParaRPr 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836D24B8-9377-054C-A0BD-498E7FAA29B2}" type="slidenum">
              <a:rPr lang="en-US" sz="1200"/>
              <a:pPr/>
              <a:t>44</a:t>
            </a:fld>
            <a:endParaRPr 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D5BA85B3-32B9-8C47-B165-DA94A4544D0D}" type="slidenum">
              <a:rPr lang="en-US" sz="1200"/>
              <a:pPr/>
              <a:t>45</a:t>
            </a:fld>
            <a:endParaRPr 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47944654-2A1A-1F49-A6BF-A5167619A3F0}" type="slidenum">
              <a:rPr lang="en-US" sz="1200"/>
              <a:pPr/>
              <a:t>46</a:t>
            </a:fld>
            <a:endParaRPr 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A469C7AC-C2F5-2943-8583-08E0BBC2CA33}" type="slidenum">
              <a:rPr lang="en-US" sz="1200"/>
              <a:pPr/>
              <a:t>47</a:t>
            </a:fld>
            <a:endParaRPr 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ABF51C6D-99AA-3A48-88BD-1BC1262CE9E7}" type="slidenum">
              <a:rPr lang="en-US" sz="1200"/>
              <a:pPr/>
              <a:t>48</a:t>
            </a:fld>
            <a:endParaRPr 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948FFEF9-36F0-1247-B1AF-CD1E5748F44A}" type="slidenum">
              <a:rPr lang="en-US" sz="1200"/>
              <a:pPr/>
              <a:t>49</a:t>
            </a:fld>
            <a:endParaRPr 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2B9ADD72-705D-BA46-8092-F6F16A6A8140}" type="slidenum">
              <a:rPr lang="en-US" sz="1200"/>
              <a:pPr/>
              <a:t>50</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EF45BBFD-8E0C-FC4F-9646-BB2EE95A1C86}" type="slidenum">
              <a:rPr lang="en-US" sz="1200"/>
              <a:pPr/>
              <a:t>6</a:t>
            </a:fld>
            <a:endParaRPr 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EEBE71C3-DFCE-6D48-8AA1-958D0C9690DE}" type="slidenum">
              <a:rPr lang="en-US" sz="1200"/>
              <a:pPr/>
              <a:t>51</a:t>
            </a:fld>
            <a:endParaRPr 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8EBF200F-BFEA-D742-B107-D12290B2E491}" type="slidenum">
              <a:rPr lang="en-US" sz="1200"/>
              <a:pPr/>
              <a:t>52</a:t>
            </a:fld>
            <a:endParaRPr 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F88E8C30-F1D1-2B41-84F2-F9711684BAF7}" type="slidenum">
              <a:rPr lang="en-US" sz="1200"/>
              <a:pPr/>
              <a:t>53</a:t>
            </a:fld>
            <a:endParaRPr 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93BEFBEE-A3F2-EC46-A026-FE04210319C8}" type="slidenum">
              <a:rPr lang="en-US" sz="1200"/>
              <a:pPr/>
              <a:t>54</a:t>
            </a:fld>
            <a:endParaRPr 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7F0877B9-B960-7A4B-B28E-8FC6402F434D}" type="slidenum">
              <a:rPr lang="en-US" sz="1200"/>
              <a:pPr/>
              <a:t>55</a:t>
            </a:fld>
            <a:endParaRPr 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2630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r"/>
            <a:fld id="{7F028FCC-AA93-CA41-973D-C1AA456CC578}" type="slidenum">
              <a:rPr lang="en-US" sz="1200"/>
              <a:pPr algn="r"/>
              <a:t>56</a:t>
            </a:fld>
            <a:endParaRPr 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27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20A50AD5-FE2B-BA41-ADD5-6446A2B6C1D1}" type="slidenum">
              <a:rPr lang="en-US" sz="1200"/>
              <a:pPr/>
              <a:t>57</a:t>
            </a:fld>
            <a:endParaRPr 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2978BB07-1A52-F94C-85BB-4041D246CC03}" type="slidenum">
              <a:rPr lang="en-US" sz="1200"/>
              <a:pPr/>
              <a:t>58</a:t>
            </a:fld>
            <a:endParaRPr 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29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225231A4-2DE3-5E4D-8239-BC939B1051F2}" type="slidenum">
              <a:rPr lang="en-US" sz="1200"/>
              <a:pPr/>
              <a:t>59</a:t>
            </a:fld>
            <a:endParaRPr lang="en-US"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30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BA65896E-9A31-4945-B919-51F46EA14187}" type="slidenum">
              <a:rPr lang="en-US" sz="1200"/>
              <a:pPr/>
              <a:t>60</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327C90A8-EB43-414A-8245-4F34260A7BCE}" type="slidenum">
              <a:rPr lang="en-US" sz="1200"/>
              <a:pPr/>
              <a:t>7</a:t>
            </a:fld>
            <a:endParaRPr 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31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5FAE3CD2-4C83-D34B-AF02-B50F7859EAF2}" type="slidenum">
              <a:rPr lang="en-US" sz="1200"/>
              <a:pPr/>
              <a:t>61</a:t>
            </a:fld>
            <a:endParaRPr lang="en-US"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32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B785C73E-7E20-8F44-A076-CC9562054A5E}" type="slidenum">
              <a:rPr lang="en-US" sz="1200"/>
              <a:pPr/>
              <a:t>62</a:t>
            </a:fld>
            <a:endParaRPr lang="en-US"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19E476DE-6ECB-2846-85B1-B3088CB29B3F}" type="slidenum">
              <a:rPr lang="en-US" sz="1200"/>
              <a:pPr/>
              <a:t>63</a:t>
            </a:fld>
            <a:endParaRPr lang="en-US" sz="12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34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611F36EF-AF2A-F64A-9D12-10877D997685}" type="slidenum">
              <a:rPr lang="en-US" sz="1200"/>
              <a:pPr/>
              <a:t>64</a:t>
            </a:fld>
            <a:endParaRPr lang="en-US" sz="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35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54A96866-D384-3148-B4E3-7F53B34DE1FC}" type="slidenum">
              <a:rPr lang="en-US" sz="1200"/>
              <a:pPr/>
              <a:t>65</a:t>
            </a:fld>
            <a:endParaRPr lang="en-US"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BF8B3A28-162B-2548-979A-C7D3C144F061}" type="slidenum">
              <a:rPr lang="en-US" sz="1200"/>
              <a:pPr/>
              <a:t>66</a:t>
            </a:fld>
            <a:endParaRPr lang="en-US" sz="12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37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D5461A3E-A74E-9B42-AFA5-AEFCE1B26612}" type="slidenum">
              <a:rPr lang="en-US" sz="1200"/>
              <a:pPr/>
              <a:t>67</a:t>
            </a:fld>
            <a:endParaRPr lang="en-US" sz="12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38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23D4F7C1-9B3E-C144-B202-1A0C894A40CA}" type="slidenum">
              <a:rPr lang="en-US" sz="1200"/>
              <a:pPr/>
              <a:t>68</a:t>
            </a:fld>
            <a:endParaRPr lang="en-US" sz="12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39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8AA3FE7C-D2A0-4A49-9AD2-3283057EACDD}" type="slidenum">
              <a:rPr lang="en-US" sz="1200"/>
              <a:pPr/>
              <a:t>69</a:t>
            </a:fld>
            <a:endParaRPr lang="en-US" sz="12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40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4BD30B4E-CE71-1745-B087-30EEAE0830A5}" type="slidenum">
              <a:rPr lang="en-US" sz="1200"/>
              <a:pPr/>
              <a:t>70</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440FAFC6-4202-B347-8174-FA2716194EFB}" type="slidenum">
              <a:rPr lang="en-US" sz="1200"/>
              <a:pPr/>
              <a:t>8</a:t>
            </a:fld>
            <a:endParaRPr lang="en-US" sz="12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41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AA45FFD0-8FC2-AF4A-A602-00B085728D33}" type="slidenum">
              <a:rPr lang="en-US" sz="1200"/>
              <a:pPr/>
              <a:t>71</a:t>
            </a:fld>
            <a:endParaRPr lang="en-US" sz="12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42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EFA5E7F7-D632-8546-B047-28A9A07BBD0E}" type="slidenum">
              <a:rPr lang="en-US" sz="1200"/>
              <a:pPr/>
              <a:t>72</a:t>
            </a:fld>
            <a:endParaRPr lang="en-US" sz="12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43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C920507A-2B8B-D841-BC4A-D0236F801C79}" type="slidenum">
              <a:rPr lang="en-US" sz="1200"/>
              <a:pPr/>
              <a:t>73</a:t>
            </a:fld>
            <a:endParaRPr lang="en-US" sz="12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44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5E81C0E1-F723-1840-BB81-70A9090CE210}" type="slidenum">
              <a:rPr lang="en-US" sz="1200"/>
              <a:pPr/>
              <a:t>74</a:t>
            </a:fld>
            <a:endParaRPr lang="en-US" sz="12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45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89E59106-05A0-654D-B4BE-5C50332616DF}" type="slidenum">
              <a:rPr lang="en-US" sz="1200"/>
              <a:pPr/>
              <a:t>75</a:t>
            </a:fld>
            <a:endParaRPr lang="en-US" sz="120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46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3905BCB9-FD73-9B48-8021-57EBAFBA11E6}" type="slidenum">
              <a:rPr lang="en-US" sz="1200"/>
              <a:pPr/>
              <a:t>76</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CD9C3365-7349-D248-B1F0-E259A1C8B511}" type="slidenum">
              <a:rPr lang="en-US" sz="1200"/>
              <a:pPr/>
              <a:t>9</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04A675A4-6878-354A-A17C-63983EC796C6}" type="slidenum">
              <a:rPr lang="en-US" sz="1200"/>
              <a:pPr/>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8A4E03-CA15-EB45-99BA-751D56EC2348}" type="datetimeFigureOut">
              <a:rPr lang="en-US" smtClean="0"/>
              <a:t>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4A8E1-C6E0-8540-924A-3B4E5981B6F1}" type="slidenum">
              <a:rPr lang="en-US" smtClean="0"/>
              <a:t>‹#›</a:t>
            </a:fld>
            <a:endParaRPr lang="en-US"/>
          </a:p>
        </p:txBody>
      </p:sp>
    </p:spTree>
    <p:extLst>
      <p:ext uri="{BB962C8B-B14F-4D97-AF65-F5344CB8AC3E}">
        <p14:creationId xmlns:p14="http://schemas.microsoft.com/office/powerpoint/2010/main" val="89109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A4E03-CA15-EB45-99BA-751D56EC2348}" type="datetimeFigureOut">
              <a:rPr lang="en-US" smtClean="0"/>
              <a:t>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4A8E1-C6E0-8540-924A-3B4E5981B6F1}" type="slidenum">
              <a:rPr lang="en-US" smtClean="0"/>
              <a:t>‹#›</a:t>
            </a:fld>
            <a:endParaRPr lang="en-US"/>
          </a:p>
        </p:txBody>
      </p:sp>
    </p:spTree>
    <p:extLst>
      <p:ext uri="{BB962C8B-B14F-4D97-AF65-F5344CB8AC3E}">
        <p14:creationId xmlns:p14="http://schemas.microsoft.com/office/powerpoint/2010/main" val="3953002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A4E03-CA15-EB45-99BA-751D56EC2348}" type="datetimeFigureOut">
              <a:rPr lang="en-US" smtClean="0"/>
              <a:t>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4A8E1-C6E0-8540-924A-3B4E5981B6F1}" type="slidenum">
              <a:rPr lang="en-US" smtClean="0"/>
              <a:t>‹#›</a:t>
            </a:fld>
            <a:endParaRPr lang="en-US"/>
          </a:p>
        </p:txBody>
      </p:sp>
    </p:spTree>
    <p:extLst>
      <p:ext uri="{BB962C8B-B14F-4D97-AF65-F5344CB8AC3E}">
        <p14:creationId xmlns:p14="http://schemas.microsoft.com/office/powerpoint/2010/main" val="232114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334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ea typeface="ＭＳ Ｐゴシック" charset="0"/>
              <a:cs typeface="+mn-cs"/>
            </a:endParaRPr>
          </a:p>
        </p:txBody>
      </p:sp>
      <p:sp>
        <p:nvSpPr>
          <p:cNvPr id="7" name="Content Placeholder 6"/>
          <p:cNvSpPr>
            <a:spLocks noGrp="1"/>
          </p:cNvSpPr>
          <p:nvPr>
            <p:ph sz="quarter" idx="10"/>
          </p:nvPr>
        </p:nvSpPr>
        <p:spPr>
          <a:xfrm>
            <a:off x="1295400" y="16764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9949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A4E03-CA15-EB45-99BA-751D56EC2348}" type="datetimeFigureOut">
              <a:rPr lang="en-US" smtClean="0"/>
              <a:t>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4A8E1-C6E0-8540-924A-3B4E5981B6F1}" type="slidenum">
              <a:rPr lang="en-US" smtClean="0"/>
              <a:t>‹#›</a:t>
            </a:fld>
            <a:endParaRPr lang="en-US"/>
          </a:p>
        </p:txBody>
      </p:sp>
    </p:spTree>
    <p:extLst>
      <p:ext uri="{BB962C8B-B14F-4D97-AF65-F5344CB8AC3E}">
        <p14:creationId xmlns:p14="http://schemas.microsoft.com/office/powerpoint/2010/main" val="3403721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8A4E03-CA15-EB45-99BA-751D56EC2348}" type="datetimeFigureOut">
              <a:rPr lang="en-US" smtClean="0"/>
              <a:t>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4A8E1-C6E0-8540-924A-3B4E5981B6F1}" type="slidenum">
              <a:rPr lang="en-US" smtClean="0"/>
              <a:t>‹#›</a:t>
            </a:fld>
            <a:endParaRPr lang="en-US"/>
          </a:p>
        </p:txBody>
      </p:sp>
    </p:spTree>
    <p:extLst>
      <p:ext uri="{BB962C8B-B14F-4D97-AF65-F5344CB8AC3E}">
        <p14:creationId xmlns:p14="http://schemas.microsoft.com/office/powerpoint/2010/main" val="1241419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8A4E03-CA15-EB45-99BA-751D56EC2348}" type="datetimeFigureOut">
              <a:rPr lang="en-US" smtClean="0"/>
              <a:t>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4A8E1-C6E0-8540-924A-3B4E5981B6F1}" type="slidenum">
              <a:rPr lang="en-US" smtClean="0"/>
              <a:t>‹#›</a:t>
            </a:fld>
            <a:endParaRPr lang="en-US"/>
          </a:p>
        </p:txBody>
      </p:sp>
    </p:spTree>
    <p:extLst>
      <p:ext uri="{BB962C8B-B14F-4D97-AF65-F5344CB8AC3E}">
        <p14:creationId xmlns:p14="http://schemas.microsoft.com/office/powerpoint/2010/main" val="330112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8A4E03-CA15-EB45-99BA-751D56EC2348}" type="datetimeFigureOut">
              <a:rPr lang="en-US" smtClean="0"/>
              <a:t>2/11/15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4A8E1-C6E0-8540-924A-3B4E5981B6F1}" type="slidenum">
              <a:rPr lang="en-US" smtClean="0"/>
              <a:t>‹#›</a:t>
            </a:fld>
            <a:endParaRPr lang="en-US"/>
          </a:p>
        </p:txBody>
      </p:sp>
    </p:spTree>
    <p:extLst>
      <p:ext uri="{BB962C8B-B14F-4D97-AF65-F5344CB8AC3E}">
        <p14:creationId xmlns:p14="http://schemas.microsoft.com/office/powerpoint/2010/main" val="1683160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8A4E03-CA15-EB45-99BA-751D56EC2348}" type="datetimeFigureOut">
              <a:rPr lang="en-US" smtClean="0"/>
              <a:t>2/11/15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4A8E1-C6E0-8540-924A-3B4E5981B6F1}" type="slidenum">
              <a:rPr lang="en-US" smtClean="0"/>
              <a:t>‹#›</a:t>
            </a:fld>
            <a:endParaRPr lang="en-US"/>
          </a:p>
        </p:txBody>
      </p:sp>
    </p:spTree>
    <p:extLst>
      <p:ext uri="{BB962C8B-B14F-4D97-AF65-F5344CB8AC3E}">
        <p14:creationId xmlns:p14="http://schemas.microsoft.com/office/powerpoint/2010/main" val="391165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A4E03-CA15-EB45-99BA-751D56EC2348}" type="datetimeFigureOut">
              <a:rPr lang="en-US" smtClean="0"/>
              <a:t>2/11/15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4A8E1-C6E0-8540-924A-3B4E5981B6F1}" type="slidenum">
              <a:rPr lang="en-US" smtClean="0"/>
              <a:t>‹#›</a:t>
            </a:fld>
            <a:endParaRPr lang="en-US"/>
          </a:p>
        </p:txBody>
      </p:sp>
    </p:spTree>
    <p:extLst>
      <p:ext uri="{BB962C8B-B14F-4D97-AF65-F5344CB8AC3E}">
        <p14:creationId xmlns:p14="http://schemas.microsoft.com/office/powerpoint/2010/main" val="378901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A4E03-CA15-EB45-99BA-751D56EC2348}" type="datetimeFigureOut">
              <a:rPr lang="en-US" smtClean="0"/>
              <a:t>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4A8E1-C6E0-8540-924A-3B4E5981B6F1}" type="slidenum">
              <a:rPr lang="en-US" smtClean="0"/>
              <a:t>‹#›</a:t>
            </a:fld>
            <a:endParaRPr lang="en-US"/>
          </a:p>
        </p:txBody>
      </p:sp>
    </p:spTree>
    <p:extLst>
      <p:ext uri="{BB962C8B-B14F-4D97-AF65-F5344CB8AC3E}">
        <p14:creationId xmlns:p14="http://schemas.microsoft.com/office/powerpoint/2010/main" val="3262207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A4E03-CA15-EB45-99BA-751D56EC2348}" type="datetimeFigureOut">
              <a:rPr lang="en-US" smtClean="0"/>
              <a:t>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4A8E1-C6E0-8540-924A-3B4E5981B6F1}" type="slidenum">
              <a:rPr lang="en-US" smtClean="0"/>
              <a:t>‹#›</a:t>
            </a:fld>
            <a:endParaRPr lang="en-US"/>
          </a:p>
        </p:txBody>
      </p:sp>
    </p:spTree>
    <p:extLst>
      <p:ext uri="{BB962C8B-B14F-4D97-AF65-F5344CB8AC3E}">
        <p14:creationId xmlns:p14="http://schemas.microsoft.com/office/powerpoint/2010/main" val="30677698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A4E03-CA15-EB45-99BA-751D56EC2348}" type="datetimeFigureOut">
              <a:rPr lang="en-US" smtClean="0"/>
              <a:t>2/11/15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F4A8E1-C6E0-8540-924A-3B4E5981B6F1}" type="slidenum">
              <a:rPr lang="en-US" smtClean="0"/>
              <a:t>‹#›</a:t>
            </a:fld>
            <a:endParaRPr lang="en-US"/>
          </a:p>
        </p:txBody>
      </p:sp>
    </p:spTree>
    <p:extLst>
      <p:ext uri="{BB962C8B-B14F-4D97-AF65-F5344CB8AC3E}">
        <p14:creationId xmlns:p14="http://schemas.microsoft.com/office/powerpoint/2010/main" val="2171442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9.jpeg"/></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2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2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8.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29.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30.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31.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32.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3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34.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3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36.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37.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38.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ChangeArrowheads="1"/>
          </p:cNvSpPr>
          <p:nvPr/>
        </p:nvSpPr>
        <p:spPr bwMode="auto">
          <a:xfrm>
            <a:off x="685800" y="1600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eaLnBrk="1" hangingPunct="1">
              <a:defRPr/>
            </a:pPr>
            <a:endParaRPr lang="en-US" sz="3000">
              <a:solidFill>
                <a:schemeClr val="tx2"/>
              </a:solidFill>
              <a:latin typeface="Arial" charset="0"/>
              <a:ea typeface="ＭＳ Ｐゴシック" charset="0"/>
              <a:cs typeface="+mn-cs"/>
            </a:endParaRPr>
          </a:p>
        </p:txBody>
      </p:sp>
      <p:sp>
        <p:nvSpPr>
          <p:cNvPr id="14339" name="Rectangle 3"/>
          <p:cNvSpPr>
            <a:spLocks noChangeArrowheads="1"/>
          </p:cNvSpPr>
          <p:nvPr/>
        </p:nvSpPr>
        <p:spPr bwMode="auto">
          <a:xfrm>
            <a:off x="5105400" y="5410200"/>
            <a:ext cx="4038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80000"/>
              </a:lnSpc>
              <a:spcBef>
                <a:spcPct val="20000"/>
              </a:spcBef>
            </a:pPr>
            <a:endParaRPr lang="en-US" sz="2100">
              <a:latin typeface="Arial" charset="0"/>
              <a:cs typeface="Arial" charset="0"/>
            </a:endParaRPr>
          </a:p>
          <a:p>
            <a:pPr algn="ctr" eaLnBrk="1" hangingPunct="1">
              <a:lnSpc>
                <a:spcPct val="80000"/>
              </a:lnSpc>
              <a:spcBef>
                <a:spcPct val="20000"/>
              </a:spcBef>
            </a:pPr>
            <a:r>
              <a:rPr lang="en-US" sz="2100">
                <a:latin typeface="Arial" charset="0"/>
                <a:cs typeface="Arial" charset="0"/>
              </a:rPr>
              <a:t>Sherril Soman</a:t>
            </a:r>
          </a:p>
          <a:p>
            <a:pPr algn="ctr" eaLnBrk="1" hangingPunct="1">
              <a:lnSpc>
                <a:spcPct val="80000"/>
              </a:lnSpc>
              <a:spcBef>
                <a:spcPct val="20000"/>
              </a:spcBef>
            </a:pPr>
            <a:r>
              <a:rPr lang="en-US" sz="2100">
                <a:latin typeface="Arial" charset="0"/>
                <a:cs typeface="Arial" charset="0"/>
              </a:rPr>
              <a:t>Grand Valley State University</a:t>
            </a:r>
          </a:p>
        </p:txBody>
      </p:sp>
      <p:pic>
        <p:nvPicPr>
          <p:cNvPr id="14340" name="Picture 4" descr="80924Tro3e_eca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485775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
          <p:cNvSpPr>
            <a:spLocks noChangeArrowheads="1"/>
          </p:cNvSpPr>
          <p:nvPr/>
        </p:nvSpPr>
        <p:spPr bwMode="auto">
          <a:xfrm>
            <a:off x="5105400" y="700088"/>
            <a:ext cx="4038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ctr">
              <a:defRPr/>
            </a:pPr>
            <a:r>
              <a:rPr lang="en-US" sz="2800" dirty="0">
                <a:solidFill>
                  <a:srgbClr val="000000"/>
                </a:solidFill>
                <a:latin typeface="Arial"/>
                <a:ea typeface="ＭＳ Ｐゴシック" charset="0"/>
                <a:cs typeface="+mn-cs"/>
              </a:rPr>
              <a:t>Lecture Presentation</a:t>
            </a:r>
          </a:p>
        </p:txBody>
      </p:sp>
      <p:sp>
        <p:nvSpPr>
          <p:cNvPr id="14342" name="Title 1"/>
          <p:cNvSpPr>
            <a:spLocks noGrp="1"/>
          </p:cNvSpPr>
          <p:nvPr/>
        </p:nvSpPr>
        <p:spPr bwMode="auto">
          <a:xfrm>
            <a:off x="5080000" y="1676400"/>
            <a:ext cx="4064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400" b="1">
                <a:latin typeface="Arial" charset="0"/>
                <a:cs typeface="Arial" charset="0"/>
              </a:rPr>
              <a:t>Chapter 11</a:t>
            </a:r>
            <a:br>
              <a:rPr lang="en-US" sz="3400" b="1">
                <a:latin typeface="Arial" charset="0"/>
                <a:cs typeface="Arial" charset="0"/>
              </a:rPr>
            </a:br>
            <a:endParaRPr lang="en-US" sz="3400" b="1">
              <a:latin typeface="Arial" charset="0"/>
              <a:cs typeface="Arial" charset="0"/>
            </a:endParaRPr>
          </a:p>
          <a:p>
            <a:pPr algn="ctr"/>
            <a:r>
              <a:rPr lang="en-US" sz="3400" b="1">
                <a:latin typeface="Arial" charset="0"/>
                <a:cs typeface="Arial" charset="0"/>
              </a:rPr>
              <a:t>Liquids, Solids, and Intermolecular Forces</a:t>
            </a:r>
            <a:endParaRPr lang="en-US" sz="3400">
              <a:latin typeface="Arial" charset="0"/>
              <a:cs typeface="Arial" charset="0"/>
            </a:endParaRPr>
          </a:p>
        </p:txBody>
      </p:sp>
    </p:spTree>
    <p:extLst>
      <p:ext uri="{BB962C8B-B14F-4D97-AF65-F5344CB8AC3E}">
        <p14:creationId xmlns:p14="http://schemas.microsoft.com/office/powerpoint/2010/main" val="27583542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11_02_Figure.jpg"/>
          <p:cNvPicPr>
            <a:picLocks noChangeAspect="1"/>
          </p:cNvPicPr>
          <p:nvPr/>
        </p:nvPicPr>
        <p:blipFill>
          <a:blip r:embed="rId3">
            <a:extLst>
              <a:ext uri="{28A0092B-C50C-407E-A947-70E740481C1C}">
                <a14:useLocalDpi xmlns:a14="http://schemas.microsoft.com/office/drawing/2010/main" val="0"/>
              </a:ext>
            </a:extLst>
          </a:blip>
          <a:srcRect l="49825" b="4289"/>
          <a:stretch>
            <a:fillRect/>
          </a:stretch>
        </p:blipFill>
        <p:spPr bwMode="auto">
          <a:xfrm>
            <a:off x="5535613" y="1441450"/>
            <a:ext cx="3322637"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pPr eaLnBrk="1" hangingPunct="1"/>
            <a:r>
              <a:rPr lang="en-US">
                <a:latin typeface="Arial" charset="0"/>
                <a:ea typeface="MS PGothic" charset="0"/>
                <a:cs typeface="Arial" charset="0"/>
              </a:rPr>
              <a:t>Gases</a:t>
            </a:r>
            <a:endParaRPr lang="en-US">
              <a:latin typeface="Arial" charset="0"/>
              <a:ea typeface="MS PGothic" charset="0"/>
              <a:cs typeface="Times New Roman" charset="0"/>
            </a:endParaRPr>
          </a:p>
        </p:txBody>
      </p:sp>
      <p:sp>
        <p:nvSpPr>
          <p:cNvPr id="23556" name="Content Placeholder 2"/>
          <p:cNvSpPr>
            <a:spLocks noGrp="1"/>
          </p:cNvSpPr>
          <p:nvPr>
            <p:ph idx="1"/>
          </p:nvPr>
        </p:nvSpPr>
        <p:spPr>
          <a:xfrm>
            <a:off x="365125" y="1201738"/>
            <a:ext cx="5110163" cy="4762500"/>
          </a:xfrm>
        </p:spPr>
        <p:txBody>
          <a:bodyPr/>
          <a:lstStyle/>
          <a:p>
            <a:pPr eaLnBrk="1" hangingPunct="1">
              <a:lnSpc>
                <a:spcPct val="90000"/>
              </a:lnSpc>
            </a:pPr>
            <a:r>
              <a:rPr lang="en-US" sz="3000">
                <a:latin typeface="Arial" charset="0"/>
                <a:ea typeface="MS PGothic" charset="0"/>
              </a:rPr>
              <a:t>Gases are compressible because there is a lot of empty space so the particles can be squeezed closer together.</a:t>
            </a:r>
          </a:p>
          <a:p>
            <a:pPr eaLnBrk="1" hangingPunct="1">
              <a:lnSpc>
                <a:spcPct val="90000"/>
              </a:lnSpc>
            </a:pPr>
            <a:r>
              <a:rPr lang="en-US" sz="3000">
                <a:latin typeface="Arial" charset="0"/>
                <a:ea typeface="MS PGothic" charset="0"/>
              </a:rPr>
              <a:t>Because the particles are not held in close contact and are moving freely, gases expand to fill and take the shape of their container.</a:t>
            </a:r>
          </a:p>
        </p:txBody>
      </p:sp>
    </p:spTree>
    <p:extLst>
      <p:ext uri="{BB962C8B-B14F-4D97-AF65-F5344CB8AC3E}">
        <p14:creationId xmlns:p14="http://schemas.microsoft.com/office/powerpoint/2010/main" val="34042735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pPr eaLnBrk="1" hangingPunct="1"/>
            <a:r>
              <a:rPr lang="en-US">
                <a:latin typeface="Arial" charset="0"/>
                <a:ea typeface="MS PGothic" charset="0"/>
                <a:cs typeface="Arial" charset="0"/>
              </a:rPr>
              <a:t>Compressibility</a:t>
            </a:r>
            <a:endParaRPr lang="en-US">
              <a:latin typeface="Arial" charset="0"/>
              <a:ea typeface="MS PGothic" charset="0"/>
              <a:cs typeface="Times New Roman" charset="0"/>
            </a:endParaRPr>
          </a:p>
        </p:txBody>
      </p:sp>
      <p:pic>
        <p:nvPicPr>
          <p:cNvPr id="24579" name="Picture 2" descr="11_02_Figure.jpg"/>
          <p:cNvPicPr>
            <a:picLocks noChangeAspect="1"/>
          </p:cNvPicPr>
          <p:nvPr/>
        </p:nvPicPr>
        <p:blipFill>
          <a:blip r:embed="rId3">
            <a:extLst>
              <a:ext uri="{28A0092B-C50C-407E-A947-70E740481C1C}">
                <a14:useLocalDpi xmlns:a14="http://schemas.microsoft.com/office/drawing/2010/main" val="0"/>
              </a:ext>
            </a:extLst>
          </a:blip>
          <a:srcRect b="3976"/>
          <a:stretch>
            <a:fillRect/>
          </a:stretch>
        </p:blipFill>
        <p:spPr bwMode="auto">
          <a:xfrm>
            <a:off x="304800" y="1028700"/>
            <a:ext cx="8534400"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0245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9144000" cy="584200"/>
          </a:xfrm>
          <a:solidFill>
            <a:srgbClr val="FFFFFF"/>
          </a:solidFill>
          <a:ln>
            <a:solidFill>
              <a:srgbClr val="FFFFFF"/>
            </a:solidFill>
            <a:miter lim="800000"/>
            <a:headEnd/>
            <a:tailEnd/>
          </a:ln>
        </p:spPr>
        <p:txBody>
          <a:bodyPr lIns="457200" anchor="t">
            <a:spAutoFit/>
          </a:bodyPr>
          <a:lstStyle/>
          <a:p>
            <a:pPr eaLnBrk="1" hangingPunct="1"/>
            <a:r>
              <a:rPr lang="en-US">
                <a:latin typeface="Arial" charset="0"/>
                <a:ea typeface="MS PGothic" charset="0"/>
                <a:cs typeface="Arial" charset="0"/>
              </a:rPr>
              <a:t>Kinetic–Molecular Theory</a:t>
            </a:r>
            <a:endParaRPr lang="en-US">
              <a:latin typeface="Arial" charset="0"/>
              <a:ea typeface="MS PGothic" charset="0"/>
              <a:cs typeface="Times New Roman" charset="0"/>
            </a:endParaRPr>
          </a:p>
        </p:txBody>
      </p:sp>
      <p:sp>
        <p:nvSpPr>
          <p:cNvPr id="25603" name="Content Placeholder 2"/>
          <p:cNvSpPr>
            <a:spLocks noGrp="1"/>
          </p:cNvSpPr>
          <p:nvPr>
            <p:ph idx="1"/>
          </p:nvPr>
        </p:nvSpPr>
        <p:spPr>
          <a:xfrm>
            <a:off x="365125" y="1141413"/>
            <a:ext cx="8229600" cy="3695700"/>
          </a:xfrm>
        </p:spPr>
        <p:txBody>
          <a:bodyPr/>
          <a:lstStyle/>
          <a:p>
            <a:pPr eaLnBrk="1" hangingPunct="1">
              <a:lnSpc>
                <a:spcPct val="90000"/>
              </a:lnSpc>
            </a:pPr>
            <a:r>
              <a:rPr lang="en-US">
                <a:latin typeface="Arial" charset="0"/>
                <a:ea typeface="MS PGothic" charset="0"/>
              </a:rPr>
              <a:t>What state a material is in depends largely on two major factors:</a:t>
            </a:r>
          </a:p>
          <a:p>
            <a:pPr marL="917575" lvl="1" indent="-342900" eaLnBrk="1" hangingPunct="1">
              <a:lnSpc>
                <a:spcPct val="90000"/>
              </a:lnSpc>
              <a:buFont typeface="Wingdings" charset="0"/>
              <a:buNone/>
            </a:pPr>
            <a:r>
              <a:rPr lang="en-US">
                <a:latin typeface="Arial" charset="0"/>
                <a:ea typeface="MS PGothic" charset="0"/>
              </a:rPr>
              <a:t>1.	The amount of kinetic energy the particles possess</a:t>
            </a:r>
          </a:p>
          <a:p>
            <a:pPr marL="917575" lvl="1" indent="-342900" eaLnBrk="1" hangingPunct="1">
              <a:lnSpc>
                <a:spcPct val="90000"/>
              </a:lnSpc>
              <a:buFont typeface="Wingdings" charset="0"/>
              <a:buNone/>
            </a:pPr>
            <a:r>
              <a:rPr lang="en-US">
                <a:latin typeface="Arial" charset="0"/>
                <a:ea typeface="MS PGothic" charset="0"/>
              </a:rPr>
              <a:t>2.	The strength of attraction between the particles</a:t>
            </a:r>
          </a:p>
          <a:p>
            <a:pPr eaLnBrk="1" hangingPunct="1">
              <a:lnSpc>
                <a:spcPct val="90000"/>
              </a:lnSpc>
            </a:pPr>
            <a:r>
              <a:rPr lang="en-US">
                <a:latin typeface="Arial" charset="0"/>
                <a:ea typeface="MS PGothic" charset="0"/>
              </a:rPr>
              <a:t>These two factors are in competition with each other. </a:t>
            </a:r>
          </a:p>
        </p:txBody>
      </p:sp>
    </p:spTree>
    <p:extLst>
      <p:ext uri="{BB962C8B-B14F-4D97-AF65-F5344CB8AC3E}">
        <p14:creationId xmlns:p14="http://schemas.microsoft.com/office/powerpoint/2010/main" val="41821255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States and Degrees of Freedom</a:t>
            </a:r>
            <a:endParaRPr lang="en-US">
              <a:latin typeface="Arial" charset="0"/>
              <a:ea typeface="MS PGothic" charset="0"/>
              <a:cs typeface="Times New Roman" charset="0"/>
            </a:endParaRPr>
          </a:p>
        </p:txBody>
      </p:sp>
      <p:sp>
        <p:nvSpPr>
          <p:cNvPr id="26627" name="Content Placeholder 2"/>
          <p:cNvSpPr>
            <a:spLocks noGrp="1"/>
          </p:cNvSpPr>
          <p:nvPr>
            <p:ph idx="1"/>
          </p:nvPr>
        </p:nvSpPr>
        <p:spPr>
          <a:xfrm>
            <a:off x="365125" y="1141413"/>
            <a:ext cx="8229600" cy="4979987"/>
          </a:xfrm>
        </p:spPr>
        <p:txBody>
          <a:bodyPr/>
          <a:lstStyle/>
          <a:p>
            <a:pPr eaLnBrk="1" hangingPunct="1">
              <a:lnSpc>
                <a:spcPct val="80000"/>
              </a:lnSpc>
            </a:pPr>
            <a:r>
              <a:rPr lang="en-US" sz="2800">
                <a:latin typeface="Arial" charset="0"/>
                <a:ea typeface="MS PGothic" charset="0"/>
              </a:rPr>
              <a:t>The molecules in a gas have complete freedom of motion.</a:t>
            </a:r>
          </a:p>
          <a:p>
            <a:pPr lvl="1" eaLnBrk="1" hangingPunct="1">
              <a:lnSpc>
                <a:spcPct val="80000"/>
              </a:lnSpc>
            </a:pPr>
            <a:r>
              <a:rPr lang="en-US" sz="2400">
                <a:latin typeface="Arial" charset="0"/>
                <a:ea typeface="MS PGothic" charset="0"/>
              </a:rPr>
              <a:t>Their kinetic energy overcomes the attractive forces between the molecules.</a:t>
            </a:r>
          </a:p>
          <a:p>
            <a:pPr eaLnBrk="1" hangingPunct="1">
              <a:lnSpc>
                <a:spcPct val="80000"/>
              </a:lnSpc>
            </a:pPr>
            <a:r>
              <a:rPr lang="en-US" sz="2800">
                <a:latin typeface="Arial" charset="0"/>
                <a:ea typeface="MS PGothic" charset="0"/>
              </a:rPr>
              <a:t>The molecules in a solid are locked in place; they cannot move around.</a:t>
            </a:r>
          </a:p>
          <a:p>
            <a:pPr lvl="1" eaLnBrk="1" hangingPunct="1">
              <a:lnSpc>
                <a:spcPct val="80000"/>
              </a:lnSpc>
            </a:pPr>
            <a:r>
              <a:rPr lang="en-US" sz="2400">
                <a:latin typeface="Arial" charset="0"/>
                <a:ea typeface="MS PGothic" charset="0"/>
              </a:rPr>
              <a:t>Though they do vibrate, they don</a:t>
            </a:r>
            <a:r>
              <a:rPr lang="en-US" altLang="ja-JP" sz="2400">
                <a:latin typeface="Arial" charset="0"/>
                <a:ea typeface="MS PGothic" charset="0"/>
              </a:rPr>
              <a:t>’t have enough kinetic energy to overcome the attractive forces.</a:t>
            </a:r>
          </a:p>
          <a:p>
            <a:pPr eaLnBrk="1" hangingPunct="1">
              <a:lnSpc>
                <a:spcPct val="80000"/>
              </a:lnSpc>
            </a:pPr>
            <a:r>
              <a:rPr lang="en-US" sz="2800">
                <a:latin typeface="Arial" charset="0"/>
                <a:ea typeface="MS PGothic" charset="0"/>
              </a:rPr>
              <a:t>The molecules in a liquid have limited freedom; they can move around a little within the structure of the liquid.</a:t>
            </a:r>
          </a:p>
          <a:p>
            <a:pPr lvl="1" eaLnBrk="1" hangingPunct="1">
              <a:lnSpc>
                <a:spcPct val="80000"/>
              </a:lnSpc>
            </a:pPr>
            <a:r>
              <a:rPr lang="en-US" sz="2400">
                <a:latin typeface="Arial" charset="0"/>
                <a:ea typeface="MS PGothic" charset="0"/>
              </a:rPr>
              <a:t>They have enough kinetic energy to overcome some of the attractive forces, but not enough to escape each other.</a:t>
            </a:r>
          </a:p>
        </p:txBody>
      </p:sp>
    </p:spTree>
    <p:extLst>
      <p:ext uri="{BB962C8B-B14F-4D97-AF65-F5344CB8AC3E}">
        <p14:creationId xmlns:p14="http://schemas.microsoft.com/office/powerpoint/2010/main" val="4235412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Kinetic Energy</a:t>
            </a:r>
            <a:endParaRPr lang="en-US">
              <a:latin typeface="Arial" charset="0"/>
              <a:ea typeface="MS PGothic" charset="0"/>
              <a:cs typeface="Times New Roman" charset="0"/>
            </a:endParaRPr>
          </a:p>
        </p:txBody>
      </p:sp>
      <p:sp>
        <p:nvSpPr>
          <p:cNvPr id="27651" name="Content Placeholder 2"/>
          <p:cNvSpPr>
            <a:spLocks noGrp="1"/>
          </p:cNvSpPr>
          <p:nvPr>
            <p:ph idx="1"/>
          </p:nvPr>
        </p:nvSpPr>
        <p:spPr>
          <a:xfrm>
            <a:off x="381000" y="1147763"/>
            <a:ext cx="8458200" cy="3760787"/>
          </a:xfrm>
        </p:spPr>
        <p:txBody>
          <a:bodyPr/>
          <a:lstStyle/>
          <a:p>
            <a:pPr eaLnBrk="1" hangingPunct="1"/>
            <a:r>
              <a:rPr lang="en-US">
                <a:latin typeface="Arial" charset="0"/>
                <a:ea typeface="MS PGothic" charset="0"/>
              </a:rPr>
              <a:t>Increasing kinetic energy increases the motion energy of the particles.</a:t>
            </a:r>
          </a:p>
          <a:p>
            <a:pPr eaLnBrk="1" hangingPunct="1"/>
            <a:r>
              <a:rPr lang="en-US">
                <a:latin typeface="Arial" charset="0"/>
                <a:ea typeface="MS PGothic" charset="0"/>
              </a:rPr>
              <a:t>The more motion energy the molecules have, the more freedom they can have.</a:t>
            </a:r>
          </a:p>
          <a:p>
            <a:pPr eaLnBrk="1" hangingPunct="1"/>
            <a:r>
              <a:rPr lang="en-US">
                <a:latin typeface="Arial" charset="0"/>
                <a:ea typeface="MS PGothic" charset="0"/>
              </a:rPr>
              <a:t>The average kinetic energy is directly proportional to the temperature.</a:t>
            </a:r>
          </a:p>
          <a:p>
            <a:pPr lvl="1" eaLnBrk="1" hangingPunct="1"/>
            <a:r>
              <a:rPr lang="en-US">
                <a:latin typeface="Arial" charset="0"/>
                <a:ea typeface="MS PGothic" charset="0"/>
              </a:rPr>
              <a:t>KE</a:t>
            </a:r>
            <a:r>
              <a:rPr lang="en-US" baseline="-25000">
                <a:latin typeface="Arial" charset="0"/>
                <a:ea typeface="MS PGothic" charset="0"/>
              </a:rPr>
              <a:t>avg</a:t>
            </a:r>
            <a:r>
              <a:rPr lang="en-US">
                <a:latin typeface="Arial" charset="0"/>
                <a:ea typeface="MS PGothic" charset="0"/>
              </a:rPr>
              <a:t> = 1.5 kT</a:t>
            </a:r>
          </a:p>
        </p:txBody>
      </p:sp>
    </p:spTree>
    <p:extLst>
      <p:ext uri="{BB962C8B-B14F-4D97-AF65-F5344CB8AC3E}">
        <p14:creationId xmlns:p14="http://schemas.microsoft.com/office/powerpoint/2010/main" val="172857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4288"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Attractive Forces</a:t>
            </a:r>
            <a:endParaRPr lang="en-US">
              <a:latin typeface="Arial" charset="0"/>
              <a:ea typeface="MS PGothic" charset="0"/>
              <a:cs typeface="Times New Roman" charset="0"/>
            </a:endParaRPr>
          </a:p>
        </p:txBody>
      </p:sp>
      <p:sp>
        <p:nvSpPr>
          <p:cNvPr id="28675" name="Content Placeholder 2"/>
          <p:cNvSpPr>
            <a:spLocks noGrp="1"/>
          </p:cNvSpPr>
          <p:nvPr>
            <p:ph idx="1"/>
          </p:nvPr>
        </p:nvSpPr>
        <p:spPr>
          <a:xfrm>
            <a:off x="379413" y="1141413"/>
            <a:ext cx="8397875" cy="4802187"/>
          </a:xfrm>
        </p:spPr>
        <p:txBody>
          <a:bodyPr/>
          <a:lstStyle/>
          <a:p>
            <a:pPr eaLnBrk="1" hangingPunct="1">
              <a:lnSpc>
                <a:spcPct val="90000"/>
              </a:lnSpc>
            </a:pPr>
            <a:r>
              <a:rPr lang="en-US">
                <a:latin typeface="Arial" charset="0"/>
                <a:ea typeface="MS PGothic" charset="0"/>
              </a:rPr>
              <a:t>The particles are attracted to each other by electrostatic forces.</a:t>
            </a:r>
          </a:p>
          <a:p>
            <a:pPr eaLnBrk="1" hangingPunct="1">
              <a:lnSpc>
                <a:spcPct val="90000"/>
              </a:lnSpc>
            </a:pPr>
            <a:r>
              <a:rPr lang="en-US">
                <a:latin typeface="Arial" charset="0"/>
                <a:ea typeface="MS PGothic" charset="0"/>
              </a:rPr>
              <a:t>The strength of the attractive forces varies; some are small and some are large.</a:t>
            </a:r>
          </a:p>
          <a:p>
            <a:pPr eaLnBrk="1" hangingPunct="1">
              <a:lnSpc>
                <a:spcPct val="90000"/>
              </a:lnSpc>
            </a:pPr>
            <a:r>
              <a:rPr lang="en-US">
                <a:latin typeface="Arial" charset="0"/>
                <a:ea typeface="MS PGothic" charset="0"/>
              </a:rPr>
              <a:t>The strength of the attractive forces depends on the kind(s) of particles.</a:t>
            </a:r>
          </a:p>
          <a:p>
            <a:pPr eaLnBrk="1" hangingPunct="1">
              <a:lnSpc>
                <a:spcPct val="90000"/>
              </a:lnSpc>
            </a:pPr>
            <a:r>
              <a:rPr lang="en-US">
                <a:latin typeface="Arial" charset="0"/>
                <a:ea typeface="MS PGothic" charset="0"/>
              </a:rPr>
              <a:t>The stronger the attractive forces between the particles, the more they resist moving.</a:t>
            </a:r>
          </a:p>
          <a:p>
            <a:pPr lvl="1" eaLnBrk="1" hangingPunct="1">
              <a:lnSpc>
                <a:spcPct val="90000"/>
              </a:lnSpc>
            </a:pPr>
            <a:r>
              <a:rPr lang="en-US">
                <a:latin typeface="Arial" charset="0"/>
                <a:ea typeface="MS PGothic" charset="0"/>
              </a:rPr>
              <a:t>However, no material completely lacks particle motion.</a:t>
            </a:r>
          </a:p>
        </p:txBody>
      </p:sp>
    </p:spTree>
    <p:extLst>
      <p:ext uri="{BB962C8B-B14F-4D97-AF65-F5344CB8AC3E}">
        <p14:creationId xmlns:p14="http://schemas.microsoft.com/office/powerpoint/2010/main" val="6608796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Kinetic–Molecular Theory of Gases</a:t>
            </a:r>
            <a:endParaRPr lang="en-US">
              <a:latin typeface="Arial" charset="0"/>
              <a:ea typeface="MS PGothic" charset="0"/>
              <a:cs typeface="Times New Roman" charset="0"/>
            </a:endParaRPr>
          </a:p>
        </p:txBody>
      </p:sp>
      <p:sp>
        <p:nvSpPr>
          <p:cNvPr id="3" name="Content Placeholder 2"/>
          <p:cNvSpPr>
            <a:spLocks noGrp="1"/>
          </p:cNvSpPr>
          <p:nvPr>
            <p:ph idx="1"/>
          </p:nvPr>
        </p:nvSpPr>
        <p:spPr>
          <a:xfrm>
            <a:off x="365125" y="1141413"/>
            <a:ext cx="8229600" cy="5705475"/>
          </a:xfrm>
        </p:spPr>
        <p:txBody>
          <a:bodyPr/>
          <a:lstStyle/>
          <a:p>
            <a:pPr eaLnBrk="1" hangingPunct="1">
              <a:defRPr/>
            </a:pPr>
            <a:r>
              <a:rPr lang="en-US" sz="2800" dirty="0" smtClean="0"/>
              <a:t>When the kinetic energy is so large it overcomes the attractions between particles, the material will be a gas.</a:t>
            </a:r>
          </a:p>
          <a:p>
            <a:pPr eaLnBrk="1" hangingPunct="1">
              <a:defRPr/>
            </a:pPr>
            <a:r>
              <a:rPr lang="en-US" sz="2800" dirty="0" smtClean="0"/>
              <a:t>In an ideal gas, the particles have complete freedom of motion, especially translational.</a:t>
            </a:r>
          </a:p>
          <a:p>
            <a:pPr eaLnBrk="1" hangingPunct="1">
              <a:defRPr/>
            </a:pPr>
            <a:r>
              <a:rPr lang="en-US" sz="2800" dirty="0" smtClean="0"/>
              <a:t>This allows gas particles to expand to fill their container.</a:t>
            </a:r>
          </a:p>
          <a:p>
            <a:pPr lvl="1" eaLnBrk="1" hangingPunct="1">
              <a:defRPr/>
            </a:pPr>
            <a:r>
              <a:rPr lang="en-US" sz="2400" dirty="0" smtClean="0"/>
              <a:t>Gases flow</a:t>
            </a:r>
          </a:p>
          <a:p>
            <a:pPr eaLnBrk="1" hangingPunct="1">
              <a:defRPr/>
            </a:pPr>
            <a:r>
              <a:rPr lang="en-US" sz="2800" dirty="0" smtClean="0"/>
              <a:t>It also leads to there being large spaces between the particles.</a:t>
            </a:r>
          </a:p>
          <a:p>
            <a:pPr lvl="1" eaLnBrk="1" hangingPunct="1">
              <a:defRPr/>
            </a:pPr>
            <a:r>
              <a:rPr lang="en-US" sz="2400" dirty="0" smtClean="0"/>
              <a:t>Therefore, low density and compressibility</a:t>
            </a:r>
          </a:p>
          <a:p>
            <a:pPr>
              <a:defRPr/>
            </a:pPr>
            <a:endParaRPr lang="en-US" dirty="0">
              <a:ea typeface="+mn-ea"/>
              <a:cs typeface="+mn-cs"/>
            </a:endParaRPr>
          </a:p>
        </p:txBody>
      </p:sp>
    </p:spTree>
    <p:extLst>
      <p:ext uri="{BB962C8B-B14F-4D97-AF65-F5344CB8AC3E}">
        <p14:creationId xmlns:p14="http://schemas.microsoft.com/office/powerpoint/2010/main" val="18072789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11_Pg486_UnFigure_2.jpg"/>
          <p:cNvPicPr>
            <a:picLocks noChangeAspect="1"/>
          </p:cNvPicPr>
          <p:nvPr/>
        </p:nvPicPr>
        <p:blipFill>
          <a:blip r:embed="rId3">
            <a:extLst>
              <a:ext uri="{28A0092B-C50C-407E-A947-70E740481C1C}">
                <a14:useLocalDpi xmlns:a14="http://schemas.microsoft.com/office/drawing/2010/main" val="0"/>
              </a:ext>
            </a:extLst>
          </a:blip>
          <a:srcRect b="2756"/>
          <a:stretch>
            <a:fillRect/>
          </a:stretch>
        </p:blipFill>
        <p:spPr bwMode="auto">
          <a:xfrm>
            <a:off x="5176838" y="1128713"/>
            <a:ext cx="3319462"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Content Placeholder 4"/>
          <p:cNvSpPr>
            <a:spLocks noGrp="1"/>
          </p:cNvSpPr>
          <p:nvPr>
            <p:ph sz="half" idx="1"/>
          </p:nvPr>
        </p:nvSpPr>
        <p:spPr>
          <a:xfrm>
            <a:off x="392113" y="2568575"/>
            <a:ext cx="4441825" cy="1816100"/>
          </a:xfrm>
        </p:spPr>
        <p:txBody>
          <a:bodyPr/>
          <a:lstStyle/>
          <a:p>
            <a:pPr marL="0" indent="0">
              <a:buFontTx/>
              <a:buNone/>
            </a:pPr>
            <a:r>
              <a:rPr lang="en-US">
                <a:latin typeface="Arial" charset="0"/>
                <a:ea typeface="MS PGothic" charset="0"/>
              </a:rPr>
              <a:t>Gas molecules are rapidly moving in random straight lines, and are free from sticking to each other.</a:t>
            </a:r>
          </a:p>
        </p:txBody>
      </p:sp>
      <p:sp>
        <p:nvSpPr>
          <p:cNvPr id="30724"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Gas Structure</a:t>
            </a:r>
            <a:endParaRPr lang="en-US">
              <a:latin typeface="Arial" charset="0"/>
              <a:ea typeface="MS PGothic" charset="0"/>
              <a:cs typeface="Times New Roman" charset="0"/>
            </a:endParaRPr>
          </a:p>
        </p:txBody>
      </p:sp>
    </p:spTree>
    <p:extLst>
      <p:ext uri="{BB962C8B-B14F-4D97-AF65-F5344CB8AC3E}">
        <p14:creationId xmlns:p14="http://schemas.microsoft.com/office/powerpoint/2010/main" val="13142601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a:xfrm>
            <a:off x="0" y="0"/>
            <a:ext cx="9144000" cy="584200"/>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Kinetic–Molecular Theory of Solids</a:t>
            </a:r>
            <a:endParaRPr lang="en-US">
              <a:latin typeface="Arial" charset="0"/>
              <a:ea typeface="MS PGothic" charset="0"/>
              <a:cs typeface="Times New Roman" charset="0"/>
            </a:endParaRPr>
          </a:p>
        </p:txBody>
      </p:sp>
      <p:sp>
        <p:nvSpPr>
          <p:cNvPr id="31747" name="Content Placeholder 6"/>
          <p:cNvSpPr>
            <a:spLocks noGrp="1"/>
          </p:cNvSpPr>
          <p:nvPr>
            <p:ph idx="1"/>
          </p:nvPr>
        </p:nvSpPr>
        <p:spPr>
          <a:xfrm>
            <a:off x="381000" y="1152525"/>
            <a:ext cx="8255000" cy="4551363"/>
          </a:xfrm>
        </p:spPr>
        <p:txBody>
          <a:bodyPr/>
          <a:lstStyle/>
          <a:p>
            <a:pPr eaLnBrk="1" hangingPunct="1"/>
            <a:r>
              <a:rPr lang="en-US">
                <a:latin typeface="Arial" charset="0"/>
                <a:ea typeface="MS PGothic" charset="0"/>
              </a:rPr>
              <a:t>When the attractive forces are strong enough so the kinetic energy cannot overcome it at all, the material will be </a:t>
            </a:r>
            <a:br>
              <a:rPr lang="en-US">
                <a:latin typeface="Arial" charset="0"/>
                <a:ea typeface="MS PGothic" charset="0"/>
              </a:rPr>
            </a:br>
            <a:r>
              <a:rPr lang="en-US">
                <a:latin typeface="Arial" charset="0"/>
                <a:ea typeface="MS PGothic" charset="0"/>
              </a:rPr>
              <a:t>a solid.</a:t>
            </a:r>
          </a:p>
          <a:p>
            <a:pPr eaLnBrk="1" hangingPunct="1"/>
            <a:r>
              <a:rPr lang="en-US">
                <a:latin typeface="Arial" charset="0"/>
                <a:ea typeface="MS PGothic" charset="0"/>
              </a:rPr>
              <a:t>In a solid, the particles are packed together without any translational or rotational motion.</a:t>
            </a:r>
          </a:p>
          <a:p>
            <a:pPr lvl="1" eaLnBrk="1" hangingPunct="1"/>
            <a:r>
              <a:rPr lang="en-US" sz="2700">
                <a:latin typeface="Arial" charset="0"/>
                <a:ea typeface="MS PGothic" charset="0"/>
              </a:rPr>
              <a:t>The only freedom they have is                                                vibrational motion.</a:t>
            </a:r>
          </a:p>
        </p:txBody>
      </p:sp>
    </p:spTree>
    <p:extLst>
      <p:ext uri="{BB962C8B-B14F-4D97-AF65-F5344CB8AC3E}">
        <p14:creationId xmlns:p14="http://schemas.microsoft.com/office/powerpoint/2010/main" val="23312093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0"/>
            <a:ext cx="9144000" cy="584200"/>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Kinetic–Molecular Theory of Liquids</a:t>
            </a:r>
            <a:endParaRPr lang="en-US">
              <a:latin typeface="Arial" charset="0"/>
              <a:ea typeface="MS PGothic" charset="0"/>
              <a:cs typeface="Times New Roman" charset="0"/>
            </a:endParaRPr>
          </a:p>
        </p:txBody>
      </p:sp>
      <p:sp>
        <p:nvSpPr>
          <p:cNvPr id="32771" name="Content Placeholder 6"/>
          <p:cNvSpPr>
            <a:spLocks noGrp="1"/>
          </p:cNvSpPr>
          <p:nvPr>
            <p:ph idx="1"/>
          </p:nvPr>
        </p:nvSpPr>
        <p:spPr>
          <a:xfrm>
            <a:off x="381000" y="1152525"/>
            <a:ext cx="8597900" cy="3643313"/>
          </a:xfrm>
        </p:spPr>
        <p:txBody>
          <a:bodyPr/>
          <a:lstStyle/>
          <a:p>
            <a:pPr eaLnBrk="1" hangingPunct="1"/>
            <a:r>
              <a:rPr lang="en-US">
                <a:latin typeface="Arial" charset="0"/>
                <a:ea typeface="MS PGothic" charset="0"/>
              </a:rPr>
              <a:t>When the attractive forces are strong enough so the kinetic energy can only partially overcome them, the material will be a liquid.</a:t>
            </a:r>
          </a:p>
          <a:p>
            <a:pPr eaLnBrk="1" hangingPunct="1"/>
            <a:r>
              <a:rPr lang="en-US">
                <a:latin typeface="Arial" charset="0"/>
                <a:ea typeface="MS PGothic" charset="0"/>
              </a:rPr>
              <a:t>In a liquid, the particles are packed together                                        with only very limited translational or rotational freedom.</a:t>
            </a:r>
          </a:p>
        </p:txBody>
      </p:sp>
    </p:spTree>
    <p:extLst>
      <p:ext uri="{BB962C8B-B14F-4D97-AF65-F5344CB8AC3E}">
        <p14:creationId xmlns:p14="http://schemas.microsoft.com/office/powerpoint/2010/main" val="27034671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588963"/>
          </a:xfrm>
        </p:spPr>
        <p:txBody>
          <a:bodyPr lIns="457200" anchor="t">
            <a:spAutoFit/>
          </a:bodyPr>
          <a:lstStyle/>
          <a:p>
            <a:pPr eaLnBrk="1" hangingPunct="1"/>
            <a:r>
              <a:rPr lang="en-US">
                <a:latin typeface="Arial" charset="0"/>
                <a:ea typeface="MS PGothic" charset="0"/>
                <a:cs typeface="Arial" charset="0"/>
              </a:rPr>
              <a:t>Climbing Geckos</a:t>
            </a:r>
            <a:endParaRPr lang="en-US">
              <a:latin typeface="Arial" charset="0"/>
              <a:ea typeface="MS PGothic" charset="0"/>
              <a:cs typeface="Times New Roman" charset="0"/>
            </a:endParaRPr>
          </a:p>
        </p:txBody>
      </p:sp>
      <p:sp>
        <p:nvSpPr>
          <p:cNvPr id="15363" name="Content Placeholder 2"/>
          <p:cNvSpPr>
            <a:spLocks noGrp="1"/>
          </p:cNvSpPr>
          <p:nvPr>
            <p:ph idx="1"/>
          </p:nvPr>
        </p:nvSpPr>
        <p:spPr>
          <a:xfrm>
            <a:off x="381000" y="477838"/>
            <a:ext cx="8224838" cy="6248400"/>
          </a:xfrm>
        </p:spPr>
        <p:txBody>
          <a:bodyPr/>
          <a:lstStyle/>
          <a:p>
            <a:r>
              <a:rPr lang="en-US">
                <a:latin typeface="Arial" charset="0"/>
                <a:ea typeface="MS PGothic" charset="0"/>
              </a:rPr>
              <a:t>Geckos can adhere to almost any surface.</a:t>
            </a:r>
          </a:p>
          <a:p>
            <a:r>
              <a:rPr lang="en-US">
                <a:latin typeface="Arial" charset="0"/>
                <a:ea typeface="MS PGothic" charset="0"/>
              </a:rPr>
              <a:t>Recent studies indicate that this amazing ability is related to intermolecular attractive forces.</a:t>
            </a:r>
          </a:p>
          <a:p>
            <a:r>
              <a:rPr lang="en-US">
                <a:latin typeface="Arial" charset="0"/>
                <a:ea typeface="MS PGothic" charset="0"/>
              </a:rPr>
              <a:t>Geckos have millions of tiny hairs on their feet that branch out and flatten out on </a:t>
            </a:r>
            <a:br>
              <a:rPr lang="en-US">
                <a:latin typeface="Arial" charset="0"/>
                <a:ea typeface="MS PGothic" charset="0"/>
              </a:rPr>
            </a:br>
            <a:r>
              <a:rPr lang="en-US">
                <a:latin typeface="Arial" charset="0"/>
                <a:ea typeface="MS PGothic" charset="0"/>
              </a:rPr>
              <a:t>the end.</a:t>
            </a:r>
          </a:p>
          <a:p>
            <a:pPr lvl="1"/>
            <a:r>
              <a:rPr lang="en-US" sz="2400">
                <a:latin typeface="Arial" charset="0"/>
                <a:ea typeface="MS PGothic" charset="0"/>
              </a:rPr>
              <a:t>Setae = hairs; spatulae = flat ends</a:t>
            </a:r>
            <a:endParaRPr lang="en-US">
              <a:latin typeface="Arial" charset="0"/>
              <a:ea typeface="MS PGothic" charset="0"/>
            </a:endParaRPr>
          </a:p>
          <a:p>
            <a:r>
              <a:rPr lang="en-US">
                <a:latin typeface="Arial" charset="0"/>
                <a:ea typeface="MS PGothic" charset="0"/>
              </a:rPr>
              <a:t>This structure allows the gecko to have unusually close contact to the surface, permitting the intermolecular attractive forces to act strongly.</a:t>
            </a:r>
          </a:p>
        </p:txBody>
      </p:sp>
    </p:spTree>
    <p:extLst>
      <p:ext uri="{BB962C8B-B14F-4D97-AF65-F5344CB8AC3E}">
        <p14:creationId xmlns:p14="http://schemas.microsoft.com/office/powerpoint/2010/main" val="32796991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0"/>
            <a:ext cx="9144000" cy="584200"/>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Explaining the Properties of Liquids</a:t>
            </a:r>
            <a:endParaRPr lang="en-US">
              <a:latin typeface="Arial" charset="0"/>
              <a:ea typeface="MS PGothic" charset="0"/>
              <a:cs typeface="Times New Roman" charset="0"/>
            </a:endParaRPr>
          </a:p>
        </p:txBody>
      </p:sp>
      <p:sp>
        <p:nvSpPr>
          <p:cNvPr id="33795" name="Content Placeholder 2"/>
          <p:cNvSpPr>
            <a:spLocks noGrp="1"/>
          </p:cNvSpPr>
          <p:nvPr>
            <p:ph idx="1"/>
          </p:nvPr>
        </p:nvSpPr>
        <p:spPr>
          <a:xfrm>
            <a:off x="392113" y="1141413"/>
            <a:ext cx="8183562" cy="5091112"/>
          </a:xfrm>
        </p:spPr>
        <p:txBody>
          <a:bodyPr/>
          <a:lstStyle/>
          <a:p>
            <a:r>
              <a:rPr lang="en-US" sz="2800">
                <a:latin typeface="Arial" charset="0"/>
                <a:ea typeface="MS PGothic" charset="0"/>
              </a:rPr>
              <a:t>Liquids have higher densities than gases and are incompressible because the particles are </a:t>
            </a:r>
            <a:br>
              <a:rPr lang="en-US" sz="2800">
                <a:latin typeface="Arial" charset="0"/>
                <a:ea typeface="MS PGothic" charset="0"/>
              </a:rPr>
            </a:br>
            <a:r>
              <a:rPr lang="en-US" sz="2800">
                <a:latin typeface="Arial" charset="0"/>
                <a:ea typeface="MS PGothic" charset="0"/>
              </a:rPr>
              <a:t>in contact.</a:t>
            </a:r>
          </a:p>
          <a:p>
            <a:r>
              <a:rPr lang="en-US" sz="2800">
                <a:latin typeface="Arial" charset="0"/>
                <a:ea typeface="MS PGothic" charset="0"/>
              </a:rPr>
              <a:t>They have an indefinite shape because the limited translational freedom of the particles allows them to move around enough to get to the container walls.</a:t>
            </a:r>
          </a:p>
          <a:p>
            <a:r>
              <a:rPr lang="en-US" sz="2800">
                <a:latin typeface="Arial" charset="0"/>
                <a:ea typeface="MS PGothic" charset="0"/>
              </a:rPr>
              <a:t>It also allows them to flow.</a:t>
            </a:r>
          </a:p>
          <a:p>
            <a:r>
              <a:rPr lang="en-US" sz="2800">
                <a:latin typeface="Arial" charset="0"/>
                <a:ea typeface="MS PGothic" charset="0"/>
              </a:rPr>
              <a:t>But they have a definite volume because the limit on their freedom keeps the particles from escaping each other.</a:t>
            </a:r>
          </a:p>
        </p:txBody>
      </p:sp>
    </p:spTree>
    <p:extLst>
      <p:ext uri="{BB962C8B-B14F-4D97-AF65-F5344CB8AC3E}">
        <p14:creationId xmlns:p14="http://schemas.microsoft.com/office/powerpoint/2010/main" val="233346356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Phase Changes</a:t>
            </a:r>
            <a:endParaRPr lang="en-US">
              <a:latin typeface="Arial" charset="0"/>
              <a:ea typeface="MS PGothic" charset="0"/>
              <a:cs typeface="Times New Roman" charset="0"/>
            </a:endParaRPr>
          </a:p>
        </p:txBody>
      </p:sp>
      <p:sp>
        <p:nvSpPr>
          <p:cNvPr id="34819" name="Content Placeholder 1"/>
          <p:cNvSpPr>
            <a:spLocks noGrp="1"/>
          </p:cNvSpPr>
          <p:nvPr>
            <p:ph idx="1"/>
          </p:nvPr>
        </p:nvSpPr>
        <p:spPr>
          <a:xfrm>
            <a:off x="379413" y="768350"/>
            <a:ext cx="8229600" cy="5821363"/>
          </a:xfrm>
        </p:spPr>
        <p:txBody>
          <a:bodyPr/>
          <a:lstStyle/>
          <a:p>
            <a:pPr eaLnBrk="1" hangingPunct="1">
              <a:lnSpc>
                <a:spcPct val="90000"/>
              </a:lnSpc>
            </a:pPr>
            <a:r>
              <a:rPr lang="en-US" sz="2400">
                <a:latin typeface="Arial" charset="0"/>
                <a:ea typeface="MS PGothic" charset="0"/>
              </a:rPr>
              <a:t>Because the attractive forces between the molecules are fixed, changing the material</a:t>
            </a:r>
            <a:r>
              <a:rPr lang="en-US" altLang="ja-JP" sz="2400">
                <a:latin typeface="Arial" charset="0"/>
                <a:ea typeface="MS PGothic" charset="0"/>
              </a:rPr>
              <a:t>’s state requires changing the amount of kinetic energy the particles have, or limiting their freedom.</a:t>
            </a:r>
          </a:p>
          <a:p>
            <a:pPr eaLnBrk="1" hangingPunct="1">
              <a:lnSpc>
                <a:spcPct val="90000"/>
              </a:lnSpc>
            </a:pPr>
            <a:r>
              <a:rPr lang="en-US" sz="2400">
                <a:latin typeface="Arial" charset="0"/>
                <a:ea typeface="MS PGothic" charset="0"/>
              </a:rPr>
              <a:t>Solids melt when heated because the particles gain enough kinetic energy to partially overcome the attractive forces.</a:t>
            </a:r>
          </a:p>
          <a:p>
            <a:pPr eaLnBrk="1" hangingPunct="1">
              <a:lnSpc>
                <a:spcPct val="90000"/>
              </a:lnSpc>
            </a:pPr>
            <a:r>
              <a:rPr lang="en-US" sz="2400">
                <a:latin typeface="Arial" charset="0"/>
                <a:ea typeface="MS PGothic" charset="0"/>
              </a:rPr>
              <a:t>Liquids boil when heated because the particles gain enough kinetic energy to completely overcome the attractive forces.</a:t>
            </a:r>
          </a:p>
          <a:p>
            <a:pPr lvl="1" eaLnBrk="1" hangingPunct="1">
              <a:lnSpc>
                <a:spcPct val="90000"/>
              </a:lnSpc>
            </a:pPr>
            <a:r>
              <a:rPr lang="en-US" sz="2000">
                <a:latin typeface="Arial" charset="0"/>
                <a:ea typeface="MS PGothic" charset="0"/>
              </a:rPr>
              <a:t>The stronger the attractive forces, the higher you will need to raise the temperature.</a:t>
            </a:r>
          </a:p>
          <a:p>
            <a:pPr eaLnBrk="1" hangingPunct="1">
              <a:lnSpc>
                <a:spcPct val="90000"/>
              </a:lnSpc>
            </a:pPr>
            <a:r>
              <a:rPr lang="en-US" sz="2400">
                <a:latin typeface="Arial" charset="0"/>
                <a:ea typeface="MS PGothic" charset="0"/>
              </a:rPr>
              <a:t>Gases can be condensed by decreasing the temperature and/or increasing the pressure.</a:t>
            </a:r>
          </a:p>
          <a:p>
            <a:pPr lvl="1" eaLnBrk="1" hangingPunct="1">
              <a:lnSpc>
                <a:spcPct val="90000"/>
              </a:lnSpc>
            </a:pPr>
            <a:r>
              <a:rPr lang="en-US" sz="2000">
                <a:latin typeface="Arial" charset="0"/>
                <a:ea typeface="MS PGothic" charset="0"/>
              </a:rPr>
              <a:t>Pressure can be increased by decreasing the gas volume.</a:t>
            </a:r>
          </a:p>
          <a:p>
            <a:pPr lvl="1" eaLnBrk="1" hangingPunct="1">
              <a:lnSpc>
                <a:spcPct val="90000"/>
              </a:lnSpc>
            </a:pPr>
            <a:r>
              <a:rPr lang="en-US" sz="2000">
                <a:latin typeface="Arial" charset="0"/>
                <a:ea typeface="MS PGothic" charset="0"/>
              </a:rPr>
              <a:t>Reducing the volume reduces the amount of translational freedom the particles have.</a:t>
            </a:r>
          </a:p>
          <a:p>
            <a:endParaRPr lang="en-US">
              <a:latin typeface="Arial" charset="0"/>
              <a:ea typeface="MS PGothic" charset="0"/>
            </a:endParaRPr>
          </a:p>
        </p:txBody>
      </p:sp>
    </p:spTree>
    <p:extLst>
      <p:ext uri="{BB962C8B-B14F-4D97-AF65-F5344CB8AC3E}">
        <p14:creationId xmlns:p14="http://schemas.microsoft.com/office/powerpoint/2010/main" val="14753054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Phase Changes</a:t>
            </a:r>
            <a:endParaRPr lang="en-US">
              <a:latin typeface="Arial" charset="0"/>
              <a:ea typeface="MS PGothic" charset="0"/>
              <a:cs typeface="Times New Roman" charset="0"/>
            </a:endParaRPr>
          </a:p>
        </p:txBody>
      </p:sp>
      <p:pic>
        <p:nvPicPr>
          <p:cNvPr id="35843" name="Picture 1" descr="11_Pg486_UnFigure_1.jpg"/>
          <p:cNvPicPr>
            <a:picLocks noChangeAspect="1"/>
          </p:cNvPicPr>
          <p:nvPr/>
        </p:nvPicPr>
        <p:blipFill>
          <a:blip r:embed="rId3">
            <a:extLst>
              <a:ext uri="{28A0092B-C50C-407E-A947-70E740481C1C}">
                <a14:useLocalDpi xmlns:a14="http://schemas.microsoft.com/office/drawing/2010/main" val="0"/>
              </a:ext>
            </a:extLst>
          </a:blip>
          <a:srcRect b="6158"/>
          <a:stretch>
            <a:fillRect/>
          </a:stretch>
        </p:blipFill>
        <p:spPr bwMode="auto">
          <a:xfrm>
            <a:off x="306388" y="1968500"/>
            <a:ext cx="8534400"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1597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Intermolecular Attractions</a:t>
            </a:r>
            <a:endParaRPr lang="en-US">
              <a:latin typeface="Arial" charset="0"/>
              <a:ea typeface="MS PGothic" charset="0"/>
              <a:cs typeface="Times New Roman" charset="0"/>
            </a:endParaRPr>
          </a:p>
        </p:txBody>
      </p:sp>
      <p:sp>
        <p:nvSpPr>
          <p:cNvPr id="36867" name="Content Placeholder 2"/>
          <p:cNvSpPr>
            <a:spLocks noGrp="1"/>
          </p:cNvSpPr>
          <p:nvPr>
            <p:ph idx="1"/>
          </p:nvPr>
        </p:nvSpPr>
        <p:spPr>
          <a:xfrm>
            <a:off x="381000" y="1154113"/>
            <a:ext cx="8229600" cy="5232400"/>
          </a:xfrm>
        </p:spPr>
        <p:txBody>
          <a:bodyPr/>
          <a:lstStyle/>
          <a:p>
            <a:r>
              <a:rPr lang="en-US">
                <a:latin typeface="Arial" charset="0"/>
                <a:ea typeface="MS PGothic" charset="0"/>
              </a:rPr>
              <a:t>The strength of the attractions between the particles of a substance determines </a:t>
            </a:r>
            <a:br>
              <a:rPr lang="en-US">
                <a:latin typeface="Arial" charset="0"/>
                <a:ea typeface="MS PGothic" charset="0"/>
              </a:rPr>
            </a:br>
            <a:r>
              <a:rPr lang="en-US">
                <a:latin typeface="Arial" charset="0"/>
                <a:ea typeface="MS PGothic" charset="0"/>
              </a:rPr>
              <a:t>its state.</a:t>
            </a:r>
          </a:p>
          <a:p>
            <a:r>
              <a:rPr lang="en-US">
                <a:latin typeface="Arial" charset="0"/>
                <a:ea typeface="MS PGothic" charset="0"/>
              </a:rPr>
              <a:t>At room temperature, moderate to strong attractive forces result in materials being solids or liquids.</a:t>
            </a:r>
          </a:p>
          <a:p>
            <a:r>
              <a:rPr lang="en-US">
                <a:latin typeface="Arial" charset="0"/>
                <a:ea typeface="MS PGothic" charset="0"/>
              </a:rPr>
              <a:t>The stronger the attractive forces are, the higher will be the boiling point of the liquid and the melting point of the solid.</a:t>
            </a:r>
          </a:p>
          <a:p>
            <a:pPr lvl="1"/>
            <a:r>
              <a:rPr lang="en-US">
                <a:latin typeface="Arial" charset="0"/>
                <a:ea typeface="MS PGothic" charset="0"/>
              </a:rPr>
              <a:t>Other factors also influence the melting point.</a:t>
            </a:r>
          </a:p>
        </p:txBody>
      </p:sp>
    </p:spTree>
    <p:extLst>
      <p:ext uri="{BB962C8B-B14F-4D97-AF65-F5344CB8AC3E}">
        <p14:creationId xmlns:p14="http://schemas.microsoft.com/office/powerpoint/2010/main" val="241368751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11_Pg487_UnFigure.jpg"/>
          <p:cNvPicPr>
            <a:picLocks noChangeAspect="1"/>
          </p:cNvPicPr>
          <p:nvPr/>
        </p:nvPicPr>
        <p:blipFill>
          <a:blip r:embed="rId3">
            <a:extLst>
              <a:ext uri="{28A0092B-C50C-407E-A947-70E740481C1C}">
                <a14:useLocalDpi xmlns:a14="http://schemas.microsoft.com/office/drawing/2010/main" val="0"/>
              </a:ext>
            </a:extLst>
          </a:blip>
          <a:srcRect b="3540"/>
          <a:stretch>
            <a:fillRect/>
          </a:stretch>
        </p:blipFill>
        <p:spPr bwMode="auto">
          <a:xfrm>
            <a:off x="6059488" y="2233613"/>
            <a:ext cx="2816225"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a:xfrm>
            <a:off x="0" y="0"/>
            <a:ext cx="9144000" cy="107791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Why Are Molecules Attracted to </a:t>
            </a:r>
            <a:br>
              <a:rPr lang="en-US">
                <a:latin typeface="Arial" charset="0"/>
                <a:ea typeface="MS PGothic" charset="0"/>
                <a:cs typeface="Arial" charset="0"/>
              </a:rPr>
            </a:br>
            <a:r>
              <a:rPr lang="en-US">
                <a:latin typeface="Arial" charset="0"/>
                <a:ea typeface="MS PGothic" charset="0"/>
                <a:cs typeface="Arial" charset="0"/>
              </a:rPr>
              <a:t>Each Other? </a:t>
            </a:r>
            <a:endParaRPr lang="en-US">
              <a:latin typeface="Arial" charset="0"/>
              <a:ea typeface="MS PGothic" charset="0"/>
              <a:cs typeface="Times New Roman" charset="0"/>
            </a:endParaRPr>
          </a:p>
        </p:txBody>
      </p:sp>
      <p:sp>
        <p:nvSpPr>
          <p:cNvPr id="37892" name="Content Placeholder 2"/>
          <p:cNvSpPr>
            <a:spLocks noGrp="1"/>
          </p:cNvSpPr>
          <p:nvPr>
            <p:ph idx="1"/>
          </p:nvPr>
        </p:nvSpPr>
        <p:spPr>
          <a:xfrm>
            <a:off x="381000" y="1079500"/>
            <a:ext cx="5894388" cy="4310063"/>
          </a:xfrm>
        </p:spPr>
        <p:txBody>
          <a:bodyPr>
            <a:normAutofit fontScale="92500" lnSpcReduction="20000"/>
          </a:bodyPr>
          <a:lstStyle/>
          <a:p>
            <a:pPr eaLnBrk="1" hangingPunct="1">
              <a:lnSpc>
                <a:spcPct val="90000"/>
              </a:lnSpc>
            </a:pPr>
            <a:r>
              <a:rPr lang="en-US" sz="2400">
                <a:latin typeface="Arial" charset="0"/>
                <a:ea typeface="MS PGothic" charset="0"/>
              </a:rPr>
              <a:t>Intermolecular attractions are due to attractive forces between opposite charges.</a:t>
            </a:r>
          </a:p>
          <a:p>
            <a:pPr lvl="1" eaLnBrk="1" hangingPunct="1">
              <a:lnSpc>
                <a:spcPct val="90000"/>
              </a:lnSpc>
            </a:pPr>
            <a:r>
              <a:rPr lang="en-US" sz="2000">
                <a:latin typeface="Arial" charset="0"/>
                <a:ea typeface="MS PGothic" charset="0"/>
              </a:rPr>
              <a:t>+ ion to − ion</a:t>
            </a:r>
          </a:p>
          <a:p>
            <a:pPr lvl="1" eaLnBrk="1" hangingPunct="1">
              <a:lnSpc>
                <a:spcPct val="90000"/>
              </a:lnSpc>
            </a:pPr>
            <a:r>
              <a:rPr lang="en-US" sz="2000">
                <a:latin typeface="Arial" charset="0"/>
                <a:ea typeface="MS PGothic" charset="0"/>
              </a:rPr>
              <a:t>+ end of polar molecule to − end of polar molecule</a:t>
            </a:r>
          </a:p>
          <a:p>
            <a:pPr lvl="2" eaLnBrk="1" hangingPunct="1">
              <a:lnSpc>
                <a:spcPct val="90000"/>
              </a:lnSpc>
            </a:pPr>
            <a:r>
              <a:rPr lang="en-US" sz="1800">
                <a:latin typeface="Arial" charset="0"/>
                <a:ea typeface="MS PGothic" charset="0"/>
              </a:rPr>
              <a:t>H-bonding especially strong</a:t>
            </a:r>
          </a:p>
          <a:p>
            <a:pPr lvl="1" eaLnBrk="1" hangingPunct="1">
              <a:lnSpc>
                <a:spcPct val="90000"/>
              </a:lnSpc>
            </a:pPr>
            <a:r>
              <a:rPr lang="en-US" sz="2000">
                <a:latin typeface="Arial" charset="0"/>
                <a:ea typeface="MS PGothic" charset="0"/>
              </a:rPr>
              <a:t>Even nonpolar molecules will have temporary charges</a:t>
            </a:r>
          </a:p>
          <a:p>
            <a:pPr eaLnBrk="1" hangingPunct="1">
              <a:lnSpc>
                <a:spcPct val="90000"/>
              </a:lnSpc>
            </a:pPr>
            <a:r>
              <a:rPr lang="en-US" sz="2400" b="1">
                <a:solidFill>
                  <a:schemeClr val="hlink"/>
                </a:solidFill>
                <a:latin typeface="Arial" charset="0"/>
                <a:ea typeface="MS PGothic" charset="0"/>
              </a:rPr>
              <a:t>Larger charge = stronger attraction</a:t>
            </a:r>
          </a:p>
          <a:p>
            <a:pPr eaLnBrk="1" hangingPunct="1">
              <a:lnSpc>
                <a:spcPct val="90000"/>
              </a:lnSpc>
            </a:pPr>
            <a:r>
              <a:rPr lang="en-US" sz="2400" b="1">
                <a:solidFill>
                  <a:schemeClr val="hlink"/>
                </a:solidFill>
                <a:latin typeface="Arial" charset="0"/>
                <a:ea typeface="MS PGothic" charset="0"/>
              </a:rPr>
              <a:t>Longer distance = weaker attraction</a:t>
            </a:r>
          </a:p>
          <a:p>
            <a:pPr eaLnBrk="1" hangingPunct="1">
              <a:lnSpc>
                <a:spcPct val="90000"/>
              </a:lnSpc>
            </a:pPr>
            <a:r>
              <a:rPr lang="en-US" sz="2400">
                <a:latin typeface="Arial" charset="0"/>
                <a:ea typeface="MS PGothic" charset="0"/>
              </a:rPr>
              <a:t>However, these attractive forces are     small relative to the bonding forces  between atoms.</a:t>
            </a:r>
          </a:p>
          <a:p>
            <a:pPr lvl="1" eaLnBrk="1" hangingPunct="1">
              <a:lnSpc>
                <a:spcPct val="90000"/>
              </a:lnSpc>
            </a:pPr>
            <a:r>
              <a:rPr lang="en-US" sz="2000">
                <a:latin typeface="Arial" charset="0"/>
                <a:ea typeface="MS PGothic" charset="0"/>
              </a:rPr>
              <a:t>Generally smaller charges</a:t>
            </a:r>
          </a:p>
          <a:p>
            <a:pPr lvl="1" eaLnBrk="1" hangingPunct="1">
              <a:lnSpc>
                <a:spcPct val="90000"/>
              </a:lnSpc>
            </a:pPr>
            <a:r>
              <a:rPr lang="en-US" sz="2000">
                <a:latin typeface="Arial" charset="0"/>
                <a:ea typeface="MS PGothic" charset="0"/>
              </a:rPr>
              <a:t>Generally over much larger distances</a:t>
            </a:r>
          </a:p>
        </p:txBody>
      </p:sp>
    </p:spTree>
    <p:extLst>
      <p:ext uri="{BB962C8B-B14F-4D97-AF65-F5344CB8AC3E}">
        <p14:creationId xmlns:p14="http://schemas.microsoft.com/office/powerpoint/2010/main" val="362417754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0"/>
            <a:ext cx="9144000" cy="107791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Trends in the Strength of Intermolecular Attraction</a:t>
            </a:r>
            <a:endParaRPr lang="en-US">
              <a:latin typeface="Arial" charset="0"/>
              <a:ea typeface="MS PGothic" charset="0"/>
              <a:cs typeface="Times New Roman" charset="0"/>
            </a:endParaRPr>
          </a:p>
        </p:txBody>
      </p:sp>
      <p:sp>
        <p:nvSpPr>
          <p:cNvPr id="38915" name="Content Placeholder 2"/>
          <p:cNvSpPr>
            <a:spLocks noGrp="1"/>
          </p:cNvSpPr>
          <p:nvPr>
            <p:ph idx="1"/>
          </p:nvPr>
        </p:nvSpPr>
        <p:spPr>
          <a:xfrm>
            <a:off x="381000" y="1154113"/>
            <a:ext cx="8637588" cy="5237162"/>
          </a:xfrm>
        </p:spPr>
        <p:txBody>
          <a:bodyPr/>
          <a:lstStyle/>
          <a:p>
            <a:pPr eaLnBrk="1" hangingPunct="1"/>
            <a:r>
              <a:rPr lang="en-US">
                <a:latin typeface="Arial" charset="0"/>
                <a:ea typeface="MS PGothic" charset="0"/>
              </a:rPr>
              <a:t>The stronger the attractions between the atoms or molecules, the more energy it will take to separate them.</a:t>
            </a:r>
          </a:p>
          <a:p>
            <a:pPr eaLnBrk="1" hangingPunct="1"/>
            <a:r>
              <a:rPr lang="en-US">
                <a:latin typeface="Arial" charset="0"/>
                <a:ea typeface="MS PGothic" charset="0"/>
              </a:rPr>
              <a:t>Boiling a liquid requires that we add </a:t>
            </a:r>
            <a:br>
              <a:rPr lang="en-US">
                <a:latin typeface="Arial" charset="0"/>
                <a:ea typeface="MS PGothic" charset="0"/>
              </a:rPr>
            </a:br>
            <a:r>
              <a:rPr lang="en-US">
                <a:latin typeface="Arial" charset="0"/>
                <a:ea typeface="MS PGothic" charset="0"/>
              </a:rPr>
              <a:t>enough energy to overcome all the attractions between the particles.</a:t>
            </a:r>
          </a:p>
          <a:p>
            <a:pPr lvl="1" eaLnBrk="1" hangingPunct="1"/>
            <a:r>
              <a:rPr lang="en-US">
                <a:latin typeface="Arial" charset="0"/>
                <a:ea typeface="MS PGothic" charset="0"/>
              </a:rPr>
              <a:t>However, not breaking the covalent bonds</a:t>
            </a:r>
          </a:p>
          <a:p>
            <a:pPr eaLnBrk="1" hangingPunct="1"/>
            <a:r>
              <a:rPr lang="en-US" b="1">
                <a:solidFill>
                  <a:schemeClr val="accent2"/>
                </a:solidFill>
                <a:latin typeface="Arial" charset="0"/>
                <a:ea typeface="MS PGothic" charset="0"/>
              </a:rPr>
              <a:t>The higher the normal boiling point of </a:t>
            </a:r>
            <a:br>
              <a:rPr lang="en-US" b="1">
                <a:solidFill>
                  <a:schemeClr val="accent2"/>
                </a:solidFill>
                <a:latin typeface="Arial" charset="0"/>
                <a:ea typeface="MS PGothic" charset="0"/>
              </a:rPr>
            </a:br>
            <a:r>
              <a:rPr lang="en-US" b="1">
                <a:solidFill>
                  <a:schemeClr val="accent2"/>
                </a:solidFill>
                <a:latin typeface="Arial" charset="0"/>
                <a:ea typeface="MS PGothic" charset="0"/>
              </a:rPr>
              <a:t>the liquid, the stronger the intermolecular attractive forces.</a:t>
            </a:r>
          </a:p>
        </p:txBody>
      </p:sp>
    </p:spTree>
    <p:extLst>
      <p:ext uri="{BB962C8B-B14F-4D97-AF65-F5344CB8AC3E}">
        <p14:creationId xmlns:p14="http://schemas.microsoft.com/office/powerpoint/2010/main" val="12754544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Kinds of Attractive Forces</a:t>
            </a:r>
            <a:endParaRPr lang="en-US">
              <a:latin typeface="Arial" charset="0"/>
              <a:ea typeface="MS PGothic" charset="0"/>
              <a:cs typeface="Times New Roman" charset="0"/>
            </a:endParaRPr>
          </a:p>
        </p:txBody>
      </p:sp>
      <p:sp>
        <p:nvSpPr>
          <p:cNvPr id="39939" name="Content Placeholder 2"/>
          <p:cNvSpPr>
            <a:spLocks noGrp="1"/>
          </p:cNvSpPr>
          <p:nvPr>
            <p:ph idx="1"/>
          </p:nvPr>
        </p:nvSpPr>
        <p:spPr>
          <a:xfrm>
            <a:off x="365125" y="1141413"/>
            <a:ext cx="8229600" cy="5213350"/>
          </a:xfrm>
        </p:spPr>
        <p:txBody>
          <a:bodyPr/>
          <a:lstStyle/>
          <a:p>
            <a:pPr eaLnBrk="1" hangingPunct="1"/>
            <a:r>
              <a:rPr lang="en-US">
                <a:latin typeface="Arial" charset="0"/>
                <a:ea typeface="MS PGothic" charset="0"/>
              </a:rPr>
              <a:t>Temporary polarity in the molecules due to unequal electron distribution leads to attractions called </a:t>
            </a:r>
            <a:r>
              <a:rPr lang="en-US" b="1">
                <a:solidFill>
                  <a:schemeClr val="accent2"/>
                </a:solidFill>
                <a:latin typeface="Arial" charset="0"/>
                <a:ea typeface="MS PGothic" charset="0"/>
              </a:rPr>
              <a:t>dispersion forces</a:t>
            </a:r>
            <a:r>
              <a:rPr lang="en-US" b="1">
                <a:latin typeface="Arial" charset="0"/>
                <a:ea typeface="MS PGothic" charset="0"/>
              </a:rPr>
              <a:t>.</a:t>
            </a:r>
            <a:endParaRPr lang="en-US">
              <a:latin typeface="Arial" charset="0"/>
              <a:ea typeface="MS PGothic" charset="0"/>
            </a:endParaRPr>
          </a:p>
          <a:p>
            <a:pPr eaLnBrk="1" hangingPunct="1"/>
            <a:r>
              <a:rPr lang="en-US">
                <a:latin typeface="Arial" charset="0"/>
                <a:ea typeface="MS PGothic" charset="0"/>
              </a:rPr>
              <a:t>Permanent polarity in the molecules due to their structure leads to attractive forces called </a:t>
            </a:r>
            <a:r>
              <a:rPr lang="en-US" b="1">
                <a:solidFill>
                  <a:schemeClr val="accent2"/>
                </a:solidFill>
                <a:latin typeface="Arial" charset="0"/>
                <a:ea typeface="MS PGothic" charset="0"/>
              </a:rPr>
              <a:t>dipole–dipole attractions</a:t>
            </a:r>
            <a:r>
              <a:rPr lang="en-US" b="1">
                <a:latin typeface="Arial" charset="0"/>
                <a:ea typeface="MS PGothic" charset="0"/>
              </a:rPr>
              <a:t>.</a:t>
            </a:r>
            <a:endParaRPr lang="en-US">
              <a:latin typeface="Arial" charset="0"/>
              <a:ea typeface="MS PGothic" charset="0"/>
            </a:endParaRPr>
          </a:p>
          <a:p>
            <a:pPr eaLnBrk="1" hangingPunct="1"/>
            <a:r>
              <a:rPr lang="en-US">
                <a:latin typeface="Arial" charset="0"/>
                <a:ea typeface="MS PGothic" charset="0"/>
              </a:rPr>
              <a:t>An especially strong dipole–dipole attraction results when H is attached to an extremely electronegative atom.  These are called </a:t>
            </a:r>
            <a:r>
              <a:rPr lang="en-US" b="1">
                <a:solidFill>
                  <a:schemeClr val="accent2"/>
                </a:solidFill>
                <a:latin typeface="Arial" charset="0"/>
                <a:ea typeface="MS PGothic" charset="0"/>
              </a:rPr>
              <a:t>hydrogen bonds</a:t>
            </a:r>
            <a:r>
              <a:rPr lang="en-US" b="1">
                <a:latin typeface="Arial" charset="0"/>
                <a:ea typeface="MS PGothic" charset="0"/>
              </a:rPr>
              <a:t>.</a:t>
            </a:r>
            <a:endParaRPr lang="en-US">
              <a:solidFill>
                <a:schemeClr val="accent1"/>
              </a:solidFill>
              <a:latin typeface="Arial" charset="0"/>
              <a:ea typeface="MS PGothic" charset="0"/>
            </a:endParaRPr>
          </a:p>
        </p:txBody>
      </p:sp>
    </p:spTree>
    <p:extLst>
      <p:ext uri="{BB962C8B-B14F-4D97-AF65-F5344CB8AC3E}">
        <p14:creationId xmlns:p14="http://schemas.microsoft.com/office/powerpoint/2010/main" val="340042344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Dispersion Forces</a:t>
            </a:r>
            <a:endParaRPr lang="en-US">
              <a:latin typeface="Arial" charset="0"/>
              <a:ea typeface="MS PGothic" charset="0"/>
              <a:cs typeface="Times New Roman" charset="0"/>
            </a:endParaRPr>
          </a:p>
        </p:txBody>
      </p:sp>
      <p:sp>
        <p:nvSpPr>
          <p:cNvPr id="40963" name="Content Placeholder 2"/>
          <p:cNvSpPr>
            <a:spLocks noGrp="1"/>
          </p:cNvSpPr>
          <p:nvPr>
            <p:ph idx="1"/>
          </p:nvPr>
        </p:nvSpPr>
        <p:spPr>
          <a:xfrm>
            <a:off x="381000" y="1135063"/>
            <a:ext cx="8474075" cy="5343525"/>
          </a:xfrm>
        </p:spPr>
        <p:txBody>
          <a:bodyPr/>
          <a:lstStyle/>
          <a:p>
            <a:pPr eaLnBrk="1" hangingPunct="1">
              <a:lnSpc>
                <a:spcPct val="90000"/>
              </a:lnSpc>
            </a:pPr>
            <a:r>
              <a:rPr lang="en-US" sz="2800">
                <a:latin typeface="Arial" charset="0"/>
                <a:ea typeface="MS PGothic" charset="0"/>
              </a:rPr>
              <a:t>Fluctuations in the electron distribution in atoms and molecules result in a temporary dipole.</a:t>
            </a:r>
          </a:p>
          <a:p>
            <a:pPr lvl="1" eaLnBrk="1" hangingPunct="1">
              <a:lnSpc>
                <a:spcPct val="90000"/>
              </a:lnSpc>
            </a:pPr>
            <a:r>
              <a:rPr lang="en-US" sz="2400">
                <a:latin typeface="Arial" charset="0"/>
                <a:ea typeface="MS PGothic" charset="0"/>
              </a:rPr>
              <a:t>Region with excess electron density has </a:t>
            </a:r>
            <a:br>
              <a:rPr lang="en-US" sz="2400">
                <a:latin typeface="Arial" charset="0"/>
                <a:ea typeface="MS PGothic" charset="0"/>
              </a:rPr>
            </a:br>
            <a:r>
              <a:rPr lang="en-US" sz="2400">
                <a:latin typeface="Arial" charset="0"/>
                <a:ea typeface="MS PGothic" charset="0"/>
              </a:rPr>
              <a:t>partial (–) charge</a:t>
            </a:r>
          </a:p>
          <a:p>
            <a:pPr lvl="1" eaLnBrk="1" hangingPunct="1">
              <a:lnSpc>
                <a:spcPct val="90000"/>
              </a:lnSpc>
            </a:pPr>
            <a:r>
              <a:rPr lang="en-US" sz="2400">
                <a:latin typeface="Arial" charset="0"/>
                <a:ea typeface="MS PGothic" charset="0"/>
              </a:rPr>
              <a:t>Region with depleted electron density has </a:t>
            </a:r>
            <a:br>
              <a:rPr lang="en-US" sz="2400">
                <a:latin typeface="Arial" charset="0"/>
                <a:ea typeface="MS PGothic" charset="0"/>
              </a:rPr>
            </a:br>
            <a:r>
              <a:rPr lang="en-US" sz="2400">
                <a:latin typeface="Arial" charset="0"/>
                <a:ea typeface="MS PGothic" charset="0"/>
              </a:rPr>
              <a:t>partial (+) charge</a:t>
            </a:r>
          </a:p>
          <a:p>
            <a:pPr eaLnBrk="1" hangingPunct="1">
              <a:lnSpc>
                <a:spcPct val="90000"/>
              </a:lnSpc>
            </a:pPr>
            <a:r>
              <a:rPr lang="en-US" sz="2800">
                <a:latin typeface="Arial" charset="0"/>
                <a:ea typeface="MS PGothic" charset="0"/>
              </a:rPr>
              <a:t>The attractive forces caused by these temporary dipoles are called </a:t>
            </a:r>
            <a:r>
              <a:rPr lang="en-US" sz="2800" b="1">
                <a:solidFill>
                  <a:schemeClr val="accent2"/>
                </a:solidFill>
                <a:latin typeface="Arial" charset="0"/>
                <a:ea typeface="MS PGothic" charset="0"/>
              </a:rPr>
              <a:t>dispersion forces.</a:t>
            </a:r>
            <a:endParaRPr lang="en-US" sz="2800">
              <a:solidFill>
                <a:schemeClr val="accent2"/>
              </a:solidFill>
              <a:latin typeface="Arial" charset="0"/>
              <a:ea typeface="MS PGothic" charset="0"/>
            </a:endParaRPr>
          </a:p>
          <a:p>
            <a:pPr lvl="1" eaLnBrk="1" hangingPunct="1">
              <a:lnSpc>
                <a:spcPct val="90000"/>
              </a:lnSpc>
            </a:pPr>
            <a:r>
              <a:rPr lang="en-US" sz="2400">
                <a:latin typeface="Arial" charset="0"/>
                <a:ea typeface="MS PGothic" charset="0"/>
              </a:rPr>
              <a:t>Aka London Forces</a:t>
            </a:r>
          </a:p>
          <a:p>
            <a:pPr eaLnBrk="1" hangingPunct="1">
              <a:lnSpc>
                <a:spcPct val="90000"/>
              </a:lnSpc>
            </a:pPr>
            <a:r>
              <a:rPr lang="en-US" sz="2800">
                <a:latin typeface="Arial" charset="0"/>
                <a:ea typeface="MS PGothic" charset="0"/>
              </a:rPr>
              <a:t>All molecules and atoms will have them.</a:t>
            </a:r>
          </a:p>
          <a:p>
            <a:pPr eaLnBrk="1" hangingPunct="1">
              <a:lnSpc>
                <a:spcPct val="90000"/>
              </a:lnSpc>
            </a:pPr>
            <a:r>
              <a:rPr lang="en-US" sz="2800">
                <a:latin typeface="Arial" charset="0"/>
                <a:ea typeface="MS PGothic" charset="0"/>
              </a:rPr>
              <a:t>As a temporary dipole is established in one molecule, it induces a dipole in all the surrounding molecules.</a:t>
            </a:r>
          </a:p>
        </p:txBody>
      </p:sp>
    </p:spTree>
    <p:extLst>
      <p:ext uri="{BB962C8B-B14F-4D97-AF65-F5344CB8AC3E}">
        <p14:creationId xmlns:p14="http://schemas.microsoft.com/office/powerpoint/2010/main" val="300540834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Dispersion Force</a:t>
            </a:r>
            <a:endParaRPr lang="en-US">
              <a:latin typeface="Arial" charset="0"/>
              <a:ea typeface="MS PGothic" charset="0"/>
              <a:cs typeface="Times New Roman" charset="0"/>
            </a:endParaRPr>
          </a:p>
        </p:txBody>
      </p:sp>
      <p:pic>
        <p:nvPicPr>
          <p:cNvPr id="41987" name="Picture 3" descr="11_Pg488_UnFigure_1.jpg"/>
          <p:cNvPicPr>
            <a:picLocks noChangeAspect="1"/>
          </p:cNvPicPr>
          <p:nvPr/>
        </p:nvPicPr>
        <p:blipFill>
          <a:blip r:embed="rId3">
            <a:extLst>
              <a:ext uri="{28A0092B-C50C-407E-A947-70E740481C1C}">
                <a14:useLocalDpi xmlns:a14="http://schemas.microsoft.com/office/drawing/2010/main" val="0"/>
              </a:ext>
            </a:extLst>
          </a:blip>
          <a:srcRect b="6021"/>
          <a:stretch>
            <a:fillRect/>
          </a:stretch>
        </p:blipFill>
        <p:spPr bwMode="auto">
          <a:xfrm>
            <a:off x="311150" y="1917700"/>
            <a:ext cx="8534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43074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Dispersion Force</a:t>
            </a:r>
            <a:endParaRPr lang="en-US">
              <a:latin typeface="Arial" charset="0"/>
              <a:ea typeface="MS PGothic" charset="0"/>
              <a:cs typeface="Times New Roman" charset="0"/>
            </a:endParaRPr>
          </a:p>
        </p:txBody>
      </p:sp>
      <p:pic>
        <p:nvPicPr>
          <p:cNvPr id="43011" name="Picture 2" descr="11_04_Figure.jpg"/>
          <p:cNvPicPr>
            <a:picLocks noChangeAspect="1"/>
          </p:cNvPicPr>
          <p:nvPr/>
        </p:nvPicPr>
        <p:blipFill>
          <a:blip r:embed="rId3">
            <a:extLst>
              <a:ext uri="{28A0092B-C50C-407E-A947-70E740481C1C}">
                <a14:useLocalDpi xmlns:a14="http://schemas.microsoft.com/office/drawing/2010/main" val="0"/>
              </a:ext>
            </a:extLst>
          </a:blip>
          <a:srcRect b="6271"/>
          <a:stretch>
            <a:fillRect/>
          </a:stretch>
        </p:blipFill>
        <p:spPr bwMode="auto">
          <a:xfrm>
            <a:off x="314325" y="1663700"/>
            <a:ext cx="8534400"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51100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584200"/>
          </a:xfrm>
          <a:ln>
            <a:headEnd/>
            <a:tailEnd/>
          </a:ln>
        </p:spPr>
        <p:style>
          <a:lnRef idx="2">
            <a:schemeClr val="accent3"/>
          </a:lnRef>
          <a:fillRef idx="1">
            <a:schemeClr val="lt1"/>
          </a:fillRef>
          <a:effectRef idx="0">
            <a:schemeClr val="accent3"/>
          </a:effectRef>
          <a:fontRef idx="minor">
            <a:schemeClr val="dk1"/>
          </a:fontRef>
        </p:style>
        <p:txBody>
          <a:bodyPr lIns="457200" rtlCol="0" anchor="t">
            <a:spAutoFit/>
          </a:bodyPr>
          <a:lstStyle/>
          <a:p>
            <a:pPr eaLnBrk="1" hangingPunct="1">
              <a:defRPr/>
            </a:pPr>
            <a:r>
              <a:rPr lang="en-US" dirty="0">
                <a:ea typeface="ＭＳ Ｐゴシック" pitchFamily="34" charset="-128"/>
              </a:rPr>
              <a:t>Properties of the Three Phases of Matter</a:t>
            </a:r>
            <a:endParaRPr lang="en-US" dirty="0" smtClean="0">
              <a:ea typeface="ＭＳ Ｐゴシック" pitchFamily="34" charset="-128"/>
            </a:endParaRPr>
          </a:p>
        </p:txBody>
      </p:sp>
      <p:sp>
        <p:nvSpPr>
          <p:cNvPr id="16387" name="Content Placeholder 2"/>
          <p:cNvSpPr>
            <a:spLocks noGrp="1"/>
          </p:cNvSpPr>
          <p:nvPr>
            <p:ph idx="1"/>
          </p:nvPr>
        </p:nvSpPr>
        <p:spPr>
          <a:xfrm>
            <a:off x="381000" y="4113213"/>
            <a:ext cx="8229600" cy="2751137"/>
          </a:xfrm>
        </p:spPr>
        <p:txBody>
          <a:bodyPr/>
          <a:lstStyle/>
          <a:p>
            <a:pPr eaLnBrk="1" hangingPunct="1"/>
            <a:r>
              <a:rPr lang="en-US">
                <a:latin typeface="Arial" charset="0"/>
                <a:ea typeface="MS PGothic" charset="0"/>
              </a:rPr>
              <a:t>Fixed = keeps shape when placed in a container </a:t>
            </a:r>
          </a:p>
          <a:p>
            <a:pPr eaLnBrk="1" hangingPunct="1"/>
            <a:r>
              <a:rPr lang="en-US">
                <a:latin typeface="Arial" charset="0"/>
                <a:ea typeface="MS PGothic" charset="0"/>
              </a:rPr>
              <a:t>Indefinite = takes the shape of the container</a:t>
            </a:r>
          </a:p>
          <a:p>
            <a:pPr eaLnBrk="1" hangingPunct="1"/>
            <a:endParaRPr lang="en-US">
              <a:latin typeface="Arial" charset="0"/>
              <a:ea typeface="MS PGothic" charset="0"/>
            </a:endParaRPr>
          </a:p>
        </p:txBody>
      </p:sp>
      <p:pic>
        <p:nvPicPr>
          <p:cNvPr id="16388" name="Picture 1" descr="11_02_Table.jpg"/>
          <p:cNvPicPr>
            <a:picLocks noChangeAspect="1"/>
          </p:cNvPicPr>
          <p:nvPr/>
        </p:nvPicPr>
        <p:blipFill>
          <a:blip r:embed="rId3">
            <a:extLst>
              <a:ext uri="{28A0092B-C50C-407E-A947-70E740481C1C}">
                <a14:useLocalDpi xmlns:a14="http://schemas.microsoft.com/office/drawing/2010/main" val="0"/>
              </a:ext>
            </a:extLst>
          </a:blip>
          <a:srcRect b="6818"/>
          <a:stretch>
            <a:fillRect/>
          </a:stretch>
        </p:blipFill>
        <p:spPr bwMode="auto">
          <a:xfrm>
            <a:off x="304800" y="1446213"/>
            <a:ext cx="853440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933378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4"/>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Size of the Induced Dipole</a:t>
            </a:r>
            <a:endParaRPr lang="en-US">
              <a:latin typeface="Arial" charset="0"/>
              <a:ea typeface="MS PGothic" charset="0"/>
              <a:cs typeface="Times New Roman" charset="0"/>
            </a:endParaRPr>
          </a:p>
        </p:txBody>
      </p:sp>
      <p:sp>
        <p:nvSpPr>
          <p:cNvPr id="44035" name="Content Placeholder 2"/>
          <p:cNvSpPr>
            <a:spLocks noGrp="1"/>
          </p:cNvSpPr>
          <p:nvPr>
            <p:ph idx="1"/>
          </p:nvPr>
        </p:nvSpPr>
        <p:spPr>
          <a:xfrm>
            <a:off x="365125" y="1141413"/>
            <a:ext cx="8450263" cy="5102225"/>
          </a:xfrm>
        </p:spPr>
        <p:txBody>
          <a:bodyPr/>
          <a:lstStyle/>
          <a:p>
            <a:pPr eaLnBrk="1" hangingPunct="1"/>
            <a:r>
              <a:rPr lang="en-US" sz="3200">
                <a:latin typeface="Arial" charset="0"/>
                <a:ea typeface="MS PGothic" charset="0"/>
              </a:rPr>
              <a:t>The magnitude of the induced dipole depends on several factors.</a:t>
            </a:r>
          </a:p>
          <a:p>
            <a:pPr eaLnBrk="1" hangingPunct="1"/>
            <a:r>
              <a:rPr lang="en-US" sz="3200">
                <a:latin typeface="Arial" charset="0"/>
                <a:ea typeface="MS PGothic" charset="0"/>
              </a:rPr>
              <a:t>Polarizability of the electrons</a:t>
            </a:r>
          </a:p>
          <a:p>
            <a:pPr lvl="1" eaLnBrk="1" hangingPunct="1"/>
            <a:r>
              <a:rPr lang="en-US" sz="2800">
                <a:latin typeface="Arial" charset="0"/>
                <a:ea typeface="MS PGothic" charset="0"/>
              </a:rPr>
              <a:t>Volume of the electron cloud</a:t>
            </a:r>
          </a:p>
          <a:p>
            <a:pPr lvl="1" eaLnBrk="1" hangingPunct="1"/>
            <a:r>
              <a:rPr lang="en-US" sz="2800" b="1">
                <a:solidFill>
                  <a:schemeClr val="hlink"/>
                </a:solidFill>
                <a:latin typeface="Arial" charset="0"/>
                <a:ea typeface="MS PGothic" charset="0"/>
              </a:rPr>
              <a:t>Larger molar mass = more electrons = larger electron cloud = increased polarizability = stronger attractions</a:t>
            </a:r>
            <a:endParaRPr lang="en-US" sz="2800">
              <a:latin typeface="Arial" charset="0"/>
              <a:ea typeface="MS PGothic" charset="0"/>
            </a:endParaRPr>
          </a:p>
          <a:p>
            <a:pPr eaLnBrk="1" hangingPunct="1"/>
            <a:r>
              <a:rPr lang="en-US" sz="3200">
                <a:latin typeface="Arial" charset="0"/>
                <a:ea typeface="MS PGothic" charset="0"/>
              </a:rPr>
              <a:t>Shape of the molecule</a:t>
            </a:r>
          </a:p>
          <a:p>
            <a:pPr lvl="1" eaLnBrk="1" hangingPunct="1"/>
            <a:r>
              <a:rPr lang="en-US" sz="2800" b="1">
                <a:solidFill>
                  <a:schemeClr val="hlink"/>
                </a:solidFill>
                <a:latin typeface="Arial" charset="0"/>
                <a:ea typeface="MS PGothic" charset="0"/>
              </a:rPr>
              <a:t>More surface-to-surface contact = larger induced dipole = stronger attraction</a:t>
            </a:r>
          </a:p>
        </p:txBody>
      </p:sp>
    </p:spTree>
    <p:extLst>
      <p:ext uri="{BB962C8B-B14F-4D97-AF65-F5344CB8AC3E}">
        <p14:creationId xmlns:p14="http://schemas.microsoft.com/office/powerpoint/2010/main" val="294255162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5"/>
          <p:cNvSpPr>
            <a:spLocks noGrp="1"/>
          </p:cNvSpPr>
          <p:nvPr>
            <p:ph type="title"/>
          </p:nvPr>
        </p:nvSpPr>
        <p:spPr>
          <a:xfrm>
            <a:off x="0" y="0"/>
            <a:ext cx="9144000" cy="107791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Effect of Molecular Size on Size of Dispersion Force</a:t>
            </a:r>
            <a:endParaRPr lang="en-US">
              <a:latin typeface="Arial" charset="0"/>
              <a:ea typeface="MS PGothic" charset="0"/>
              <a:cs typeface="Times New Roman" charset="0"/>
            </a:endParaRPr>
          </a:p>
        </p:txBody>
      </p:sp>
      <p:sp>
        <p:nvSpPr>
          <p:cNvPr id="45059" name="Rectangle 1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457200" algn="l"/>
              </a:tabLst>
            </a:pPr>
            <a:endParaRPr lang="en-US"/>
          </a:p>
        </p:txBody>
      </p:sp>
      <p:sp>
        <p:nvSpPr>
          <p:cNvPr id="45060" name="Content Placeholder 2"/>
          <p:cNvSpPr>
            <a:spLocks noGrp="1"/>
          </p:cNvSpPr>
          <p:nvPr>
            <p:ph idx="1"/>
          </p:nvPr>
        </p:nvSpPr>
        <p:spPr>
          <a:xfrm>
            <a:off x="379413" y="1141413"/>
            <a:ext cx="4454525" cy="4721225"/>
          </a:xfrm>
        </p:spPr>
        <p:txBody>
          <a:bodyPr/>
          <a:lstStyle/>
          <a:p>
            <a:pPr marL="0" indent="0" eaLnBrk="1" hangingPunct="1">
              <a:buFontTx/>
              <a:buNone/>
            </a:pPr>
            <a:r>
              <a:rPr lang="en-US">
                <a:latin typeface="Arial" charset="0"/>
                <a:ea typeface="MS PGothic" charset="0"/>
              </a:rPr>
              <a:t>The Noble gases are all nonpolar atomic elements.</a:t>
            </a:r>
          </a:p>
          <a:p>
            <a:pPr marL="0" indent="0" eaLnBrk="1" hangingPunct="1">
              <a:buFontTx/>
              <a:buNone/>
            </a:pPr>
            <a:endParaRPr lang="en-US">
              <a:latin typeface="Arial" charset="0"/>
              <a:ea typeface="MS PGothic" charset="0"/>
            </a:endParaRPr>
          </a:p>
          <a:p>
            <a:pPr marL="0" indent="0" eaLnBrk="1" hangingPunct="1">
              <a:buFontTx/>
              <a:buNone/>
            </a:pPr>
            <a:r>
              <a:rPr lang="en-US">
                <a:latin typeface="Arial" charset="0"/>
                <a:ea typeface="MS PGothic" charset="0"/>
              </a:rPr>
              <a:t>The stronger the attractive forces between the molecules, the higher the boiling point will be.</a:t>
            </a:r>
          </a:p>
        </p:txBody>
      </p:sp>
      <p:pic>
        <p:nvPicPr>
          <p:cNvPr id="45061" name="Picture 1" descr="11_03_Table.jpg"/>
          <p:cNvPicPr>
            <a:picLocks noChangeAspect="1"/>
          </p:cNvPicPr>
          <p:nvPr/>
        </p:nvPicPr>
        <p:blipFill>
          <a:blip r:embed="rId3">
            <a:extLst>
              <a:ext uri="{28A0092B-C50C-407E-A947-70E740481C1C}">
                <a14:useLocalDpi xmlns:a14="http://schemas.microsoft.com/office/drawing/2010/main" val="0"/>
              </a:ext>
            </a:extLst>
          </a:blip>
          <a:srcRect b="2756"/>
          <a:stretch>
            <a:fillRect/>
          </a:stretch>
        </p:blipFill>
        <p:spPr bwMode="auto">
          <a:xfrm>
            <a:off x="4949825" y="1127125"/>
            <a:ext cx="3954463"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68905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0"/>
            <a:ext cx="9144000" cy="107791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Effect of Molecular Size on Size of Dispersion Force</a:t>
            </a:r>
            <a:endParaRPr lang="en-US">
              <a:latin typeface="Arial" charset="0"/>
              <a:ea typeface="MS PGothic" charset="0"/>
              <a:cs typeface="Times New Roman" charset="0"/>
            </a:endParaRPr>
          </a:p>
        </p:txBody>
      </p:sp>
      <p:sp>
        <p:nvSpPr>
          <p:cNvPr id="46083" name="Content Placeholder 2"/>
          <p:cNvSpPr>
            <a:spLocks noGrp="1"/>
          </p:cNvSpPr>
          <p:nvPr>
            <p:ph idx="1"/>
          </p:nvPr>
        </p:nvSpPr>
        <p:spPr>
          <a:xfrm>
            <a:off x="379413" y="1141413"/>
            <a:ext cx="4454525" cy="5003800"/>
          </a:xfrm>
        </p:spPr>
        <p:txBody>
          <a:bodyPr/>
          <a:lstStyle/>
          <a:p>
            <a:pPr marL="0" indent="0" eaLnBrk="1" hangingPunct="1">
              <a:buFontTx/>
              <a:buNone/>
            </a:pPr>
            <a:r>
              <a:rPr lang="en-US" sz="2800">
                <a:latin typeface="Arial" charset="0"/>
                <a:ea typeface="MS PGothic" charset="0"/>
              </a:rPr>
              <a:t>As the molar mass increases, the number of electrons increases.  Therefore, the strength of the dispersion forces increases.</a:t>
            </a:r>
          </a:p>
          <a:p>
            <a:pPr marL="0" indent="0" eaLnBrk="1" hangingPunct="1">
              <a:buFontTx/>
              <a:buNone/>
            </a:pPr>
            <a:endParaRPr lang="en-US" sz="2800">
              <a:latin typeface="Arial" charset="0"/>
              <a:ea typeface="MS PGothic" charset="0"/>
            </a:endParaRPr>
          </a:p>
          <a:p>
            <a:pPr marL="0" indent="0" eaLnBrk="1" hangingPunct="1">
              <a:buFontTx/>
              <a:buNone/>
            </a:pPr>
            <a:r>
              <a:rPr lang="en-US" sz="2800">
                <a:latin typeface="Arial" charset="0"/>
                <a:ea typeface="MS PGothic" charset="0"/>
              </a:rPr>
              <a:t>The stronger the attractive forces between the molecules, the higher the boiling point will be.</a:t>
            </a:r>
          </a:p>
        </p:txBody>
      </p:sp>
      <p:pic>
        <p:nvPicPr>
          <p:cNvPr id="46084" name="Picture 6" descr="11_03_Table.jpg"/>
          <p:cNvPicPr>
            <a:picLocks noChangeAspect="1"/>
          </p:cNvPicPr>
          <p:nvPr/>
        </p:nvPicPr>
        <p:blipFill>
          <a:blip r:embed="rId3">
            <a:extLst>
              <a:ext uri="{28A0092B-C50C-407E-A947-70E740481C1C}">
                <a14:useLocalDpi xmlns:a14="http://schemas.microsoft.com/office/drawing/2010/main" val="0"/>
              </a:ext>
            </a:extLst>
          </a:blip>
          <a:srcRect b="2756"/>
          <a:stretch>
            <a:fillRect/>
          </a:stretch>
        </p:blipFill>
        <p:spPr bwMode="auto">
          <a:xfrm>
            <a:off x="4949825" y="1127125"/>
            <a:ext cx="3954463"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68948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0"/>
            <a:ext cx="9144000" cy="107791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Effect of Molecular Shape on Size of Dispersion Force</a:t>
            </a:r>
            <a:endParaRPr lang="en-US">
              <a:latin typeface="Arial" charset="0"/>
              <a:ea typeface="MS PGothic" charset="0"/>
              <a:cs typeface="Times New Roman" charset="0"/>
            </a:endParaRPr>
          </a:p>
        </p:txBody>
      </p:sp>
      <p:pic>
        <p:nvPicPr>
          <p:cNvPr id="47107" name="Picture 2" descr="11_05_Figure.jpg"/>
          <p:cNvPicPr>
            <a:picLocks noChangeAspect="1"/>
          </p:cNvPicPr>
          <p:nvPr/>
        </p:nvPicPr>
        <p:blipFill>
          <a:blip r:embed="rId3">
            <a:extLst>
              <a:ext uri="{28A0092B-C50C-407E-A947-70E740481C1C}">
                <a14:useLocalDpi xmlns:a14="http://schemas.microsoft.com/office/drawing/2010/main" val="0"/>
              </a:ext>
            </a:extLst>
          </a:blip>
          <a:srcRect b="4095"/>
          <a:stretch>
            <a:fillRect/>
          </a:stretch>
        </p:blipFill>
        <p:spPr bwMode="auto">
          <a:xfrm>
            <a:off x="309563" y="1162050"/>
            <a:ext cx="8534400"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10631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584200"/>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Times New Roman" charset="0"/>
              </a:rPr>
              <a:t>Boiling Points of </a:t>
            </a:r>
            <a:r>
              <a:rPr lang="en-US" i="1">
                <a:latin typeface="Arial" charset="0"/>
                <a:ea typeface="MS PGothic" charset="0"/>
                <a:cs typeface="Times New Roman" charset="0"/>
              </a:rPr>
              <a:t>n</a:t>
            </a:r>
            <a:r>
              <a:rPr lang="en-US">
                <a:latin typeface="Arial" charset="0"/>
                <a:ea typeface="MS PGothic" charset="0"/>
                <a:cs typeface="Times New Roman" charset="0"/>
              </a:rPr>
              <a:t>-Alkanes</a:t>
            </a:r>
          </a:p>
        </p:txBody>
      </p:sp>
      <p:pic>
        <p:nvPicPr>
          <p:cNvPr id="48131" name="Picture 1" descr="11_06_Figure.jpg"/>
          <p:cNvPicPr>
            <a:picLocks noChangeAspect="1"/>
          </p:cNvPicPr>
          <p:nvPr/>
        </p:nvPicPr>
        <p:blipFill>
          <a:blip r:embed="rId3">
            <a:extLst>
              <a:ext uri="{28A0092B-C50C-407E-A947-70E740481C1C}">
                <a14:useLocalDpi xmlns:a14="http://schemas.microsoft.com/office/drawing/2010/main" val="0"/>
              </a:ext>
            </a:extLst>
          </a:blip>
          <a:srcRect b="4698"/>
          <a:stretch>
            <a:fillRect/>
          </a:stretch>
        </p:blipFill>
        <p:spPr bwMode="auto">
          <a:xfrm>
            <a:off x="304800" y="1862138"/>
            <a:ext cx="8534400" cy="3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65823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0" y="0"/>
            <a:ext cx="9144000" cy="584200"/>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Alkane Boiling Points</a:t>
            </a:r>
            <a:endParaRPr lang="en-US">
              <a:latin typeface="Arial" charset="0"/>
              <a:ea typeface="MS PGothic" charset="0"/>
              <a:cs typeface="Times New Roman" charset="0"/>
            </a:endParaRPr>
          </a:p>
        </p:txBody>
      </p:sp>
      <p:sp>
        <p:nvSpPr>
          <p:cNvPr id="49155" name="Content Placeholder 2"/>
          <p:cNvSpPr>
            <a:spLocks noGrp="1"/>
          </p:cNvSpPr>
          <p:nvPr>
            <p:ph idx="1"/>
          </p:nvPr>
        </p:nvSpPr>
        <p:spPr>
          <a:xfrm>
            <a:off x="365125" y="1141413"/>
            <a:ext cx="8229600" cy="2160587"/>
          </a:xfrm>
        </p:spPr>
        <p:txBody>
          <a:bodyPr/>
          <a:lstStyle/>
          <a:p>
            <a:r>
              <a:rPr lang="en-US">
                <a:latin typeface="Arial" charset="0"/>
                <a:ea typeface="MS PGothic" charset="0"/>
              </a:rPr>
              <a:t>Branched chains have lower BPs than straight chains.</a:t>
            </a:r>
          </a:p>
          <a:p>
            <a:r>
              <a:rPr lang="en-US">
                <a:latin typeface="Arial" charset="0"/>
                <a:ea typeface="MS PGothic" charset="0"/>
              </a:rPr>
              <a:t>The straight chain isomers have more surface-to-surface contact.</a:t>
            </a:r>
          </a:p>
        </p:txBody>
      </p:sp>
    </p:spTree>
    <p:extLst>
      <p:ext uri="{BB962C8B-B14F-4D97-AF65-F5344CB8AC3E}">
        <p14:creationId xmlns:p14="http://schemas.microsoft.com/office/powerpoint/2010/main" val="32533900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Dipole–Dipole Attractions</a:t>
            </a:r>
            <a:endParaRPr lang="en-US">
              <a:latin typeface="Arial" charset="0"/>
              <a:ea typeface="MS PGothic" charset="0"/>
              <a:cs typeface="Times New Roman" charset="0"/>
            </a:endParaRPr>
          </a:p>
        </p:txBody>
      </p:sp>
      <p:sp>
        <p:nvSpPr>
          <p:cNvPr id="50179" name="Content Placeholder 2"/>
          <p:cNvSpPr>
            <a:spLocks noGrp="1"/>
          </p:cNvSpPr>
          <p:nvPr>
            <p:ph idx="1"/>
          </p:nvPr>
        </p:nvSpPr>
        <p:spPr>
          <a:xfrm>
            <a:off x="381000" y="1149350"/>
            <a:ext cx="8299450" cy="4279900"/>
          </a:xfrm>
        </p:spPr>
        <p:txBody>
          <a:bodyPr/>
          <a:lstStyle/>
          <a:p>
            <a:pPr eaLnBrk="1" hangingPunct="1">
              <a:lnSpc>
                <a:spcPct val="90000"/>
              </a:lnSpc>
            </a:pPr>
            <a:r>
              <a:rPr lang="en-US">
                <a:latin typeface="Arial" charset="0"/>
                <a:ea typeface="MS PGothic" charset="0"/>
              </a:rPr>
              <a:t>Polar molecules have a permanent dipole.</a:t>
            </a:r>
          </a:p>
          <a:p>
            <a:pPr lvl="1" eaLnBrk="1" hangingPunct="1">
              <a:lnSpc>
                <a:spcPct val="90000"/>
              </a:lnSpc>
            </a:pPr>
            <a:r>
              <a:rPr lang="en-US">
                <a:latin typeface="Arial" charset="0"/>
                <a:ea typeface="MS PGothic" charset="0"/>
              </a:rPr>
              <a:t>Bond polarity and shape</a:t>
            </a:r>
          </a:p>
          <a:p>
            <a:pPr lvl="1" eaLnBrk="1" hangingPunct="1">
              <a:lnSpc>
                <a:spcPct val="90000"/>
              </a:lnSpc>
            </a:pPr>
            <a:r>
              <a:rPr lang="en-US">
                <a:latin typeface="Arial" charset="0"/>
                <a:ea typeface="MS PGothic" charset="0"/>
              </a:rPr>
              <a:t>Dipole moment</a:t>
            </a:r>
          </a:p>
          <a:p>
            <a:pPr lvl="1" eaLnBrk="1" hangingPunct="1">
              <a:lnSpc>
                <a:spcPct val="90000"/>
              </a:lnSpc>
            </a:pPr>
            <a:r>
              <a:rPr lang="en-US">
                <a:latin typeface="Arial" charset="0"/>
                <a:ea typeface="MS PGothic" charset="0"/>
              </a:rPr>
              <a:t>The always present induced dipole</a:t>
            </a:r>
          </a:p>
          <a:p>
            <a:pPr eaLnBrk="1" hangingPunct="1">
              <a:lnSpc>
                <a:spcPct val="90000"/>
              </a:lnSpc>
            </a:pPr>
            <a:r>
              <a:rPr lang="en-US">
                <a:latin typeface="Arial" charset="0"/>
                <a:ea typeface="MS PGothic" charset="0"/>
              </a:rPr>
              <a:t>The permanent dipole adds to the attractive forces between the molecules, raising the boiling and melting points relative to nonpolar molecules of similar size and shape.</a:t>
            </a:r>
          </a:p>
        </p:txBody>
      </p:sp>
    </p:spTree>
    <p:extLst>
      <p:ext uri="{BB962C8B-B14F-4D97-AF65-F5344CB8AC3E}">
        <p14:creationId xmlns:p14="http://schemas.microsoft.com/office/powerpoint/2010/main" val="384004882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11_07_Figure.jpg"/>
          <p:cNvPicPr>
            <a:picLocks noChangeAspect="1"/>
          </p:cNvPicPr>
          <p:nvPr/>
        </p:nvPicPr>
        <p:blipFill>
          <a:blip r:embed="rId3">
            <a:extLst>
              <a:ext uri="{28A0092B-C50C-407E-A947-70E740481C1C}">
                <a14:useLocalDpi xmlns:a14="http://schemas.microsoft.com/office/drawing/2010/main" val="0"/>
              </a:ext>
            </a:extLst>
          </a:blip>
          <a:srcRect b="4323"/>
          <a:stretch>
            <a:fillRect/>
          </a:stretch>
        </p:blipFill>
        <p:spPr bwMode="auto">
          <a:xfrm>
            <a:off x="309563" y="1155700"/>
            <a:ext cx="8534400"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588716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0"/>
            <a:ext cx="9144000" cy="107791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Effect of Dipole–Dipole Attraction on Boiling and Melting Points</a:t>
            </a:r>
            <a:endParaRPr lang="en-US">
              <a:latin typeface="Arial" charset="0"/>
              <a:ea typeface="MS PGothic" charset="0"/>
              <a:cs typeface="Times New Roman" charset="0"/>
            </a:endParaRPr>
          </a:p>
        </p:txBody>
      </p:sp>
      <p:pic>
        <p:nvPicPr>
          <p:cNvPr id="52227" name="Picture 3" descr="11_Pg490_UnTable.jpg"/>
          <p:cNvPicPr>
            <a:picLocks noChangeAspect="1"/>
          </p:cNvPicPr>
          <p:nvPr/>
        </p:nvPicPr>
        <p:blipFill>
          <a:blip r:embed="rId3">
            <a:extLst>
              <a:ext uri="{28A0092B-C50C-407E-A947-70E740481C1C}">
                <a14:useLocalDpi xmlns:a14="http://schemas.microsoft.com/office/drawing/2010/main" val="0"/>
              </a:ext>
            </a:extLst>
          </a:blip>
          <a:srcRect b="6651"/>
          <a:stretch>
            <a:fillRect/>
          </a:stretch>
        </p:blipFill>
        <p:spPr bwMode="auto">
          <a:xfrm>
            <a:off x="423863" y="2044700"/>
            <a:ext cx="8534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36845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descr="11_08_Figure.jpg"/>
          <p:cNvPicPr>
            <a:picLocks noChangeAspect="1"/>
          </p:cNvPicPr>
          <p:nvPr/>
        </p:nvPicPr>
        <p:blipFill>
          <a:blip r:embed="rId3">
            <a:extLst>
              <a:ext uri="{28A0092B-C50C-407E-A947-70E740481C1C}">
                <a14:useLocalDpi xmlns:a14="http://schemas.microsoft.com/office/drawing/2010/main" val="0"/>
              </a:ext>
            </a:extLst>
          </a:blip>
          <a:srcRect b="2078"/>
          <a:stretch>
            <a:fillRect/>
          </a:stretch>
        </p:blipFill>
        <p:spPr bwMode="auto">
          <a:xfrm>
            <a:off x="1096963" y="587375"/>
            <a:ext cx="6953250" cy="591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itle 1"/>
          <p:cNvSpPr>
            <a:spLocks noGrp="1"/>
          </p:cNvSpPr>
          <p:nvPr>
            <p:ph type="title"/>
          </p:nvPr>
        </p:nvSpPr>
        <p:spPr>
          <a:xfrm>
            <a:off x="0" y="0"/>
            <a:ext cx="9144000" cy="584200"/>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Dipole Movement and Boiling Point</a:t>
            </a:r>
            <a:endParaRPr lang="en-US">
              <a:latin typeface="Arial" charset="0"/>
              <a:ea typeface="MS PGothic" charset="0"/>
              <a:cs typeface="Times New Roman" charset="0"/>
            </a:endParaRPr>
          </a:p>
        </p:txBody>
      </p:sp>
    </p:spTree>
    <p:extLst>
      <p:ext uri="{BB962C8B-B14F-4D97-AF65-F5344CB8AC3E}">
        <p14:creationId xmlns:p14="http://schemas.microsoft.com/office/powerpoint/2010/main" val="38539952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584200"/>
          </a:xfrm>
          <a:ln>
            <a:headEnd/>
            <a:tailEnd/>
          </a:ln>
        </p:spPr>
        <p:style>
          <a:lnRef idx="2">
            <a:schemeClr val="accent3"/>
          </a:lnRef>
          <a:fillRef idx="1">
            <a:schemeClr val="lt1"/>
          </a:fillRef>
          <a:effectRef idx="0">
            <a:schemeClr val="accent3"/>
          </a:effectRef>
          <a:fontRef idx="minor">
            <a:schemeClr val="dk1"/>
          </a:fontRef>
        </p:style>
        <p:txBody>
          <a:bodyPr lIns="457200" rtlCol="0" anchor="t">
            <a:spAutoFit/>
          </a:bodyPr>
          <a:lstStyle/>
          <a:p>
            <a:pPr eaLnBrk="1" hangingPunct="1">
              <a:defRPr/>
            </a:pPr>
            <a:r>
              <a:rPr lang="en-US" dirty="0">
                <a:cs typeface="Times New Roman" charset="0"/>
              </a:rPr>
              <a:t>Three Phases of Water</a:t>
            </a:r>
          </a:p>
        </p:txBody>
      </p:sp>
      <p:sp>
        <p:nvSpPr>
          <p:cNvPr id="17411" name="Content Placeholder 2"/>
          <p:cNvSpPr>
            <a:spLocks noGrp="1"/>
          </p:cNvSpPr>
          <p:nvPr>
            <p:ph idx="1"/>
          </p:nvPr>
        </p:nvSpPr>
        <p:spPr>
          <a:xfrm>
            <a:off x="365125" y="992188"/>
            <a:ext cx="3130550" cy="5754687"/>
          </a:xfrm>
        </p:spPr>
        <p:txBody>
          <a:bodyPr/>
          <a:lstStyle/>
          <a:p>
            <a:pPr marL="0" indent="0">
              <a:buFontTx/>
              <a:buNone/>
            </a:pPr>
            <a:r>
              <a:rPr lang="en-US" sz="2000">
                <a:solidFill>
                  <a:schemeClr val="accent2"/>
                </a:solidFill>
                <a:latin typeface="Arial" charset="0"/>
                <a:ea typeface="MS PGothic" charset="0"/>
              </a:rPr>
              <a:t>Notice that the densities of ice and liquid water are much larger than the density of steam.</a:t>
            </a:r>
          </a:p>
          <a:p>
            <a:pPr marL="0" indent="0">
              <a:buFontTx/>
              <a:buNone/>
            </a:pPr>
            <a:endParaRPr lang="en-US" sz="2000">
              <a:solidFill>
                <a:schemeClr val="accent2"/>
              </a:solidFill>
              <a:latin typeface="Arial" charset="0"/>
              <a:ea typeface="MS PGothic" charset="0"/>
            </a:endParaRPr>
          </a:p>
          <a:p>
            <a:pPr marL="0" indent="0">
              <a:buFontTx/>
              <a:buNone/>
            </a:pPr>
            <a:r>
              <a:rPr lang="en-US" sz="2000">
                <a:solidFill>
                  <a:schemeClr val="accent2"/>
                </a:solidFill>
                <a:latin typeface="Arial" charset="0"/>
                <a:ea typeface="MS PGothic" charset="0"/>
              </a:rPr>
              <a:t>Notice that the densities and molar volumes of ice and liquid water are much closer to each other than to steam.</a:t>
            </a:r>
          </a:p>
          <a:p>
            <a:pPr marL="0" indent="0">
              <a:buFontTx/>
              <a:buNone/>
            </a:pPr>
            <a:endParaRPr lang="en-US" sz="2000">
              <a:solidFill>
                <a:schemeClr val="accent2"/>
              </a:solidFill>
              <a:latin typeface="Arial" charset="0"/>
              <a:ea typeface="MS PGothic" charset="0"/>
            </a:endParaRPr>
          </a:p>
          <a:p>
            <a:pPr marL="0" indent="0">
              <a:buFontTx/>
              <a:buNone/>
            </a:pPr>
            <a:r>
              <a:rPr lang="en-US" sz="2000">
                <a:solidFill>
                  <a:schemeClr val="accent2"/>
                </a:solidFill>
                <a:latin typeface="Arial" charset="0"/>
                <a:ea typeface="MS PGothic" charset="0"/>
              </a:rPr>
              <a:t>Notice that the density of ice is larger than the density of liquid water.  This is not the norm, but is vital to the development of life as we know it.</a:t>
            </a:r>
          </a:p>
          <a:p>
            <a:pPr marL="0" indent="0">
              <a:buFontTx/>
              <a:buNone/>
            </a:pPr>
            <a:endParaRPr lang="en-US" sz="2000">
              <a:solidFill>
                <a:schemeClr val="accent2"/>
              </a:solidFill>
              <a:latin typeface="Arial" charset="0"/>
              <a:ea typeface="MS PGothic" charset="0"/>
            </a:endParaRPr>
          </a:p>
          <a:p>
            <a:pPr marL="0" indent="0">
              <a:buFontTx/>
              <a:buNone/>
            </a:pPr>
            <a:endParaRPr lang="en-US" sz="2000">
              <a:solidFill>
                <a:schemeClr val="accent2"/>
              </a:solidFill>
              <a:latin typeface="Arial" charset="0"/>
              <a:ea typeface="MS PGothic" charset="0"/>
            </a:endParaRPr>
          </a:p>
          <a:p>
            <a:pPr marL="0" indent="0">
              <a:buFontTx/>
              <a:buNone/>
            </a:pPr>
            <a:endParaRPr lang="en-US" sz="2000">
              <a:solidFill>
                <a:schemeClr val="accent2"/>
              </a:solidFill>
              <a:latin typeface="Arial" charset="0"/>
              <a:ea typeface="MS PGothic" charset="0"/>
            </a:endParaRPr>
          </a:p>
        </p:txBody>
      </p:sp>
      <p:pic>
        <p:nvPicPr>
          <p:cNvPr id="17412" name="Picture 1" descr="11_01_Table.jpg"/>
          <p:cNvPicPr>
            <a:picLocks noChangeAspect="1"/>
          </p:cNvPicPr>
          <p:nvPr/>
        </p:nvPicPr>
        <p:blipFill>
          <a:blip r:embed="rId3">
            <a:extLst>
              <a:ext uri="{28A0092B-C50C-407E-A947-70E740481C1C}">
                <a14:useLocalDpi xmlns:a14="http://schemas.microsoft.com/office/drawing/2010/main" val="0"/>
              </a:ext>
            </a:extLst>
          </a:blip>
          <a:srcRect b="2528"/>
          <a:stretch>
            <a:fillRect/>
          </a:stretch>
        </p:blipFill>
        <p:spPr bwMode="auto">
          <a:xfrm>
            <a:off x="3660775" y="1046163"/>
            <a:ext cx="5214938"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95469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Attractive Forces and Solubility</a:t>
            </a:r>
            <a:endParaRPr lang="en-US">
              <a:latin typeface="Arial" charset="0"/>
              <a:ea typeface="MS PGothic" charset="0"/>
              <a:cs typeface="Times New Roman" charset="0"/>
            </a:endParaRPr>
          </a:p>
        </p:txBody>
      </p:sp>
      <p:sp>
        <p:nvSpPr>
          <p:cNvPr id="54275" name="Content Placeholder 2"/>
          <p:cNvSpPr>
            <a:spLocks noGrp="1"/>
          </p:cNvSpPr>
          <p:nvPr>
            <p:ph idx="1"/>
          </p:nvPr>
        </p:nvSpPr>
        <p:spPr>
          <a:xfrm>
            <a:off x="381000" y="1154113"/>
            <a:ext cx="8597900" cy="5472112"/>
          </a:xfrm>
        </p:spPr>
        <p:txBody>
          <a:bodyPr/>
          <a:lstStyle/>
          <a:p>
            <a:pPr eaLnBrk="1" hangingPunct="1">
              <a:lnSpc>
                <a:spcPct val="90000"/>
              </a:lnSpc>
            </a:pPr>
            <a:r>
              <a:rPr lang="en-US" sz="2800">
                <a:latin typeface="Arial" charset="0"/>
                <a:ea typeface="MS PGothic" charset="0"/>
              </a:rPr>
              <a:t>Solubility depends, in part, on the attractive forces of the solute and solvent molecules.</a:t>
            </a:r>
          </a:p>
          <a:p>
            <a:pPr lvl="1" eaLnBrk="1" hangingPunct="1">
              <a:lnSpc>
                <a:spcPct val="90000"/>
              </a:lnSpc>
            </a:pPr>
            <a:r>
              <a:rPr lang="en-US" sz="2400" b="1">
                <a:solidFill>
                  <a:schemeClr val="accent2"/>
                </a:solidFill>
                <a:latin typeface="Arial" charset="0"/>
                <a:ea typeface="MS PGothic" charset="0"/>
              </a:rPr>
              <a:t>Like dissolves like</a:t>
            </a:r>
          </a:p>
          <a:p>
            <a:pPr lvl="1" eaLnBrk="1" hangingPunct="1">
              <a:lnSpc>
                <a:spcPct val="90000"/>
              </a:lnSpc>
            </a:pPr>
            <a:r>
              <a:rPr lang="en-US" sz="2400" b="1">
                <a:solidFill>
                  <a:schemeClr val="accent2"/>
                </a:solidFill>
                <a:latin typeface="Arial" charset="0"/>
                <a:ea typeface="MS PGothic" charset="0"/>
              </a:rPr>
              <a:t>Miscible liquids will always dissolve in each other</a:t>
            </a:r>
            <a:endParaRPr lang="en-US" sz="2400">
              <a:solidFill>
                <a:schemeClr val="accent2"/>
              </a:solidFill>
              <a:latin typeface="Arial" charset="0"/>
              <a:ea typeface="MS PGothic" charset="0"/>
            </a:endParaRPr>
          </a:p>
          <a:p>
            <a:pPr eaLnBrk="1" hangingPunct="1">
              <a:lnSpc>
                <a:spcPct val="90000"/>
              </a:lnSpc>
            </a:pPr>
            <a:r>
              <a:rPr lang="en-US" sz="2800">
                <a:latin typeface="Arial" charset="0"/>
                <a:ea typeface="MS PGothic" charset="0"/>
              </a:rPr>
              <a:t>Polar substances dissolve in polar solvents.</a:t>
            </a:r>
          </a:p>
          <a:p>
            <a:pPr lvl="1" eaLnBrk="1" hangingPunct="1">
              <a:lnSpc>
                <a:spcPct val="90000"/>
              </a:lnSpc>
            </a:pPr>
            <a:r>
              <a:rPr lang="en-US" sz="2400" b="1">
                <a:solidFill>
                  <a:schemeClr val="accent2"/>
                </a:solidFill>
                <a:latin typeface="Arial" charset="0"/>
                <a:ea typeface="MS PGothic" charset="0"/>
              </a:rPr>
              <a:t>Hydrophilic groups = OH, CHO, C═O, COOH, NH</a:t>
            </a:r>
            <a:r>
              <a:rPr lang="en-US" sz="2400" b="1" baseline="-25000">
                <a:solidFill>
                  <a:schemeClr val="accent2"/>
                </a:solidFill>
                <a:latin typeface="Arial" charset="0"/>
                <a:ea typeface="MS PGothic" charset="0"/>
              </a:rPr>
              <a:t>2</a:t>
            </a:r>
            <a:r>
              <a:rPr lang="en-US" sz="2400" b="1">
                <a:solidFill>
                  <a:schemeClr val="accent2"/>
                </a:solidFill>
                <a:latin typeface="Arial" charset="0"/>
                <a:ea typeface="MS PGothic" charset="0"/>
              </a:rPr>
              <a:t>, Cl</a:t>
            </a:r>
            <a:endParaRPr lang="en-US" sz="2400">
              <a:solidFill>
                <a:schemeClr val="accent2"/>
              </a:solidFill>
              <a:latin typeface="Arial" charset="0"/>
              <a:ea typeface="MS PGothic" charset="0"/>
            </a:endParaRPr>
          </a:p>
          <a:p>
            <a:pPr eaLnBrk="1" hangingPunct="1">
              <a:lnSpc>
                <a:spcPct val="90000"/>
              </a:lnSpc>
            </a:pPr>
            <a:r>
              <a:rPr lang="en-US" sz="2800">
                <a:latin typeface="Arial" charset="0"/>
                <a:ea typeface="MS PGothic" charset="0"/>
              </a:rPr>
              <a:t>Nonpolar molecules dissolve in nonpolar solvents.</a:t>
            </a:r>
          </a:p>
          <a:p>
            <a:pPr lvl="1" eaLnBrk="1" hangingPunct="1">
              <a:lnSpc>
                <a:spcPct val="90000"/>
              </a:lnSpc>
            </a:pPr>
            <a:r>
              <a:rPr lang="en-US" sz="2400" b="1">
                <a:solidFill>
                  <a:schemeClr val="accent2"/>
                </a:solidFill>
                <a:latin typeface="Arial" charset="0"/>
                <a:ea typeface="MS PGothic" charset="0"/>
              </a:rPr>
              <a:t>Hydrophobic groups = C—H, C—C</a:t>
            </a:r>
          </a:p>
          <a:p>
            <a:pPr eaLnBrk="1" hangingPunct="1">
              <a:lnSpc>
                <a:spcPct val="90000"/>
              </a:lnSpc>
            </a:pPr>
            <a:r>
              <a:rPr lang="en-US" sz="2800">
                <a:latin typeface="Arial" charset="0"/>
                <a:ea typeface="MS PGothic" charset="0"/>
              </a:rPr>
              <a:t>Many molecules have both hydrophilic and hydrophobic parts; solubility in water becomes a competition between the attraction of the polar groups for the water and the attraction of the nonpolar groups for their own kind.</a:t>
            </a:r>
          </a:p>
        </p:txBody>
      </p:sp>
    </p:spTree>
    <p:extLst>
      <p:ext uri="{BB962C8B-B14F-4D97-AF65-F5344CB8AC3E}">
        <p14:creationId xmlns:p14="http://schemas.microsoft.com/office/powerpoint/2010/main" val="68706250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descr="11_09_Figure.jpg"/>
          <p:cNvPicPr>
            <a:picLocks noChangeAspect="1"/>
          </p:cNvPicPr>
          <p:nvPr/>
        </p:nvPicPr>
        <p:blipFill>
          <a:blip r:embed="rId3">
            <a:extLst>
              <a:ext uri="{28A0092B-C50C-407E-A947-70E740481C1C}">
                <a14:useLocalDpi xmlns:a14="http://schemas.microsoft.com/office/drawing/2010/main" val="0"/>
              </a:ext>
            </a:extLst>
          </a:blip>
          <a:srcRect b="6046"/>
          <a:stretch>
            <a:fillRect/>
          </a:stretch>
        </p:blipFill>
        <p:spPr bwMode="auto">
          <a:xfrm>
            <a:off x="5038725" y="1731963"/>
            <a:ext cx="3771900"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Immiscible Liquids</a:t>
            </a:r>
            <a:endParaRPr lang="en-US">
              <a:latin typeface="Arial" charset="0"/>
              <a:ea typeface="MS PGothic" charset="0"/>
              <a:cs typeface="Times New Roman" charset="0"/>
            </a:endParaRPr>
          </a:p>
        </p:txBody>
      </p:sp>
      <p:sp>
        <p:nvSpPr>
          <p:cNvPr id="55300" name="Content Placeholder 2"/>
          <p:cNvSpPr>
            <a:spLocks noGrp="1"/>
          </p:cNvSpPr>
          <p:nvPr>
            <p:ph idx="1"/>
          </p:nvPr>
        </p:nvSpPr>
        <p:spPr>
          <a:xfrm>
            <a:off x="381000" y="1063625"/>
            <a:ext cx="4976813" cy="5607050"/>
          </a:xfrm>
        </p:spPr>
        <p:txBody>
          <a:bodyPr/>
          <a:lstStyle/>
          <a:p>
            <a:pPr marL="0" indent="0">
              <a:buFontTx/>
              <a:buNone/>
            </a:pPr>
            <a:r>
              <a:rPr lang="en-US" sz="2800">
                <a:latin typeface="Arial" charset="0"/>
                <a:ea typeface="MS PGothic" charset="0"/>
              </a:rPr>
              <a:t>Pentane, C</a:t>
            </a:r>
            <a:r>
              <a:rPr lang="en-US" sz="2800" baseline="-25000">
                <a:latin typeface="Arial" charset="0"/>
                <a:ea typeface="MS PGothic" charset="0"/>
              </a:rPr>
              <a:t>5</a:t>
            </a:r>
            <a:r>
              <a:rPr lang="en-US" sz="2800">
                <a:latin typeface="Arial" charset="0"/>
                <a:ea typeface="MS PGothic" charset="0"/>
              </a:rPr>
              <a:t>H</a:t>
            </a:r>
            <a:r>
              <a:rPr lang="en-US" sz="2800" baseline="-25000">
                <a:latin typeface="Arial" charset="0"/>
                <a:ea typeface="MS PGothic" charset="0"/>
              </a:rPr>
              <a:t>12</a:t>
            </a:r>
            <a:r>
              <a:rPr lang="en-US" sz="2800">
                <a:latin typeface="Arial" charset="0"/>
                <a:ea typeface="MS PGothic" charset="0"/>
              </a:rPr>
              <a:t> is a nonpolar molecule.</a:t>
            </a:r>
          </a:p>
          <a:p>
            <a:pPr marL="0" indent="0">
              <a:buFontTx/>
              <a:buNone/>
            </a:pPr>
            <a:endParaRPr lang="en-US" sz="2800">
              <a:latin typeface="Arial" charset="0"/>
              <a:ea typeface="MS PGothic" charset="0"/>
            </a:endParaRPr>
          </a:p>
          <a:p>
            <a:pPr marL="0" indent="0">
              <a:buFontTx/>
              <a:buNone/>
            </a:pPr>
            <a:r>
              <a:rPr lang="en-US" sz="2800">
                <a:latin typeface="Arial" charset="0"/>
                <a:ea typeface="MS PGothic" charset="0"/>
              </a:rPr>
              <a:t>Water is a polar molecule.</a:t>
            </a:r>
          </a:p>
          <a:p>
            <a:pPr marL="0" indent="0">
              <a:buFontTx/>
              <a:buNone/>
            </a:pPr>
            <a:endParaRPr lang="en-US" sz="2800">
              <a:latin typeface="Arial" charset="0"/>
              <a:ea typeface="MS PGothic" charset="0"/>
            </a:endParaRPr>
          </a:p>
          <a:p>
            <a:pPr marL="0" indent="0">
              <a:buFontTx/>
              <a:buNone/>
            </a:pPr>
            <a:r>
              <a:rPr lang="en-US" sz="2800">
                <a:latin typeface="Arial" charset="0"/>
                <a:ea typeface="MS PGothic" charset="0"/>
              </a:rPr>
              <a:t>The attractive forces between the water molecules is much stronger than their attractions for the pentane molecules.  The result is that the liquids are immiscible.</a:t>
            </a:r>
          </a:p>
        </p:txBody>
      </p:sp>
    </p:spTree>
    <p:extLst>
      <p:ext uri="{BB962C8B-B14F-4D97-AF65-F5344CB8AC3E}">
        <p14:creationId xmlns:p14="http://schemas.microsoft.com/office/powerpoint/2010/main" val="312707608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0"/>
            <a:ext cx="9144000" cy="584200"/>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Hydrogen Bonding</a:t>
            </a:r>
            <a:endParaRPr lang="en-US">
              <a:latin typeface="Arial" charset="0"/>
              <a:ea typeface="MS PGothic" charset="0"/>
              <a:cs typeface="Times New Roman" charset="0"/>
            </a:endParaRPr>
          </a:p>
        </p:txBody>
      </p:sp>
      <p:sp>
        <p:nvSpPr>
          <p:cNvPr id="56323" name="Content Placeholder 2"/>
          <p:cNvSpPr>
            <a:spLocks noGrp="1"/>
          </p:cNvSpPr>
          <p:nvPr>
            <p:ph idx="1"/>
          </p:nvPr>
        </p:nvSpPr>
        <p:spPr>
          <a:xfrm>
            <a:off x="365125" y="827088"/>
            <a:ext cx="8550275" cy="5688012"/>
          </a:xfrm>
        </p:spPr>
        <p:txBody>
          <a:bodyPr/>
          <a:lstStyle/>
          <a:p>
            <a:r>
              <a:rPr lang="en-US">
                <a:latin typeface="Arial" charset="0"/>
                <a:ea typeface="MS PGothic" charset="0"/>
              </a:rPr>
              <a:t>When a very electronegative atom is bonded to hydrogen, it strongly pulls the bonding electrons toward it.</a:t>
            </a:r>
          </a:p>
          <a:p>
            <a:pPr lvl="1" eaLnBrk="1" hangingPunct="1">
              <a:lnSpc>
                <a:spcPct val="90000"/>
              </a:lnSpc>
            </a:pPr>
            <a:r>
              <a:rPr lang="en-US">
                <a:latin typeface="Arial" charset="0"/>
                <a:ea typeface="MS PGothic" charset="0"/>
              </a:rPr>
              <a:t>O─H, N─H, or F─H</a:t>
            </a:r>
          </a:p>
          <a:p>
            <a:r>
              <a:rPr lang="en-US">
                <a:latin typeface="Arial" charset="0"/>
                <a:ea typeface="MS PGothic" charset="0"/>
              </a:rPr>
              <a:t>Because hydrogen has no other electrons, when its electron is pulled away, the nucleus becomes de-shielded, exposing the </a:t>
            </a:r>
            <a:br>
              <a:rPr lang="en-US">
                <a:latin typeface="Arial" charset="0"/>
                <a:ea typeface="MS PGothic" charset="0"/>
              </a:rPr>
            </a:br>
            <a:r>
              <a:rPr lang="en-US">
                <a:latin typeface="Arial" charset="0"/>
                <a:ea typeface="MS PGothic" charset="0"/>
              </a:rPr>
              <a:t>H proton.</a:t>
            </a:r>
          </a:p>
          <a:p>
            <a:r>
              <a:rPr lang="en-US">
                <a:latin typeface="Arial" charset="0"/>
                <a:ea typeface="MS PGothic" charset="0"/>
              </a:rPr>
              <a:t>The exposed proton acts as a very strong center of positive charge, attracting all the electron clouds from neighboring molecules.</a:t>
            </a:r>
          </a:p>
        </p:txBody>
      </p:sp>
    </p:spTree>
    <p:extLst>
      <p:ext uri="{BB962C8B-B14F-4D97-AF65-F5344CB8AC3E}">
        <p14:creationId xmlns:p14="http://schemas.microsoft.com/office/powerpoint/2010/main" val="210737524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Hydrogen Bonding</a:t>
            </a:r>
            <a:endParaRPr lang="en-US">
              <a:latin typeface="Arial" charset="0"/>
              <a:ea typeface="MS PGothic" charset="0"/>
              <a:cs typeface="Times New Roman" charset="0"/>
            </a:endParaRPr>
          </a:p>
        </p:txBody>
      </p:sp>
      <p:pic>
        <p:nvPicPr>
          <p:cNvPr id="57347" name="Picture 1" descr="11_10_Figure.jpg"/>
          <p:cNvPicPr>
            <a:picLocks noChangeAspect="1"/>
          </p:cNvPicPr>
          <p:nvPr/>
        </p:nvPicPr>
        <p:blipFill>
          <a:blip r:embed="rId3">
            <a:extLst>
              <a:ext uri="{28A0092B-C50C-407E-A947-70E740481C1C}">
                <a14:useLocalDpi xmlns:a14="http://schemas.microsoft.com/office/drawing/2010/main" val="0"/>
              </a:ext>
            </a:extLst>
          </a:blip>
          <a:srcRect b="5278"/>
          <a:stretch>
            <a:fillRect/>
          </a:stretch>
        </p:blipFill>
        <p:spPr bwMode="auto">
          <a:xfrm>
            <a:off x="306388" y="1765300"/>
            <a:ext cx="8534400"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85943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descr="11_11_Figure.jpg"/>
          <p:cNvPicPr>
            <a:picLocks noChangeAspect="1"/>
          </p:cNvPicPr>
          <p:nvPr/>
        </p:nvPicPr>
        <p:blipFill>
          <a:blip r:embed="rId3">
            <a:extLst>
              <a:ext uri="{28A0092B-C50C-407E-A947-70E740481C1C}">
                <a14:useLocalDpi xmlns:a14="http://schemas.microsoft.com/office/drawing/2010/main" val="0"/>
              </a:ext>
            </a:extLst>
          </a:blip>
          <a:srcRect b="2982"/>
          <a:stretch>
            <a:fillRect/>
          </a:stretch>
        </p:blipFill>
        <p:spPr bwMode="auto">
          <a:xfrm>
            <a:off x="4371975" y="1187450"/>
            <a:ext cx="4394200" cy="541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H–Bonding in Water and Ethanol</a:t>
            </a:r>
            <a:endParaRPr lang="en-US">
              <a:latin typeface="Arial" charset="0"/>
              <a:ea typeface="MS PGothic" charset="0"/>
              <a:cs typeface="Times New Roman" charset="0"/>
            </a:endParaRPr>
          </a:p>
        </p:txBody>
      </p:sp>
      <p:pic>
        <p:nvPicPr>
          <p:cNvPr id="58372" name="Picture 2" descr="11_12_Figure.jpg"/>
          <p:cNvPicPr>
            <a:picLocks noChangeAspect="1"/>
          </p:cNvPicPr>
          <p:nvPr/>
        </p:nvPicPr>
        <p:blipFill>
          <a:blip r:embed="rId4">
            <a:extLst>
              <a:ext uri="{28A0092B-C50C-407E-A947-70E740481C1C}">
                <a14:useLocalDpi xmlns:a14="http://schemas.microsoft.com/office/drawing/2010/main" val="0"/>
              </a:ext>
            </a:extLst>
          </a:blip>
          <a:srcRect b="2528"/>
          <a:stretch>
            <a:fillRect/>
          </a:stretch>
        </p:blipFill>
        <p:spPr bwMode="auto">
          <a:xfrm>
            <a:off x="433388" y="1127125"/>
            <a:ext cx="379412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28177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H–Bonds</a:t>
            </a:r>
            <a:endParaRPr lang="en-US">
              <a:latin typeface="Arial" charset="0"/>
              <a:ea typeface="MS PGothic" charset="0"/>
              <a:cs typeface="Times New Roman" charset="0"/>
            </a:endParaRPr>
          </a:p>
        </p:txBody>
      </p:sp>
      <p:sp>
        <p:nvSpPr>
          <p:cNvPr id="59395" name="Content Placeholder 2"/>
          <p:cNvSpPr>
            <a:spLocks noGrp="1"/>
          </p:cNvSpPr>
          <p:nvPr>
            <p:ph idx="1"/>
          </p:nvPr>
        </p:nvSpPr>
        <p:spPr>
          <a:xfrm>
            <a:off x="365125" y="1141413"/>
            <a:ext cx="8229600" cy="5200650"/>
          </a:xfrm>
        </p:spPr>
        <p:txBody>
          <a:bodyPr/>
          <a:lstStyle/>
          <a:p>
            <a:r>
              <a:rPr lang="en-US">
                <a:latin typeface="Arial" charset="0"/>
                <a:ea typeface="MS PGothic" charset="0"/>
              </a:rPr>
              <a:t>Hydrogen bonds are very strong intermolecular attractive forces.</a:t>
            </a:r>
          </a:p>
          <a:p>
            <a:pPr lvl="1"/>
            <a:r>
              <a:rPr lang="en-US">
                <a:latin typeface="Arial" charset="0"/>
                <a:ea typeface="MS PGothic" charset="0"/>
              </a:rPr>
              <a:t>Stronger than dipole–dipole or dispersion forces</a:t>
            </a:r>
          </a:p>
          <a:p>
            <a:r>
              <a:rPr lang="en-US">
                <a:latin typeface="Arial" charset="0"/>
                <a:ea typeface="MS PGothic" charset="0"/>
              </a:rPr>
              <a:t>Substances that can hydrogen bond will have higher boiling points and melting points than similar substances that cannot.</a:t>
            </a:r>
          </a:p>
          <a:p>
            <a:r>
              <a:rPr lang="en-US">
                <a:latin typeface="Arial" charset="0"/>
                <a:ea typeface="MS PGothic" charset="0"/>
              </a:rPr>
              <a:t>But hydrogen bonds are not nearly as strong as chemical bonds.</a:t>
            </a:r>
          </a:p>
          <a:p>
            <a:pPr lvl="1"/>
            <a:r>
              <a:rPr lang="en-US">
                <a:latin typeface="Arial" charset="0"/>
                <a:ea typeface="MS PGothic" charset="0"/>
              </a:rPr>
              <a:t>2–5% the strength of covalent bonds</a:t>
            </a:r>
          </a:p>
        </p:txBody>
      </p:sp>
    </p:spTree>
    <p:extLst>
      <p:ext uri="{BB962C8B-B14F-4D97-AF65-F5344CB8AC3E}">
        <p14:creationId xmlns:p14="http://schemas.microsoft.com/office/powerpoint/2010/main" val="203401693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Effect of H–Bonding on Boiling Point</a:t>
            </a:r>
            <a:endParaRPr lang="en-US">
              <a:latin typeface="Arial" charset="0"/>
              <a:ea typeface="MS PGothic" charset="0"/>
              <a:cs typeface="Times New Roman" charset="0"/>
            </a:endParaRPr>
          </a:p>
        </p:txBody>
      </p:sp>
      <p:pic>
        <p:nvPicPr>
          <p:cNvPr id="60419" name="Picture 2" descr="11_Pg493_UnTable.jpg"/>
          <p:cNvPicPr>
            <a:picLocks noChangeAspect="1"/>
          </p:cNvPicPr>
          <p:nvPr/>
        </p:nvPicPr>
        <p:blipFill>
          <a:blip r:embed="rId3">
            <a:extLst>
              <a:ext uri="{28A0092B-C50C-407E-A947-70E740481C1C}">
                <a14:useLocalDpi xmlns:a14="http://schemas.microsoft.com/office/drawing/2010/main" val="0"/>
              </a:ext>
            </a:extLst>
          </a:blip>
          <a:srcRect b="5487"/>
          <a:stretch>
            <a:fillRect/>
          </a:stretch>
        </p:blipFill>
        <p:spPr bwMode="auto">
          <a:xfrm>
            <a:off x="314325" y="1752600"/>
            <a:ext cx="85344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648320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descr="11_13_Figure.jpg"/>
          <p:cNvPicPr>
            <a:picLocks noChangeAspect="1"/>
          </p:cNvPicPr>
          <p:nvPr/>
        </p:nvPicPr>
        <p:blipFill>
          <a:blip r:embed="rId3">
            <a:extLst>
              <a:ext uri="{28A0092B-C50C-407E-A947-70E740481C1C}">
                <a14:useLocalDpi xmlns:a14="http://schemas.microsoft.com/office/drawing/2010/main" val="0"/>
              </a:ext>
            </a:extLst>
          </a:blip>
          <a:srcRect b="3209"/>
          <a:stretch>
            <a:fillRect/>
          </a:stretch>
        </p:blipFill>
        <p:spPr bwMode="auto">
          <a:xfrm>
            <a:off x="5343525" y="1830388"/>
            <a:ext cx="3706813"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Content Placeholder 5"/>
          <p:cNvSpPr>
            <a:spLocks noGrp="1"/>
          </p:cNvSpPr>
          <p:nvPr>
            <p:ph sz="half" idx="1"/>
          </p:nvPr>
        </p:nvSpPr>
        <p:spPr>
          <a:xfrm>
            <a:off x="381000" y="1108075"/>
            <a:ext cx="5073650" cy="5418138"/>
          </a:xfrm>
        </p:spPr>
        <p:txBody>
          <a:bodyPr/>
          <a:lstStyle/>
          <a:p>
            <a:pPr marL="0" indent="0">
              <a:buFontTx/>
              <a:buNone/>
            </a:pPr>
            <a:r>
              <a:rPr lang="en-US" sz="2000">
                <a:latin typeface="Arial" charset="0"/>
                <a:ea typeface="MS PGothic" charset="0"/>
              </a:rPr>
              <a:t>HF, H</a:t>
            </a:r>
            <a:r>
              <a:rPr lang="en-US" sz="2000" baseline="-25000">
                <a:latin typeface="Arial" charset="0"/>
                <a:ea typeface="MS PGothic" charset="0"/>
              </a:rPr>
              <a:t>2</a:t>
            </a:r>
            <a:r>
              <a:rPr lang="en-US" sz="2000">
                <a:latin typeface="Arial" charset="0"/>
                <a:ea typeface="MS PGothic" charset="0"/>
              </a:rPr>
              <a:t>O, and NH</a:t>
            </a:r>
            <a:r>
              <a:rPr lang="en-US" sz="2000" baseline="-25000">
                <a:latin typeface="Arial" charset="0"/>
                <a:ea typeface="MS PGothic" charset="0"/>
              </a:rPr>
              <a:t>3</a:t>
            </a:r>
            <a:r>
              <a:rPr lang="en-US" sz="2000">
                <a:latin typeface="Arial" charset="0"/>
                <a:ea typeface="MS PGothic" charset="0"/>
              </a:rPr>
              <a:t> have hydrogen bonds.  Therefore, they have higher boiling points than would be expected from the general trends.</a:t>
            </a:r>
          </a:p>
          <a:p>
            <a:pPr marL="0" indent="0">
              <a:buFontTx/>
              <a:buNone/>
            </a:pPr>
            <a:endParaRPr lang="en-US" sz="2000">
              <a:latin typeface="Arial" charset="0"/>
              <a:ea typeface="MS PGothic" charset="0"/>
            </a:endParaRPr>
          </a:p>
          <a:p>
            <a:pPr marL="0" indent="0">
              <a:buFontTx/>
              <a:buNone/>
            </a:pPr>
            <a:r>
              <a:rPr lang="en-US" sz="2000">
                <a:latin typeface="Arial" charset="0"/>
                <a:ea typeface="MS PGothic" charset="0"/>
              </a:rPr>
              <a:t>For nonpolar molecules, such as the hydrides of group 4, the intermolecular attractions are due to dispersion forces.  Therefore, they increase down the column, causing the boiling point to increase.</a:t>
            </a:r>
          </a:p>
          <a:p>
            <a:pPr marL="0" indent="0">
              <a:buFontTx/>
              <a:buNone/>
            </a:pPr>
            <a:endParaRPr lang="en-US" sz="2000">
              <a:latin typeface="Arial" charset="0"/>
              <a:ea typeface="MS PGothic" charset="0"/>
            </a:endParaRPr>
          </a:p>
          <a:p>
            <a:pPr marL="0" indent="0">
              <a:buFontTx/>
              <a:buNone/>
            </a:pPr>
            <a:r>
              <a:rPr lang="en-US" sz="2000">
                <a:latin typeface="Arial" charset="0"/>
                <a:ea typeface="MS PGothic" charset="0"/>
              </a:rPr>
              <a:t>Polar molecules, such as the hydrides of groups 5–7, have both dispersion forces and dipole–dipole attractions.  Therefore, they have higher boiling points than the corresponding group 4 molecules.</a:t>
            </a:r>
          </a:p>
          <a:p>
            <a:pPr marL="0" indent="0">
              <a:buFontTx/>
              <a:buNone/>
            </a:pPr>
            <a:endParaRPr lang="en-US" sz="2400">
              <a:latin typeface="Arial" charset="0"/>
              <a:ea typeface="MS PGothic" charset="0"/>
            </a:endParaRPr>
          </a:p>
        </p:txBody>
      </p:sp>
      <p:sp>
        <p:nvSpPr>
          <p:cNvPr id="61444" name="Title 1"/>
          <p:cNvSpPr>
            <a:spLocks noGrp="1"/>
          </p:cNvSpPr>
          <p:nvPr>
            <p:ph type="title"/>
          </p:nvPr>
        </p:nvSpPr>
        <p:spPr>
          <a:xfrm>
            <a:off x="0" y="0"/>
            <a:ext cx="9144000" cy="107791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Boiling Points of Group 4A and 6A Compounds</a:t>
            </a:r>
            <a:endParaRPr lang="en-US">
              <a:latin typeface="Arial" charset="0"/>
              <a:ea typeface="MS PGothic" charset="0"/>
              <a:cs typeface="Times New Roman" charset="0"/>
            </a:endParaRPr>
          </a:p>
        </p:txBody>
      </p:sp>
    </p:spTree>
    <p:extLst>
      <p:ext uri="{BB962C8B-B14F-4D97-AF65-F5344CB8AC3E}">
        <p14:creationId xmlns:p14="http://schemas.microsoft.com/office/powerpoint/2010/main" val="240086389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5"/>
          <p:cNvSpPr>
            <a:spLocks noGrp="1"/>
          </p:cNvSpPr>
          <p:nvPr>
            <p:ph type="title"/>
          </p:nvPr>
        </p:nvSpPr>
        <p:spPr>
          <a:xfrm>
            <a:off x="0" y="0"/>
            <a:ext cx="9144000" cy="584200"/>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Ion–Dipole Attraction</a:t>
            </a:r>
            <a:endParaRPr lang="en-US">
              <a:latin typeface="Arial" charset="0"/>
              <a:ea typeface="MS PGothic" charset="0"/>
              <a:cs typeface="Times New Roman" charset="0"/>
            </a:endParaRPr>
          </a:p>
        </p:txBody>
      </p:sp>
      <p:sp>
        <p:nvSpPr>
          <p:cNvPr id="62467" name="Content Placeholder 6"/>
          <p:cNvSpPr>
            <a:spLocks noGrp="1"/>
          </p:cNvSpPr>
          <p:nvPr>
            <p:ph idx="1"/>
          </p:nvPr>
        </p:nvSpPr>
        <p:spPr>
          <a:xfrm>
            <a:off x="365125" y="1141413"/>
            <a:ext cx="4679950" cy="3144837"/>
          </a:xfrm>
        </p:spPr>
        <p:txBody>
          <a:bodyPr/>
          <a:lstStyle/>
          <a:p>
            <a:r>
              <a:rPr lang="en-US">
                <a:latin typeface="Arial" charset="0"/>
                <a:ea typeface="MS PGothic" charset="0"/>
              </a:rPr>
              <a:t>In a mixture, ions from an ionic compound are attracted to the dipole of polar molecules.</a:t>
            </a:r>
          </a:p>
          <a:p>
            <a:r>
              <a:rPr lang="en-US">
                <a:latin typeface="Arial" charset="0"/>
                <a:ea typeface="MS PGothic" charset="0"/>
              </a:rPr>
              <a:t>The strength of the ion–dipole attraction is one of the main factors that determines the solubility of ionic compounds in water.</a:t>
            </a:r>
          </a:p>
        </p:txBody>
      </p:sp>
      <p:pic>
        <p:nvPicPr>
          <p:cNvPr id="62468" name="Picture 1" descr="11_14_Figure.jpg"/>
          <p:cNvPicPr>
            <a:picLocks noChangeAspect="1"/>
          </p:cNvPicPr>
          <p:nvPr/>
        </p:nvPicPr>
        <p:blipFill>
          <a:blip r:embed="rId3">
            <a:extLst>
              <a:ext uri="{28A0092B-C50C-407E-A947-70E740481C1C}">
                <a14:useLocalDpi xmlns:a14="http://schemas.microsoft.com/office/drawing/2010/main" val="0"/>
              </a:ext>
            </a:extLst>
          </a:blip>
          <a:srcRect b="3209"/>
          <a:stretch>
            <a:fillRect/>
          </a:stretch>
        </p:blipFill>
        <p:spPr bwMode="auto">
          <a:xfrm>
            <a:off x="5149850" y="1995488"/>
            <a:ext cx="3832225"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444599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Summary</a:t>
            </a:r>
            <a:endParaRPr lang="en-US">
              <a:latin typeface="Arial" charset="0"/>
              <a:ea typeface="MS PGothic" charset="0"/>
              <a:cs typeface="Times New Roman" charset="0"/>
            </a:endParaRPr>
          </a:p>
        </p:txBody>
      </p:sp>
      <p:sp>
        <p:nvSpPr>
          <p:cNvPr id="63491" name="Content Placeholder 2"/>
          <p:cNvSpPr>
            <a:spLocks noGrp="1"/>
          </p:cNvSpPr>
          <p:nvPr>
            <p:ph idx="1"/>
          </p:nvPr>
        </p:nvSpPr>
        <p:spPr>
          <a:xfrm>
            <a:off x="366713" y="1138238"/>
            <a:ext cx="8229600" cy="4327525"/>
          </a:xfrm>
        </p:spPr>
        <p:txBody>
          <a:bodyPr/>
          <a:lstStyle/>
          <a:p>
            <a:pPr eaLnBrk="1" hangingPunct="1"/>
            <a:r>
              <a:rPr lang="en-US">
                <a:latin typeface="Arial" charset="0"/>
                <a:ea typeface="MS PGothic" charset="0"/>
              </a:rPr>
              <a:t>Dispersion forces are the weakest of the intermolecular attractions.</a:t>
            </a:r>
          </a:p>
          <a:p>
            <a:pPr eaLnBrk="1" hangingPunct="1"/>
            <a:r>
              <a:rPr lang="en-US">
                <a:latin typeface="Arial" charset="0"/>
                <a:ea typeface="MS PGothic" charset="0"/>
              </a:rPr>
              <a:t>Dispersion forces are present in all molecules and atoms. </a:t>
            </a:r>
          </a:p>
          <a:p>
            <a:pPr eaLnBrk="1" hangingPunct="1"/>
            <a:r>
              <a:rPr lang="en-US">
                <a:latin typeface="Arial" charset="0"/>
                <a:ea typeface="MS PGothic" charset="0"/>
              </a:rPr>
              <a:t>The magnitude of the dispersion forces increases with molar mass.</a:t>
            </a:r>
          </a:p>
          <a:p>
            <a:pPr eaLnBrk="1" hangingPunct="1"/>
            <a:r>
              <a:rPr lang="en-US">
                <a:latin typeface="Arial" charset="0"/>
                <a:ea typeface="MS PGothic" charset="0"/>
              </a:rPr>
              <a:t>Polar molecules also have dipole–dipole attractive forces.</a:t>
            </a:r>
          </a:p>
        </p:txBody>
      </p:sp>
    </p:spTree>
    <p:extLst>
      <p:ext uri="{BB962C8B-B14F-4D97-AF65-F5344CB8AC3E}">
        <p14:creationId xmlns:p14="http://schemas.microsoft.com/office/powerpoint/2010/main" val="21738437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588963"/>
          </a:xfrm>
          <a:solidFill>
            <a:srgbClr val="FFFFFF"/>
          </a:solidFill>
        </p:spPr>
        <p:txBody>
          <a:bodyPr lIns="457200" anchor="t">
            <a:spAutoFit/>
          </a:bodyPr>
          <a:lstStyle/>
          <a:p>
            <a:pPr eaLnBrk="1" hangingPunct="1"/>
            <a:r>
              <a:rPr lang="en-US">
                <a:latin typeface="Arial" charset="0"/>
                <a:ea typeface="MS PGothic" charset="0"/>
                <a:cs typeface="Arial" charset="0"/>
              </a:rPr>
              <a:t>Degrees of Freedom</a:t>
            </a:r>
            <a:endParaRPr lang="en-US">
              <a:latin typeface="Arial" charset="0"/>
              <a:ea typeface="MS PGothic" charset="0"/>
              <a:cs typeface="Times New Roman" charset="0"/>
            </a:endParaRPr>
          </a:p>
        </p:txBody>
      </p:sp>
      <p:sp>
        <p:nvSpPr>
          <p:cNvPr id="18435" name="Content Placeholder 2"/>
          <p:cNvSpPr>
            <a:spLocks noGrp="1"/>
          </p:cNvSpPr>
          <p:nvPr>
            <p:ph idx="1"/>
          </p:nvPr>
        </p:nvSpPr>
        <p:spPr>
          <a:xfrm>
            <a:off x="365125" y="1141413"/>
            <a:ext cx="8388350" cy="4819650"/>
          </a:xfrm>
        </p:spPr>
        <p:txBody>
          <a:bodyPr/>
          <a:lstStyle/>
          <a:p>
            <a:pPr eaLnBrk="1" hangingPunct="1"/>
            <a:r>
              <a:rPr lang="en-US">
                <a:latin typeface="Arial" charset="0"/>
                <a:ea typeface="MS PGothic" charset="0"/>
              </a:rPr>
              <a:t>Particles may have one or several types of freedom of motion and various degrees of each type.</a:t>
            </a:r>
          </a:p>
          <a:p>
            <a:pPr eaLnBrk="1" hangingPunct="1"/>
            <a:r>
              <a:rPr lang="en-US">
                <a:latin typeface="Arial" charset="0"/>
                <a:ea typeface="MS PGothic" charset="0"/>
              </a:rPr>
              <a:t>Translational freedom is the ability to move from one position in space to another.</a:t>
            </a:r>
          </a:p>
          <a:p>
            <a:pPr eaLnBrk="1" hangingPunct="1"/>
            <a:r>
              <a:rPr lang="en-US">
                <a:latin typeface="Arial" charset="0"/>
                <a:ea typeface="MS PGothic" charset="0"/>
              </a:rPr>
              <a:t>Rotational freedom is the ability to reorient the particles direction in space.</a:t>
            </a:r>
          </a:p>
          <a:p>
            <a:pPr eaLnBrk="1" hangingPunct="1"/>
            <a:r>
              <a:rPr lang="en-US">
                <a:latin typeface="Arial" charset="0"/>
                <a:ea typeface="MS PGothic" charset="0"/>
              </a:rPr>
              <a:t>Vibrational freedom is the ability to oscillate about a particular point in space.</a:t>
            </a:r>
          </a:p>
        </p:txBody>
      </p:sp>
    </p:spTree>
    <p:extLst>
      <p:ext uri="{BB962C8B-B14F-4D97-AF65-F5344CB8AC3E}">
        <p14:creationId xmlns:p14="http://schemas.microsoft.com/office/powerpoint/2010/main" val="239699443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Summary (cont.)</a:t>
            </a:r>
            <a:endParaRPr lang="en-US">
              <a:latin typeface="Arial" charset="0"/>
              <a:ea typeface="MS PGothic" charset="0"/>
              <a:cs typeface="Times New Roman" charset="0"/>
            </a:endParaRPr>
          </a:p>
        </p:txBody>
      </p:sp>
      <p:sp>
        <p:nvSpPr>
          <p:cNvPr id="64515" name="Content Placeholder 2"/>
          <p:cNvSpPr>
            <a:spLocks noGrp="1"/>
          </p:cNvSpPr>
          <p:nvPr>
            <p:ph idx="1"/>
          </p:nvPr>
        </p:nvSpPr>
        <p:spPr>
          <a:xfrm>
            <a:off x="381000" y="600075"/>
            <a:ext cx="8391525" cy="6051550"/>
          </a:xfrm>
        </p:spPr>
        <p:txBody>
          <a:bodyPr/>
          <a:lstStyle/>
          <a:p>
            <a:pPr eaLnBrk="1" hangingPunct="1"/>
            <a:r>
              <a:rPr lang="en-US" sz="2800">
                <a:latin typeface="Arial" charset="0"/>
                <a:ea typeface="MS PGothic" charset="0"/>
              </a:rPr>
              <a:t>Hydrogen bonds are the strongest of the intermolecular attractive forces a pure substance can have</a:t>
            </a:r>
            <a:r>
              <a:rPr lang="en-US" sz="2400">
                <a:latin typeface="Arial" charset="0"/>
                <a:ea typeface="MS PGothic" charset="0"/>
              </a:rPr>
              <a:t>.</a:t>
            </a:r>
          </a:p>
          <a:p>
            <a:pPr eaLnBrk="1" hangingPunct="1"/>
            <a:r>
              <a:rPr lang="en-US" sz="2800">
                <a:latin typeface="Arial" charset="0"/>
                <a:ea typeface="MS PGothic" charset="0"/>
              </a:rPr>
              <a:t>Hydrogen bonds will be present when a molecule has H directly bonded to either O, N, or F atoms.</a:t>
            </a:r>
          </a:p>
          <a:p>
            <a:pPr lvl="1" eaLnBrk="1" hangingPunct="1"/>
            <a:r>
              <a:rPr lang="en-US" sz="2400">
                <a:latin typeface="Arial" charset="0"/>
                <a:ea typeface="MS PGothic" charset="0"/>
              </a:rPr>
              <a:t>The only example of H bonded to F is HF.</a:t>
            </a:r>
          </a:p>
          <a:p>
            <a:pPr eaLnBrk="1" hangingPunct="1"/>
            <a:r>
              <a:rPr lang="en-US" sz="2800">
                <a:latin typeface="Arial" charset="0"/>
                <a:ea typeface="MS PGothic" charset="0"/>
              </a:rPr>
              <a:t>Ion–dipole attractions are present in mixtures of ionic compounds with polar molecules.</a:t>
            </a:r>
          </a:p>
          <a:p>
            <a:pPr eaLnBrk="1" hangingPunct="1"/>
            <a:r>
              <a:rPr lang="en-US" sz="2800">
                <a:latin typeface="Arial" charset="0"/>
                <a:ea typeface="MS PGothic" charset="0"/>
              </a:rPr>
              <a:t>Ion–dipole attractions are the strongest intermolecular attraction.</a:t>
            </a:r>
          </a:p>
          <a:p>
            <a:pPr eaLnBrk="1" hangingPunct="1"/>
            <a:r>
              <a:rPr lang="en-US" sz="2800">
                <a:latin typeface="Arial" charset="0"/>
                <a:ea typeface="MS PGothic" charset="0"/>
              </a:rPr>
              <a:t>Ion–dipole attractions are especially important in aqueous solutions of ionic compounds.</a:t>
            </a:r>
          </a:p>
        </p:txBody>
      </p:sp>
    </p:spTree>
    <p:extLst>
      <p:ext uri="{BB962C8B-B14F-4D97-AF65-F5344CB8AC3E}">
        <p14:creationId xmlns:p14="http://schemas.microsoft.com/office/powerpoint/2010/main" val="64065300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descr="11_04_Table.jpg"/>
          <p:cNvPicPr>
            <a:picLocks noChangeAspect="1"/>
          </p:cNvPicPr>
          <p:nvPr/>
        </p:nvPicPr>
        <p:blipFill>
          <a:blip r:embed="rId3">
            <a:extLst>
              <a:ext uri="{28A0092B-C50C-407E-A947-70E740481C1C}">
                <a14:useLocalDpi xmlns:a14="http://schemas.microsoft.com/office/drawing/2010/main" val="0"/>
              </a:ext>
            </a:extLst>
          </a:blip>
          <a:srcRect b="2875"/>
          <a:stretch>
            <a:fillRect/>
          </a:stretch>
        </p:blipFill>
        <p:spPr bwMode="auto">
          <a:xfrm>
            <a:off x="649288" y="495300"/>
            <a:ext cx="7823200"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983729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11_20_Figu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4238625"/>
            <a:ext cx="224155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Surface Tension</a:t>
            </a:r>
            <a:endParaRPr lang="en-US">
              <a:latin typeface="Arial" charset="0"/>
              <a:ea typeface="MS PGothic" charset="0"/>
              <a:cs typeface="Times New Roman" charset="0"/>
            </a:endParaRPr>
          </a:p>
        </p:txBody>
      </p:sp>
      <p:sp>
        <p:nvSpPr>
          <p:cNvPr id="66564" name="Content Placeholder 2"/>
          <p:cNvSpPr>
            <a:spLocks noGrp="1"/>
          </p:cNvSpPr>
          <p:nvPr>
            <p:ph idx="1"/>
          </p:nvPr>
        </p:nvSpPr>
        <p:spPr>
          <a:xfrm>
            <a:off x="381000" y="990600"/>
            <a:ext cx="7688263" cy="3170238"/>
          </a:xfrm>
        </p:spPr>
        <p:txBody>
          <a:bodyPr/>
          <a:lstStyle/>
          <a:p>
            <a:pPr eaLnBrk="1" hangingPunct="1"/>
            <a:r>
              <a:rPr lang="en-US" sz="3200">
                <a:latin typeface="Arial" charset="0"/>
                <a:ea typeface="MS PGothic" charset="0"/>
              </a:rPr>
              <a:t>Surface tension is a property of liquids that results from the tendency of liquids to minimize their surface area.</a:t>
            </a:r>
          </a:p>
          <a:p>
            <a:pPr eaLnBrk="1" hangingPunct="1"/>
            <a:r>
              <a:rPr lang="en-US" sz="3200">
                <a:latin typeface="Arial" charset="0"/>
                <a:ea typeface="MS PGothic" charset="0"/>
              </a:rPr>
              <a:t>To minimize their surface area, liquids form drops that are spherical.</a:t>
            </a:r>
          </a:p>
          <a:p>
            <a:pPr lvl="1" eaLnBrk="1" hangingPunct="1"/>
            <a:r>
              <a:rPr lang="en-US" sz="2800">
                <a:latin typeface="Arial" charset="0"/>
                <a:ea typeface="MS PGothic" charset="0"/>
              </a:rPr>
              <a:t>As long as there is no gravity </a:t>
            </a:r>
          </a:p>
        </p:txBody>
      </p:sp>
    </p:spTree>
    <p:extLst>
      <p:ext uri="{BB962C8B-B14F-4D97-AF65-F5344CB8AC3E}">
        <p14:creationId xmlns:p14="http://schemas.microsoft.com/office/powerpoint/2010/main" val="350689718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Surface Tension</a:t>
            </a:r>
            <a:endParaRPr lang="en-US">
              <a:latin typeface="Arial" charset="0"/>
              <a:ea typeface="MS PGothic" charset="0"/>
              <a:cs typeface="Times New Roman" charset="0"/>
            </a:endParaRPr>
          </a:p>
        </p:txBody>
      </p:sp>
      <p:sp>
        <p:nvSpPr>
          <p:cNvPr id="67587" name="Content Placeholder 2"/>
          <p:cNvSpPr>
            <a:spLocks noGrp="1"/>
          </p:cNvSpPr>
          <p:nvPr>
            <p:ph idx="1"/>
          </p:nvPr>
        </p:nvSpPr>
        <p:spPr>
          <a:xfrm>
            <a:off x="381000" y="641350"/>
            <a:ext cx="8451850" cy="4130675"/>
          </a:xfrm>
        </p:spPr>
        <p:txBody>
          <a:bodyPr/>
          <a:lstStyle/>
          <a:p>
            <a:pPr eaLnBrk="1" hangingPunct="1"/>
            <a:r>
              <a:rPr lang="en-US">
                <a:latin typeface="Arial" charset="0"/>
                <a:ea typeface="MS PGothic" charset="0"/>
              </a:rPr>
              <a:t>The layer of molecules on the surface behave differently than the interior, because the cohesive forces on the surface molecules have a net pull into the liquid interior.</a:t>
            </a:r>
          </a:p>
          <a:p>
            <a:pPr eaLnBrk="1" hangingPunct="1"/>
            <a:r>
              <a:rPr lang="en-US">
                <a:latin typeface="Arial" charset="0"/>
                <a:ea typeface="MS PGothic" charset="0"/>
              </a:rPr>
              <a:t>The surface layer acts like an elastic skin, allowing you to </a:t>
            </a:r>
            <a:r>
              <a:rPr lang="en-US" altLang="ja-JP">
                <a:latin typeface="Arial" charset="0"/>
                <a:ea typeface="MS PGothic" charset="0"/>
              </a:rPr>
              <a:t>“float” a paper clip even though steel is denser than water.</a:t>
            </a:r>
            <a:endParaRPr lang="en-US">
              <a:latin typeface="Arial" charset="0"/>
              <a:ea typeface="MS PGothic" charset="0"/>
            </a:endParaRPr>
          </a:p>
        </p:txBody>
      </p:sp>
      <p:pic>
        <p:nvPicPr>
          <p:cNvPr id="67588" name="Picture 3" descr="11_19_Figu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59200" y="4792663"/>
            <a:ext cx="256540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04725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descr="11_18_Figure.jpg"/>
          <p:cNvPicPr>
            <a:picLocks noChangeAspect="1"/>
          </p:cNvPicPr>
          <p:nvPr/>
        </p:nvPicPr>
        <p:blipFill>
          <a:blip r:embed="rId3">
            <a:extLst>
              <a:ext uri="{28A0092B-C50C-407E-A947-70E740481C1C}">
                <a14:useLocalDpi xmlns:a14="http://schemas.microsoft.com/office/drawing/2010/main" val="0"/>
              </a:ext>
            </a:extLst>
          </a:blip>
          <a:srcRect b="6160"/>
          <a:stretch>
            <a:fillRect/>
          </a:stretch>
        </p:blipFill>
        <p:spPr bwMode="auto">
          <a:xfrm>
            <a:off x="5027613" y="774700"/>
            <a:ext cx="395446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Surface Tension</a:t>
            </a:r>
            <a:endParaRPr lang="en-US">
              <a:latin typeface="Arial" charset="0"/>
              <a:ea typeface="MS PGothic" charset="0"/>
              <a:cs typeface="Times New Roman" charset="0"/>
            </a:endParaRPr>
          </a:p>
        </p:txBody>
      </p:sp>
      <p:sp>
        <p:nvSpPr>
          <p:cNvPr id="68612" name="Content Placeholder 2"/>
          <p:cNvSpPr>
            <a:spLocks noGrp="1"/>
          </p:cNvSpPr>
          <p:nvPr>
            <p:ph idx="1"/>
          </p:nvPr>
        </p:nvSpPr>
        <p:spPr>
          <a:xfrm>
            <a:off x="381000" y="641350"/>
            <a:ext cx="5681663" cy="5078413"/>
          </a:xfrm>
        </p:spPr>
        <p:txBody>
          <a:bodyPr/>
          <a:lstStyle/>
          <a:p>
            <a:pPr eaLnBrk="1" hangingPunct="1"/>
            <a:r>
              <a:rPr lang="en-US" sz="2400">
                <a:latin typeface="Arial" charset="0"/>
                <a:ea typeface="MS PGothic" charset="0"/>
              </a:rPr>
              <a:t>Because they have fewer </a:t>
            </a:r>
            <a:br>
              <a:rPr lang="en-US" sz="2400">
                <a:latin typeface="Arial" charset="0"/>
                <a:ea typeface="MS PGothic" charset="0"/>
              </a:rPr>
            </a:br>
            <a:r>
              <a:rPr lang="en-US" sz="2400">
                <a:latin typeface="Arial" charset="0"/>
                <a:ea typeface="MS PGothic" charset="0"/>
              </a:rPr>
              <a:t>neighbors to attract them, the</a:t>
            </a:r>
            <a:br>
              <a:rPr lang="en-US" sz="2400">
                <a:latin typeface="Arial" charset="0"/>
                <a:ea typeface="MS PGothic" charset="0"/>
              </a:rPr>
            </a:br>
            <a:r>
              <a:rPr lang="en-US" sz="2400">
                <a:latin typeface="Arial" charset="0"/>
                <a:ea typeface="MS PGothic" charset="0"/>
              </a:rPr>
              <a:t>surface molecules are less</a:t>
            </a:r>
            <a:br>
              <a:rPr lang="en-US" sz="2400">
                <a:latin typeface="Arial" charset="0"/>
                <a:ea typeface="MS PGothic" charset="0"/>
              </a:rPr>
            </a:br>
            <a:r>
              <a:rPr lang="en-US" sz="2400">
                <a:latin typeface="Arial" charset="0"/>
                <a:ea typeface="MS PGothic" charset="0"/>
              </a:rPr>
              <a:t>stable than those in the </a:t>
            </a:r>
            <a:br>
              <a:rPr lang="en-US" sz="2400">
                <a:latin typeface="Arial" charset="0"/>
                <a:ea typeface="MS PGothic" charset="0"/>
              </a:rPr>
            </a:br>
            <a:r>
              <a:rPr lang="en-US" sz="2400">
                <a:latin typeface="Arial" charset="0"/>
                <a:ea typeface="MS PGothic" charset="0"/>
              </a:rPr>
              <a:t>interior.</a:t>
            </a:r>
          </a:p>
          <a:p>
            <a:pPr lvl="1" eaLnBrk="1" hangingPunct="1"/>
            <a:r>
              <a:rPr lang="en-US" sz="2200">
                <a:latin typeface="Arial" charset="0"/>
                <a:ea typeface="MS PGothic" charset="0"/>
              </a:rPr>
              <a:t>Have a higher potential energy</a:t>
            </a:r>
          </a:p>
          <a:p>
            <a:pPr eaLnBrk="1" hangingPunct="1"/>
            <a:r>
              <a:rPr lang="en-US" sz="2400">
                <a:latin typeface="Arial" charset="0"/>
                <a:ea typeface="MS PGothic" charset="0"/>
              </a:rPr>
              <a:t>The surface tension of a liquid</a:t>
            </a:r>
            <a:br>
              <a:rPr lang="en-US" sz="2400">
                <a:latin typeface="Arial" charset="0"/>
                <a:ea typeface="MS PGothic" charset="0"/>
              </a:rPr>
            </a:br>
            <a:r>
              <a:rPr lang="en-US" sz="2400">
                <a:latin typeface="Arial" charset="0"/>
                <a:ea typeface="MS PGothic" charset="0"/>
              </a:rPr>
              <a:t> is the energy required to</a:t>
            </a:r>
            <a:br>
              <a:rPr lang="en-US" sz="2400">
                <a:latin typeface="Arial" charset="0"/>
                <a:ea typeface="MS PGothic" charset="0"/>
              </a:rPr>
            </a:br>
            <a:r>
              <a:rPr lang="en-US" sz="2400">
                <a:latin typeface="Arial" charset="0"/>
                <a:ea typeface="MS PGothic" charset="0"/>
              </a:rPr>
              <a:t> increase the surface area a</a:t>
            </a:r>
            <a:br>
              <a:rPr lang="en-US" sz="2400">
                <a:latin typeface="Arial" charset="0"/>
                <a:ea typeface="MS PGothic" charset="0"/>
              </a:rPr>
            </a:br>
            <a:r>
              <a:rPr lang="en-US" sz="2400">
                <a:latin typeface="Arial" charset="0"/>
                <a:ea typeface="MS PGothic" charset="0"/>
              </a:rPr>
              <a:t> given amount.</a:t>
            </a:r>
          </a:p>
          <a:p>
            <a:pPr lvl="1" eaLnBrk="1" hangingPunct="1"/>
            <a:r>
              <a:rPr lang="en-US" sz="2200">
                <a:latin typeface="Arial" charset="0"/>
                <a:ea typeface="MS PGothic" charset="0"/>
              </a:rPr>
              <a:t>Surface tension of H</a:t>
            </a:r>
            <a:r>
              <a:rPr lang="en-US" sz="2200" baseline="-25000">
                <a:latin typeface="Arial" charset="0"/>
                <a:ea typeface="MS PGothic" charset="0"/>
              </a:rPr>
              <a:t>2</a:t>
            </a:r>
            <a:r>
              <a:rPr lang="en-US" sz="2200">
                <a:latin typeface="Arial" charset="0"/>
                <a:ea typeface="MS PGothic" charset="0"/>
              </a:rPr>
              <a:t>O = 72.8 mJ/m</a:t>
            </a:r>
            <a:r>
              <a:rPr lang="en-US" sz="2200" baseline="30000">
                <a:latin typeface="Arial" charset="0"/>
                <a:ea typeface="MS PGothic" charset="0"/>
              </a:rPr>
              <a:t>2</a:t>
            </a:r>
          </a:p>
          <a:p>
            <a:pPr lvl="2" eaLnBrk="1" hangingPunct="1"/>
            <a:r>
              <a:rPr lang="en-US" sz="2000">
                <a:latin typeface="Arial" charset="0"/>
                <a:ea typeface="MS PGothic" charset="0"/>
              </a:rPr>
              <a:t>At room temperature</a:t>
            </a:r>
          </a:p>
          <a:p>
            <a:pPr lvl="1" eaLnBrk="1" hangingPunct="1"/>
            <a:r>
              <a:rPr lang="en-US" sz="2200">
                <a:latin typeface="Arial" charset="0"/>
                <a:ea typeface="MS PGothic" charset="0"/>
              </a:rPr>
              <a:t>Surface tension of C</a:t>
            </a:r>
            <a:r>
              <a:rPr lang="en-US" sz="2200" baseline="-25000">
                <a:latin typeface="Arial" charset="0"/>
                <a:ea typeface="MS PGothic" charset="0"/>
              </a:rPr>
              <a:t>6</a:t>
            </a:r>
            <a:r>
              <a:rPr lang="en-US" sz="2200">
                <a:latin typeface="Arial" charset="0"/>
                <a:ea typeface="MS PGothic" charset="0"/>
              </a:rPr>
              <a:t>H</a:t>
            </a:r>
            <a:r>
              <a:rPr lang="en-US" sz="2200" baseline="-25000">
                <a:latin typeface="Arial" charset="0"/>
                <a:ea typeface="MS PGothic" charset="0"/>
              </a:rPr>
              <a:t>6</a:t>
            </a:r>
            <a:r>
              <a:rPr lang="en-US" sz="2200">
                <a:latin typeface="Arial" charset="0"/>
                <a:ea typeface="MS PGothic" charset="0"/>
              </a:rPr>
              <a:t> = 28 mJ/m</a:t>
            </a:r>
            <a:r>
              <a:rPr lang="en-US" sz="2200" baseline="30000">
                <a:latin typeface="Arial" charset="0"/>
                <a:ea typeface="MS PGothic" charset="0"/>
              </a:rPr>
              <a:t>2</a:t>
            </a:r>
          </a:p>
        </p:txBody>
      </p:sp>
    </p:spTree>
    <p:extLst>
      <p:ext uri="{BB962C8B-B14F-4D97-AF65-F5344CB8AC3E}">
        <p14:creationId xmlns:p14="http://schemas.microsoft.com/office/powerpoint/2010/main" val="75308482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Factors Affecting Surface Tension</a:t>
            </a:r>
            <a:endParaRPr lang="en-US">
              <a:latin typeface="Arial" charset="0"/>
              <a:ea typeface="MS PGothic" charset="0"/>
              <a:cs typeface="Times New Roman" charset="0"/>
            </a:endParaRPr>
          </a:p>
        </p:txBody>
      </p:sp>
      <p:sp>
        <p:nvSpPr>
          <p:cNvPr id="69635" name="Content Placeholder 2"/>
          <p:cNvSpPr>
            <a:spLocks noGrp="1"/>
          </p:cNvSpPr>
          <p:nvPr>
            <p:ph idx="1"/>
          </p:nvPr>
        </p:nvSpPr>
        <p:spPr>
          <a:xfrm>
            <a:off x="381000" y="1155700"/>
            <a:ext cx="8451850" cy="4548188"/>
          </a:xfrm>
        </p:spPr>
        <p:txBody>
          <a:bodyPr/>
          <a:lstStyle/>
          <a:p>
            <a:pPr eaLnBrk="1" hangingPunct="1"/>
            <a:r>
              <a:rPr lang="en-US" sz="3200">
                <a:latin typeface="Arial" charset="0"/>
                <a:ea typeface="MS PGothic" charset="0"/>
              </a:rPr>
              <a:t>The stronger the intermolecular attractive forces, the higher the surface tension </a:t>
            </a:r>
            <a:br>
              <a:rPr lang="en-US" sz="3200">
                <a:latin typeface="Arial" charset="0"/>
                <a:ea typeface="MS PGothic" charset="0"/>
              </a:rPr>
            </a:br>
            <a:r>
              <a:rPr lang="en-US" sz="3200">
                <a:latin typeface="Arial" charset="0"/>
                <a:ea typeface="MS PGothic" charset="0"/>
              </a:rPr>
              <a:t>will be.</a:t>
            </a:r>
          </a:p>
          <a:p>
            <a:pPr eaLnBrk="1" hangingPunct="1"/>
            <a:r>
              <a:rPr lang="en-US" sz="3200">
                <a:latin typeface="Arial" charset="0"/>
                <a:ea typeface="MS PGothic" charset="0"/>
              </a:rPr>
              <a:t>Raising the temperature of a liquid reduces its surface tension.</a:t>
            </a:r>
          </a:p>
          <a:p>
            <a:pPr lvl="1" eaLnBrk="1" hangingPunct="1"/>
            <a:r>
              <a:rPr lang="en-US" sz="2800">
                <a:latin typeface="Arial" charset="0"/>
                <a:ea typeface="MS PGothic" charset="0"/>
              </a:rPr>
              <a:t>Raising the temperature of the liquid increases the average kinetic energy of the molecules.</a:t>
            </a:r>
          </a:p>
          <a:p>
            <a:pPr lvl="1" eaLnBrk="1" hangingPunct="1"/>
            <a:r>
              <a:rPr lang="en-US" sz="2800">
                <a:latin typeface="Arial" charset="0"/>
                <a:ea typeface="MS PGothic" charset="0"/>
              </a:rPr>
              <a:t>The increased molecular motion makes it easier to stretch the surface.</a:t>
            </a:r>
          </a:p>
        </p:txBody>
      </p:sp>
    </p:spTree>
    <p:extLst>
      <p:ext uri="{BB962C8B-B14F-4D97-AF65-F5344CB8AC3E}">
        <p14:creationId xmlns:p14="http://schemas.microsoft.com/office/powerpoint/2010/main" val="55694070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descr="11_05_Table.jpg"/>
          <p:cNvPicPr>
            <a:picLocks noChangeAspect="1"/>
          </p:cNvPicPr>
          <p:nvPr/>
        </p:nvPicPr>
        <p:blipFill>
          <a:blip r:embed="rId3">
            <a:extLst>
              <a:ext uri="{28A0092B-C50C-407E-A947-70E740481C1C}">
                <a14:useLocalDpi xmlns:a14="http://schemas.microsoft.com/office/drawing/2010/main" val="0"/>
              </a:ext>
            </a:extLst>
          </a:blip>
          <a:srcRect b="8173"/>
          <a:stretch>
            <a:fillRect/>
          </a:stretch>
        </p:blipFill>
        <p:spPr bwMode="auto">
          <a:xfrm>
            <a:off x="304800" y="4313238"/>
            <a:ext cx="85344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0" y="0"/>
            <a:ext cx="9144000" cy="584200"/>
          </a:xfrm>
          <a:prstGeom prst="rect">
            <a:avLst/>
          </a:prstGeom>
          <a:solidFill>
            <a:srgbClr val="FFFFFF"/>
          </a:solidFill>
          <a:ln>
            <a:solidFill>
              <a:srgbClr val="FFFFFF"/>
            </a:solidFill>
            <a:miter lim="800000"/>
            <a:headEnd/>
            <a:tailEnd/>
          </a:ln>
        </p:spPr>
        <p:txBody>
          <a:bodyPr lIns="457200">
            <a:spAutoFit/>
          </a:bodyPr>
          <a:lstStyle>
            <a:lvl1pPr algn="l" rtl="0" eaLnBrk="0" fontAlgn="base" hangingPunct="0">
              <a:spcBef>
                <a:spcPct val="50000"/>
              </a:spcBef>
              <a:spcAft>
                <a:spcPct val="0"/>
              </a:spcAft>
              <a:defRPr sz="3200" b="1">
                <a:solidFill>
                  <a:schemeClr val="tx1"/>
                </a:solidFill>
                <a:latin typeface="+mj-lt"/>
                <a:ea typeface="ＭＳ Ｐゴシック" charset="0"/>
                <a:cs typeface="+mj-cs"/>
              </a:defRPr>
            </a:lvl1pPr>
            <a:lvl2pPr algn="l" rtl="0" eaLnBrk="0" fontAlgn="base" hangingPunct="0">
              <a:spcBef>
                <a:spcPct val="50000"/>
              </a:spcBef>
              <a:spcAft>
                <a:spcPct val="0"/>
              </a:spcAft>
              <a:defRPr sz="3200" b="1">
                <a:solidFill>
                  <a:schemeClr val="tx1"/>
                </a:solidFill>
                <a:latin typeface="Arial" charset="0"/>
                <a:ea typeface="ＭＳ Ｐゴシック" charset="0"/>
                <a:cs typeface="Times New Roman" charset="0"/>
              </a:defRPr>
            </a:lvl2pPr>
            <a:lvl3pPr algn="l" rtl="0" eaLnBrk="0" fontAlgn="base" hangingPunct="0">
              <a:spcBef>
                <a:spcPct val="50000"/>
              </a:spcBef>
              <a:spcAft>
                <a:spcPct val="0"/>
              </a:spcAft>
              <a:defRPr sz="3200" b="1">
                <a:solidFill>
                  <a:schemeClr val="tx1"/>
                </a:solidFill>
                <a:latin typeface="Arial" charset="0"/>
                <a:ea typeface="ＭＳ Ｐゴシック" charset="0"/>
                <a:cs typeface="Times New Roman" charset="0"/>
              </a:defRPr>
            </a:lvl3pPr>
            <a:lvl4pPr algn="l" rtl="0" eaLnBrk="0" fontAlgn="base" hangingPunct="0">
              <a:spcBef>
                <a:spcPct val="50000"/>
              </a:spcBef>
              <a:spcAft>
                <a:spcPct val="0"/>
              </a:spcAft>
              <a:defRPr sz="3200" b="1">
                <a:solidFill>
                  <a:schemeClr val="tx1"/>
                </a:solidFill>
                <a:latin typeface="Arial" charset="0"/>
                <a:ea typeface="ＭＳ Ｐゴシック" charset="0"/>
                <a:cs typeface="Times New Roman" charset="0"/>
              </a:defRPr>
            </a:lvl4pPr>
            <a:lvl5pPr algn="l" rtl="0" eaLnBrk="0" fontAlgn="base" hangingPunct="0">
              <a:spcBef>
                <a:spcPct val="50000"/>
              </a:spcBef>
              <a:spcAft>
                <a:spcPct val="0"/>
              </a:spcAft>
              <a:defRPr sz="3200" b="1">
                <a:solidFill>
                  <a:schemeClr val="tx1"/>
                </a:solidFill>
                <a:latin typeface="Arial" charset="0"/>
                <a:ea typeface="ＭＳ Ｐゴシック" charset="0"/>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a:lstStyle>
          <a:p>
            <a:pPr>
              <a:defRPr/>
            </a:pPr>
            <a:r>
              <a:rPr lang="en-US" kern="0" dirty="0">
                <a:solidFill>
                  <a:srgbClr val="FF6600"/>
                </a:solidFill>
                <a:ea typeface="ＭＳ Ｐゴシック" pitchFamily="34" charset="-128"/>
              </a:rPr>
              <a:t>Viscosity</a:t>
            </a:r>
            <a:endParaRPr lang="en-US" kern="0" dirty="0" smtClean="0">
              <a:solidFill>
                <a:srgbClr val="FF6600"/>
              </a:solidFill>
              <a:ea typeface="ＭＳ Ｐゴシック" pitchFamily="34" charset="-128"/>
            </a:endParaRPr>
          </a:p>
        </p:txBody>
      </p:sp>
      <p:sp>
        <p:nvSpPr>
          <p:cNvPr id="70660" name="Content Placeholder 2"/>
          <p:cNvSpPr txBox="1">
            <a:spLocks/>
          </p:cNvSpPr>
          <p:nvPr/>
        </p:nvSpPr>
        <p:spPr bwMode="auto">
          <a:xfrm>
            <a:off x="381000" y="668338"/>
            <a:ext cx="84518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1" hangingPunct="1">
              <a:spcBef>
                <a:spcPct val="20000"/>
              </a:spcBef>
              <a:buFontTx/>
              <a:buChar char="•"/>
            </a:pPr>
            <a:r>
              <a:rPr lang="en-US" sz="3200" b="1">
                <a:solidFill>
                  <a:schemeClr val="accent2"/>
                </a:solidFill>
                <a:latin typeface="Arial" charset="0"/>
              </a:rPr>
              <a:t>Viscosity</a:t>
            </a:r>
            <a:r>
              <a:rPr lang="en-US" sz="3200">
                <a:latin typeface="Arial" charset="0"/>
              </a:rPr>
              <a:t> is the resistance of a liquid </a:t>
            </a:r>
            <a:br>
              <a:rPr lang="en-US" sz="3200">
                <a:latin typeface="Arial" charset="0"/>
              </a:rPr>
            </a:br>
            <a:r>
              <a:rPr lang="en-US" sz="3200">
                <a:latin typeface="Arial" charset="0"/>
              </a:rPr>
              <a:t>to flow.</a:t>
            </a:r>
          </a:p>
          <a:p>
            <a:pPr lvl="1" eaLnBrk="1" hangingPunct="1">
              <a:spcBef>
                <a:spcPct val="20000"/>
              </a:spcBef>
              <a:buFontTx/>
              <a:buChar char="–"/>
            </a:pPr>
            <a:r>
              <a:rPr lang="en-US" sz="2800">
                <a:latin typeface="Arial" charset="0"/>
              </a:rPr>
              <a:t>1 poise = 1 P = 1 g/cm ∙ s</a:t>
            </a:r>
          </a:p>
          <a:p>
            <a:pPr lvl="1" eaLnBrk="1" hangingPunct="1">
              <a:spcBef>
                <a:spcPct val="20000"/>
              </a:spcBef>
              <a:buFontTx/>
              <a:buChar char="–"/>
            </a:pPr>
            <a:r>
              <a:rPr lang="en-US" sz="2800">
                <a:latin typeface="Arial" charset="0"/>
              </a:rPr>
              <a:t>Often given in centipoise, cP</a:t>
            </a:r>
          </a:p>
          <a:p>
            <a:pPr lvl="2" eaLnBrk="1" hangingPunct="1">
              <a:spcBef>
                <a:spcPct val="20000"/>
              </a:spcBef>
              <a:buFontTx/>
              <a:buChar char="•"/>
            </a:pPr>
            <a:r>
              <a:rPr lang="en-US" sz="2800">
                <a:latin typeface="Arial" charset="0"/>
              </a:rPr>
              <a:t>H</a:t>
            </a:r>
            <a:r>
              <a:rPr lang="en-US" sz="2800" baseline="-25000">
                <a:latin typeface="Arial" charset="0"/>
              </a:rPr>
              <a:t>2</a:t>
            </a:r>
            <a:r>
              <a:rPr lang="en-US" sz="2800">
                <a:latin typeface="Arial" charset="0"/>
              </a:rPr>
              <a:t>O = 1 cP at room temperature</a:t>
            </a:r>
          </a:p>
          <a:p>
            <a:pPr eaLnBrk="1" hangingPunct="1">
              <a:spcBef>
                <a:spcPct val="20000"/>
              </a:spcBef>
              <a:buFontTx/>
              <a:buChar char="•"/>
            </a:pPr>
            <a:r>
              <a:rPr lang="en-US" sz="3200">
                <a:latin typeface="Arial" charset="0"/>
              </a:rPr>
              <a:t>Larger intermolecular attractions = larger viscosity</a:t>
            </a:r>
          </a:p>
        </p:txBody>
      </p:sp>
    </p:spTree>
    <p:extLst>
      <p:ext uri="{BB962C8B-B14F-4D97-AF65-F5344CB8AC3E}">
        <p14:creationId xmlns:p14="http://schemas.microsoft.com/office/powerpoint/2010/main" val="159007055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Factors Affecting Viscosity</a:t>
            </a:r>
            <a:endParaRPr lang="en-US">
              <a:latin typeface="Arial" charset="0"/>
              <a:ea typeface="MS PGothic" charset="0"/>
              <a:cs typeface="Times New Roman" charset="0"/>
            </a:endParaRPr>
          </a:p>
        </p:txBody>
      </p:sp>
      <p:sp>
        <p:nvSpPr>
          <p:cNvPr id="71683" name="Content Placeholder 2"/>
          <p:cNvSpPr>
            <a:spLocks noGrp="1"/>
          </p:cNvSpPr>
          <p:nvPr>
            <p:ph idx="1"/>
          </p:nvPr>
        </p:nvSpPr>
        <p:spPr>
          <a:xfrm>
            <a:off x="381000" y="1146175"/>
            <a:ext cx="8469313" cy="4708525"/>
          </a:xfrm>
        </p:spPr>
        <p:txBody>
          <a:bodyPr/>
          <a:lstStyle/>
          <a:p>
            <a:pPr eaLnBrk="1" hangingPunct="1"/>
            <a:r>
              <a:rPr lang="en-US">
                <a:latin typeface="Arial" charset="0"/>
                <a:ea typeface="MS PGothic" charset="0"/>
                <a:cs typeface="Arial" charset="0"/>
              </a:rPr>
              <a:t>The stronger the intermolecular attractive forces, the higher the liquid</a:t>
            </a:r>
            <a:r>
              <a:rPr lang="en-US" altLang="ja-JP">
                <a:latin typeface="Arial" charset="0"/>
                <a:ea typeface="MS PGothic" charset="0"/>
                <a:cs typeface="Arial" charset="0"/>
              </a:rPr>
              <a:t>’s viscosity </a:t>
            </a:r>
            <a:br>
              <a:rPr lang="en-US" altLang="ja-JP">
                <a:latin typeface="Arial" charset="0"/>
                <a:ea typeface="MS PGothic" charset="0"/>
                <a:cs typeface="Arial" charset="0"/>
              </a:rPr>
            </a:br>
            <a:r>
              <a:rPr lang="en-US" altLang="ja-JP">
                <a:latin typeface="Arial" charset="0"/>
                <a:ea typeface="MS PGothic" charset="0"/>
                <a:cs typeface="Arial" charset="0"/>
              </a:rPr>
              <a:t>will be.</a:t>
            </a:r>
          </a:p>
          <a:p>
            <a:pPr eaLnBrk="1" hangingPunct="1"/>
            <a:r>
              <a:rPr lang="en-US">
                <a:latin typeface="Arial" charset="0"/>
                <a:ea typeface="MS PGothic" charset="0"/>
                <a:cs typeface="Arial" charset="0"/>
              </a:rPr>
              <a:t>The more spherical the molecular shape, the lower the viscosity will be.</a:t>
            </a:r>
          </a:p>
          <a:p>
            <a:pPr lvl="1" eaLnBrk="1" hangingPunct="1"/>
            <a:r>
              <a:rPr lang="en-US">
                <a:latin typeface="Arial" charset="0"/>
                <a:ea typeface="MS PGothic" charset="0"/>
              </a:rPr>
              <a:t>Molecules roll more easily.</a:t>
            </a:r>
          </a:p>
          <a:p>
            <a:pPr lvl="1" eaLnBrk="1" hangingPunct="1"/>
            <a:r>
              <a:rPr lang="en-US">
                <a:latin typeface="Arial" charset="0"/>
                <a:ea typeface="MS PGothic" charset="0"/>
              </a:rPr>
              <a:t>Less surface-to-surface contact lowers attractions.</a:t>
            </a:r>
          </a:p>
          <a:p>
            <a:endParaRPr lang="en-US">
              <a:latin typeface="Arial" charset="0"/>
              <a:ea typeface="MS PGothic" charset="0"/>
            </a:endParaRPr>
          </a:p>
        </p:txBody>
      </p:sp>
    </p:spTree>
    <p:extLst>
      <p:ext uri="{BB962C8B-B14F-4D97-AF65-F5344CB8AC3E}">
        <p14:creationId xmlns:p14="http://schemas.microsoft.com/office/powerpoint/2010/main" val="255918571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 descr="11_06_Table.jpg"/>
          <p:cNvPicPr>
            <a:picLocks noChangeAspect="1"/>
          </p:cNvPicPr>
          <p:nvPr/>
        </p:nvPicPr>
        <p:blipFill>
          <a:blip r:embed="rId3">
            <a:extLst>
              <a:ext uri="{28A0092B-C50C-407E-A947-70E740481C1C}">
                <a14:useLocalDpi xmlns:a14="http://schemas.microsoft.com/office/drawing/2010/main" val="0"/>
              </a:ext>
            </a:extLst>
          </a:blip>
          <a:srcRect b="2950"/>
          <a:stretch>
            <a:fillRect/>
          </a:stretch>
        </p:blipFill>
        <p:spPr bwMode="auto">
          <a:xfrm>
            <a:off x="4729163" y="4168775"/>
            <a:ext cx="3097212"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Factors Affecting Viscosity</a:t>
            </a:r>
            <a:endParaRPr lang="en-US">
              <a:latin typeface="Arial" charset="0"/>
              <a:ea typeface="MS PGothic" charset="0"/>
              <a:cs typeface="Times New Roman" charset="0"/>
            </a:endParaRPr>
          </a:p>
        </p:txBody>
      </p:sp>
      <p:sp>
        <p:nvSpPr>
          <p:cNvPr id="72708" name="Content Placeholder 2"/>
          <p:cNvSpPr>
            <a:spLocks noGrp="1"/>
          </p:cNvSpPr>
          <p:nvPr>
            <p:ph idx="1"/>
          </p:nvPr>
        </p:nvSpPr>
        <p:spPr>
          <a:xfrm>
            <a:off x="381000" y="1146175"/>
            <a:ext cx="8469313" cy="3403600"/>
          </a:xfrm>
        </p:spPr>
        <p:txBody>
          <a:bodyPr/>
          <a:lstStyle/>
          <a:p>
            <a:pPr eaLnBrk="1" hangingPunct="1"/>
            <a:r>
              <a:rPr lang="en-US" sz="3200">
                <a:latin typeface="Arial" charset="0"/>
                <a:ea typeface="MS PGothic" charset="0"/>
              </a:rPr>
              <a:t>Raising the temperature of a liquid reduces its viscosity.</a:t>
            </a:r>
          </a:p>
          <a:p>
            <a:pPr lvl="1" eaLnBrk="1" hangingPunct="1"/>
            <a:r>
              <a:rPr lang="en-US" sz="2800">
                <a:latin typeface="Arial" charset="0"/>
                <a:ea typeface="MS PGothic" charset="0"/>
              </a:rPr>
              <a:t>Raising the temperature of the liquid increases the average kinetic energy of the molecules.</a:t>
            </a:r>
          </a:p>
          <a:p>
            <a:pPr lvl="1" eaLnBrk="1" hangingPunct="1"/>
            <a:r>
              <a:rPr lang="en-US" sz="2800">
                <a:latin typeface="Arial" charset="0"/>
                <a:ea typeface="MS PGothic" charset="0"/>
              </a:rPr>
              <a:t>The increased molecular motion makes it easier to overcome the intermolecular attractions and flow.</a:t>
            </a:r>
          </a:p>
        </p:txBody>
      </p:sp>
    </p:spTree>
    <p:extLst>
      <p:ext uri="{BB962C8B-B14F-4D97-AF65-F5344CB8AC3E}">
        <p14:creationId xmlns:p14="http://schemas.microsoft.com/office/powerpoint/2010/main" val="352359643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Capillary Action</a:t>
            </a:r>
            <a:endParaRPr lang="en-US">
              <a:latin typeface="Arial" charset="0"/>
              <a:ea typeface="MS PGothic" charset="0"/>
              <a:cs typeface="Times New Roman" charset="0"/>
            </a:endParaRPr>
          </a:p>
        </p:txBody>
      </p:sp>
      <p:sp>
        <p:nvSpPr>
          <p:cNvPr id="73731" name="Content Placeholder 2"/>
          <p:cNvSpPr>
            <a:spLocks noGrp="1"/>
          </p:cNvSpPr>
          <p:nvPr>
            <p:ph idx="1"/>
          </p:nvPr>
        </p:nvSpPr>
        <p:spPr>
          <a:xfrm>
            <a:off x="381000" y="1146175"/>
            <a:ext cx="8099425" cy="3600450"/>
          </a:xfrm>
        </p:spPr>
        <p:txBody>
          <a:bodyPr/>
          <a:lstStyle/>
          <a:p>
            <a:pPr eaLnBrk="1" hangingPunct="1"/>
            <a:r>
              <a:rPr lang="en-US" sz="2800" b="1">
                <a:solidFill>
                  <a:srgbClr val="3C8C93"/>
                </a:solidFill>
                <a:latin typeface="Arial" charset="0"/>
                <a:ea typeface="MS PGothic" charset="0"/>
              </a:rPr>
              <a:t>Capillary action</a:t>
            </a:r>
            <a:r>
              <a:rPr lang="en-US" sz="2800">
                <a:solidFill>
                  <a:srgbClr val="3C8C93"/>
                </a:solidFill>
                <a:latin typeface="Arial" charset="0"/>
                <a:ea typeface="MS PGothic" charset="0"/>
              </a:rPr>
              <a:t> </a:t>
            </a:r>
            <a:r>
              <a:rPr lang="en-US" sz="2800">
                <a:latin typeface="Arial" charset="0"/>
                <a:ea typeface="MS PGothic" charset="0"/>
              </a:rPr>
              <a:t>is the ability of a liquid to flow up a thin tube against the influence of gravity.</a:t>
            </a:r>
          </a:p>
          <a:p>
            <a:pPr lvl="1" eaLnBrk="1" hangingPunct="1"/>
            <a:r>
              <a:rPr lang="en-US" sz="2400">
                <a:latin typeface="Arial" charset="0"/>
                <a:ea typeface="MS PGothic" charset="0"/>
              </a:rPr>
              <a:t>The narrower the tube, the higher the liquid rises.</a:t>
            </a:r>
          </a:p>
          <a:p>
            <a:pPr eaLnBrk="1" hangingPunct="1"/>
            <a:r>
              <a:rPr lang="en-US" sz="2800">
                <a:latin typeface="Arial" charset="0"/>
                <a:ea typeface="MS PGothic" charset="0"/>
              </a:rPr>
              <a:t>Capillary action is the result of two forces working in conjunction, the cohesive and adhesive forces. </a:t>
            </a:r>
          </a:p>
          <a:p>
            <a:pPr lvl="1" eaLnBrk="1" hangingPunct="1"/>
            <a:r>
              <a:rPr lang="en-US" sz="2400">
                <a:latin typeface="Arial" charset="0"/>
                <a:ea typeface="MS PGothic" charset="0"/>
              </a:rPr>
              <a:t>Cohesive forces hold the liquid molecules together.</a:t>
            </a:r>
          </a:p>
          <a:p>
            <a:pPr lvl="1" eaLnBrk="1" hangingPunct="1"/>
            <a:r>
              <a:rPr lang="en-US" sz="2400">
                <a:latin typeface="Arial" charset="0"/>
                <a:ea typeface="MS PGothic" charset="0"/>
              </a:rPr>
              <a:t>Adhesive forces attract the outer liquid molecules to the tube</a:t>
            </a:r>
            <a:r>
              <a:rPr lang="en-US" altLang="ja-JP" sz="2400">
                <a:latin typeface="Arial" charset="0"/>
                <a:ea typeface="MS PGothic" charset="0"/>
              </a:rPr>
              <a:t>’s surface.</a:t>
            </a:r>
            <a:endParaRPr lang="en-US" sz="2400">
              <a:latin typeface="Arial" charset="0"/>
              <a:ea typeface="MS PGothic" charset="0"/>
            </a:endParaRPr>
          </a:p>
        </p:txBody>
      </p:sp>
    </p:spTree>
    <p:extLst>
      <p:ext uri="{BB962C8B-B14F-4D97-AF65-F5344CB8AC3E}">
        <p14:creationId xmlns:p14="http://schemas.microsoft.com/office/powerpoint/2010/main" val="6652383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pPr eaLnBrk="1" hangingPunct="1"/>
            <a:r>
              <a:rPr lang="en-US">
                <a:latin typeface="Arial" charset="0"/>
                <a:ea typeface="MS PGothic" charset="0"/>
                <a:cs typeface="Arial" charset="0"/>
              </a:rPr>
              <a:t>Solids</a:t>
            </a:r>
            <a:endParaRPr lang="en-US">
              <a:latin typeface="Arial" charset="0"/>
              <a:ea typeface="MS PGothic" charset="0"/>
              <a:cs typeface="Times New Roman" charset="0"/>
            </a:endParaRPr>
          </a:p>
        </p:txBody>
      </p:sp>
      <p:sp>
        <p:nvSpPr>
          <p:cNvPr id="19459" name="Content Placeholder 2"/>
          <p:cNvSpPr>
            <a:spLocks noGrp="1"/>
          </p:cNvSpPr>
          <p:nvPr>
            <p:ph idx="1"/>
          </p:nvPr>
        </p:nvSpPr>
        <p:spPr>
          <a:xfrm>
            <a:off x="379413" y="2963863"/>
            <a:ext cx="8388350" cy="3711575"/>
          </a:xfrm>
        </p:spPr>
        <p:txBody>
          <a:bodyPr/>
          <a:lstStyle/>
          <a:p>
            <a:pPr eaLnBrk="1" hangingPunct="1"/>
            <a:r>
              <a:rPr lang="en-US" sz="2800">
                <a:latin typeface="Arial" charset="0"/>
                <a:ea typeface="MS PGothic" charset="0"/>
              </a:rPr>
              <a:t>The particles in a solid are packed close together and are fixed in position though they may vibrate.</a:t>
            </a:r>
          </a:p>
          <a:p>
            <a:pPr eaLnBrk="1" hangingPunct="1"/>
            <a:r>
              <a:rPr lang="en-US" sz="2800">
                <a:latin typeface="Arial" charset="0"/>
                <a:ea typeface="MS PGothic" charset="0"/>
              </a:rPr>
              <a:t>The close packing of the particles results in solids being incompressible.</a:t>
            </a:r>
          </a:p>
          <a:p>
            <a:pPr eaLnBrk="1" hangingPunct="1"/>
            <a:r>
              <a:rPr lang="en-US" sz="2800">
                <a:latin typeface="Arial" charset="0"/>
                <a:ea typeface="MS PGothic" charset="0"/>
              </a:rPr>
              <a:t>The inability of the particles to move around results in solids retaining their shape and volume when placed in a new container and prevents the solid from flowing.</a:t>
            </a:r>
          </a:p>
        </p:txBody>
      </p:sp>
      <p:pic>
        <p:nvPicPr>
          <p:cNvPr id="19460" name="Picture 1" descr="11_03_Figure.jpg"/>
          <p:cNvPicPr>
            <a:picLocks noChangeAspect="1"/>
          </p:cNvPicPr>
          <p:nvPr/>
        </p:nvPicPr>
        <p:blipFill>
          <a:blip r:embed="rId3">
            <a:extLst>
              <a:ext uri="{28A0092B-C50C-407E-A947-70E740481C1C}">
                <a14:useLocalDpi xmlns:a14="http://schemas.microsoft.com/office/drawing/2010/main" val="0"/>
              </a:ext>
            </a:extLst>
          </a:blip>
          <a:srcRect b="3783"/>
          <a:stretch>
            <a:fillRect/>
          </a:stretch>
        </p:blipFill>
        <p:spPr bwMode="auto">
          <a:xfrm>
            <a:off x="2366963" y="514350"/>
            <a:ext cx="4416425"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414516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Capillary Action</a:t>
            </a:r>
            <a:endParaRPr lang="en-US">
              <a:latin typeface="Arial" charset="0"/>
              <a:ea typeface="MS PGothic" charset="0"/>
              <a:cs typeface="Times New Roman" charset="0"/>
            </a:endParaRPr>
          </a:p>
        </p:txBody>
      </p:sp>
      <p:sp>
        <p:nvSpPr>
          <p:cNvPr id="74755" name="Content Placeholder 2"/>
          <p:cNvSpPr>
            <a:spLocks noGrp="1"/>
          </p:cNvSpPr>
          <p:nvPr>
            <p:ph idx="1"/>
          </p:nvPr>
        </p:nvSpPr>
        <p:spPr>
          <a:xfrm>
            <a:off x="381000" y="838200"/>
            <a:ext cx="8229600" cy="2986088"/>
          </a:xfrm>
        </p:spPr>
        <p:txBody>
          <a:bodyPr/>
          <a:lstStyle/>
          <a:p>
            <a:pPr>
              <a:lnSpc>
                <a:spcPct val="90000"/>
              </a:lnSpc>
              <a:buSzPct val="120000"/>
            </a:pPr>
            <a:r>
              <a:rPr lang="en-US" sz="2800">
                <a:latin typeface="Arial" charset="0"/>
                <a:ea typeface="MS PGothic" charset="0"/>
              </a:rPr>
              <a:t>The adhesive forces pull the surface liquid up the side of the tube, and the cohesive forces pull the interior liquid with it.</a:t>
            </a:r>
          </a:p>
          <a:p>
            <a:pPr>
              <a:lnSpc>
                <a:spcPct val="90000"/>
              </a:lnSpc>
              <a:buSzPct val="120000"/>
            </a:pPr>
            <a:r>
              <a:rPr lang="en-US" sz="2800">
                <a:latin typeface="Arial" charset="0"/>
                <a:ea typeface="MS PGothic" charset="0"/>
              </a:rPr>
              <a:t>The liquid rises up the tube until the force of gravity counteracts the capillary action forces.</a:t>
            </a:r>
          </a:p>
          <a:p>
            <a:pPr>
              <a:lnSpc>
                <a:spcPct val="90000"/>
              </a:lnSpc>
              <a:buSzPct val="120000"/>
            </a:pPr>
            <a:r>
              <a:rPr lang="en-US" sz="2800">
                <a:latin typeface="Arial" charset="0"/>
                <a:ea typeface="MS PGothic" charset="0"/>
              </a:rPr>
              <a:t>The narrower the tube diameter, the higher the liquid will rise up the tube.</a:t>
            </a:r>
          </a:p>
        </p:txBody>
      </p:sp>
      <p:pic>
        <p:nvPicPr>
          <p:cNvPr id="74756" name="Picture 1" descr="11_21_Figu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4950" y="3881438"/>
            <a:ext cx="3592513"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93587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Meniscus</a:t>
            </a:r>
            <a:endParaRPr lang="en-US">
              <a:latin typeface="Arial" charset="0"/>
              <a:ea typeface="MS PGothic" charset="0"/>
              <a:cs typeface="Times New Roman" charset="0"/>
            </a:endParaRPr>
          </a:p>
        </p:txBody>
      </p:sp>
      <p:sp>
        <p:nvSpPr>
          <p:cNvPr id="75779" name="Content Placeholder 2"/>
          <p:cNvSpPr>
            <a:spLocks noGrp="1"/>
          </p:cNvSpPr>
          <p:nvPr>
            <p:ph idx="1"/>
          </p:nvPr>
        </p:nvSpPr>
        <p:spPr>
          <a:xfrm>
            <a:off x="381000" y="1146175"/>
            <a:ext cx="4789488" cy="5407025"/>
          </a:xfrm>
        </p:spPr>
        <p:txBody>
          <a:bodyPr/>
          <a:lstStyle/>
          <a:p>
            <a:pPr eaLnBrk="1" hangingPunct="1">
              <a:lnSpc>
                <a:spcPct val="90000"/>
              </a:lnSpc>
            </a:pPr>
            <a:r>
              <a:rPr lang="en-US" sz="2300">
                <a:latin typeface="Arial" charset="0"/>
                <a:ea typeface="MS PGothic" charset="0"/>
              </a:rPr>
              <a:t>The curving of the liquid surface in a thin tube is due to the competition between adhesive and cohesive forces.</a:t>
            </a:r>
          </a:p>
          <a:p>
            <a:pPr eaLnBrk="1" hangingPunct="1">
              <a:lnSpc>
                <a:spcPct val="90000"/>
              </a:lnSpc>
            </a:pPr>
            <a:r>
              <a:rPr lang="en-US" sz="2300">
                <a:latin typeface="Arial" charset="0"/>
                <a:ea typeface="MS PGothic" charset="0"/>
              </a:rPr>
              <a:t>The meniscus of water is concave in a glass tube </a:t>
            </a:r>
            <a:br>
              <a:rPr lang="en-US" sz="2300">
                <a:latin typeface="Arial" charset="0"/>
                <a:ea typeface="MS PGothic" charset="0"/>
              </a:rPr>
            </a:br>
            <a:r>
              <a:rPr lang="en-US" sz="2300">
                <a:latin typeface="Arial" charset="0"/>
                <a:ea typeface="MS PGothic" charset="0"/>
              </a:rPr>
              <a:t>because its adhesion to the glass is stronger than its cohesion for itself.</a:t>
            </a:r>
          </a:p>
          <a:p>
            <a:pPr eaLnBrk="1" hangingPunct="1">
              <a:lnSpc>
                <a:spcPct val="90000"/>
              </a:lnSpc>
            </a:pPr>
            <a:r>
              <a:rPr lang="en-US" sz="2300">
                <a:latin typeface="Arial" charset="0"/>
                <a:ea typeface="MS PGothic" charset="0"/>
              </a:rPr>
              <a:t>The meniscus of mercury is convex in a glass tube because its cohesion for itself is stronger than its adhesion for the glass.</a:t>
            </a:r>
          </a:p>
          <a:p>
            <a:pPr lvl="1" eaLnBrk="1" hangingPunct="1">
              <a:lnSpc>
                <a:spcPct val="90000"/>
              </a:lnSpc>
            </a:pPr>
            <a:r>
              <a:rPr lang="en-US" sz="2300">
                <a:latin typeface="Arial" charset="0"/>
                <a:ea typeface="MS PGothic" charset="0"/>
              </a:rPr>
              <a:t>Metallic bonds are stronger than intermolecular attractions.</a:t>
            </a:r>
          </a:p>
        </p:txBody>
      </p:sp>
      <p:pic>
        <p:nvPicPr>
          <p:cNvPr id="75780" name="Picture 2" descr="11_22_Figu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913" y="1306513"/>
            <a:ext cx="3489325"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290188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The Molecular Dance</a:t>
            </a:r>
            <a:endParaRPr lang="en-US">
              <a:latin typeface="Arial" charset="0"/>
              <a:ea typeface="MS PGothic" charset="0"/>
              <a:cs typeface="Times New Roman" charset="0"/>
            </a:endParaRPr>
          </a:p>
        </p:txBody>
      </p:sp>
      <p:sp>
        <p:nvSpPr>
          <p:cNvPr id="76803" name="Content Placeholder 2"/>
          <p:cNvSpPr>
            <a:spLocks noGrp="1"/>
          </p:cNvSpPr>
          <p:nvPr>
            <p:ph idx="1"/>
          </p:nvPr>
        </p:nvSpPr>
        <p:spPr>
          <a:xfrm>
            <a:off x="381000" y="1146175"/>
            <a:ext cx="8477250" cy="4684713"/>
          </a:xfrm>
        </p:spPr>
        <p:txBody>
          <a:bodyPr/>
          <a:lstStyle/>
          <a:p>
            <a:pPr eaLnBrk="1" hangingPunct="1"/>
            <a:r>
              <a:rPr lang="en-US">
                <a:latin typeface="Arial" charset="0"/>
                <a:ea typeface="MS PGothic" charset="0"/>
              </a:rPr>
              <a:t>Molecules in the liquid are constantly </a:t>
            </a:r>
            <a:br>
              <a:rPr lang="en-US">
                <a:latin typeface="Arial" charset="0"/>
                <a:ea typeface="MS PGothic" charset="0"/>
              </a:rPr>
            </a:br>
            <a:r>
              <a:rPr lang="en-US">
                <a:latin typeface="Arial" charset="0"/>
                <a:ea typeface="MS PGothic" charset="0"/>
              </a:rPr>
              <a:t>in motion.</a:t>
            </a:r>
          </a:p>
          <a:p>
            <a:pPr lvl="1" eaLnBrk="1" hangingPunct="1"/>
            <a:r>
              <a:rPr lang="en-US">
                <a:latin typeface="Arial" charset="0"/>
                <a:ea typeface="MS PGothic" charset="0"/>
              </a:rPr>
              <a:t>Vibrational, and limited rotational and translational</a:t>
            </a:r>
          </a:p>
          <a:p>
            <a:pPr eaLnBrk="1" hangingPunct="1"/>
            <a:r>
              <a:rPr lang="en-US">
                <a:latin typeface="Arial" charset="0"/>
                <a:ea typeface="MS PGothic" charset="0"/>
              </a:rPr>
              <a:t>The </a:t>
            </a:r>
            <a:r>
              <a:rPr lang="en-US" i="1">
                <a:latin typeface="Arial" charset="0"/>
                <a:ea typeface="MS PGothic" charset="0"/>
              </a:rPr>
              <a:t>average</a:t>
            </a:r>
            <a:r>
              <a:rPr lang="en-US">
                <a:latin typeface="Arial" charset="0"/>
                <a:ea typeface="MS PGothic" charset="0"/>
              </a:rPr>
              <a:t> kinetic energy is proportional to the temperature.</a:t>
            </a:r>
          </a:p>
          <a:p>
            <a:pPr eaLnBrk="1" hangingPunct="1"/>
            <a:r>
              <a:rPr lang="en-US">
                <a:latin typeface="Arial" charset="0"/>
                <a:ea typeface="MS PGothic" charset="0"/>
              </a:rPr>
              <a:t>However, some molecules have more kinetic energy than the average, and others have less.</a:t>
            </a:r>
          </a:p>
        </p:txBody>
      </p:sp>
    </p:spTree>
    <p:extLst>
      <p:ext uri="{BB962C8B-B14F-4D97-AF65-F5344CB8AC3E}">
        <p14:creationId xmlns:p14="http://schemas.microsoft.com/office/powerpoint/2010/main" val="174046260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0" y="0"/>
            <a:ext cx="9144000" cy="584200"/>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Vaporization</a:t>
            </a:r>
            <a:endParaRPr lang="en-US">
              <a:latin typeface="Arial" charset="0"/>
              <a:ea typeface="MS PGothic" charset="0"/>
              <a:cs typeface="Times New Roman" charset="0"/>
            </a:endParaRPr>
          </a:p>
        </p:txBody>
      </p:sp>
      <p:sp>
        <p:nvSpPr>
          <p:cNvPr id="77827" name="Content Placeholder 2"/>
          <p:cNvSpPr>
            <a:spLocks noGrp="1"/>
          </p:cNvSpPr>
          <p:nvPr>
            <p:ph idx="1"/>
          </p:nvPr>
        </p:nvSpPr>
        <p:spPr>
          <a:xfrm>
            <a:off x="381000" y="1152525"/>
            <a:ext cx="4191000" cy="2824163"/>
          </a:xfrm>
        </p:spPr>
        <p:txBody>
          <a:bodyPr/>
          <a:lstStyle/>
          <a:p>
            <a:pPr eaLnBrk="1" hangingPunct="1"/>
            <a:r>
              <a:rPr lang="en-US" sz="2400">
                <a:latin typeface="Arial" charset="0"/>
                <a:ea typeface="MS PGothic" charset="0"/>
              </a:rPr>
              <a:t>If these high energy molecules are at the surface, they may have enough energy to overcome the attractive forces.</a:t>
            </a:r>
          </a:p>
          <a:p>
            <a:pPr lvl="1" eaLnBrk="1" hangingPunct="1"/>
            <a:r>
              <a:rPr lang="en-US" sz="2400">
                <a:latin typeface="Arial" charset="0"/>
                <a:ea typeface="MS PGothic" charset="0"/>
              </a:rPr>
              <a:t>Therefore, </a:t>
            </a:r>
            <a:r>
              <a:rPr lang="en-US" sz="2400" b="1">
                <a:solidFill>
                  <a:schemeClr val="accent2"/>
                </a:solidFill>
                <a:latin typeface="Arial" charset="0"/>
                <a:ea typeface="MS PGothic" charset="0"/>
              </a:rPr>
              <a:t>the larger the surface area, the faster the rate of evaporation</a:t>
            </a:r>
            <a:r>
              <a:rPr lang="en-US" sz="2400">
                <a:latin typeface="Arial" charset="0"/>
                <a:ea typeface="MS PGothic" charset="0"/>
              </a:rPr>
              <a:t>.</a:t>
            </a:r>
          </a:p>
          <a:p>
            <a:pPr eaLnBrk="1" hangingPunct="1"/>
            <a:r>
              <a:rPr lang="en-US" sz="2400">
                <a:latin typeface="Arial" charset="0"/>
                <a:ea typeface="MS PGothic" charset="0"/>
              </a:rPr>
              <a:t>This will allow them to escape the liquid and become a </a:t>
            </a:r>
            <a:r>
              <a:rPr lang="en-US" sz="2400" b="1">
                <a:solidFill>
                  <a:schemeClr val="accent2"/>
                </a:solidFill>
                <a:latin typeface="Arial" charset="0"/>
                <a:ea typeface="MS PGothic" charset="0"/>
              </a:rPr>
              <a:t>vapor</a:t>
            </a:r>
            <a:r>
              <a:rPr lang="en-US" sz="2400">
                <a:latin typeface="Arial" charset="0"/>
                <a:ea typeface="MS PGothic" charset="0"/>
              </a:rPr>
              <a:t>.</a:t>
            </a:r>
          </a:p>
        </p:txBody>
      </p:sp>
      <p:sp>
        <p:nvSpPr>
          <p:cNvPr id="77828"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77829" name="Picture 1" descr="11_23_Figure.jpg"/>
          <p:cNvPicPr>
            <a:picLocks noChangeAspect="1"/>
          </p:cNvPicPr>
          <p:nvPr/>
        </p:nvPicPr>
        <p:blipFill>
          <a:blip r:embed="rId3">
            <a:extLst>
              <a:ext uri="{28A0092B-C50C-407E-A947-70E740481C1C}">
                <a14:useLocalDpi xmlns:a14="http://schemas.microsoft.com/office/drawing/2010/main" val="0"/>
              </a:ext>
            </a:extLst>
          </a:blip>
          <a:srcRect b="5482"/>
          <a:stretch>
            <a:fillRect/>
          </a:stretch>
        </p:blipFill>
        <p:spPr bwMode="auto">
          <a:xfrm>
            <a:off x="4867275" y="1382713"/>
            <a:ext cx="4040188"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767733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3" descr="11_24_Figure.jpg"/>
          <p:cNvPicPr>
            <a:picLocks noChangeAspect="1"/>
          </p:cNvPicPr>
          <p:nvPr/>
        </p:nvPicPr>
        <p:blipFill>
          <a:blip r:embed="rId3">
            <a:extLst>
              <a:ext uri="{28A0092B-C50C-407E-A947-70E740481C1C}">
                <a14:useLocalDpi xmlns:a14="http://schemas.microsoft.com/office/drawing/2010/main" val="0"/>
              </a:ext>
            </a:extLst>
          </a:blip>
          <a:srcRect b="2863"/>
          <a:stretch>
            <a:fillRect/>
          </a:stretch>
        </p:blipFill>
        <p:spPr bwMode="auto">
          <a:xfrm>
            <a:off x="2100263" y="3571875"/>
            <a:ext cx="4943475"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itle 1"/>
          <p:cNvSpPr>
            <a:spLocks noGrp="1"/>
          </p:cNvSpPr>
          <p:nvPr>
            <p:ph type="title"/>
          </p:nvPr>
        </p:nvSpPr>
        <p:spPr>
          <a:xfrm>
            <a:off x="0" y="0"/>
            <a:ext cx="9144000" cy="584200"/>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Distribution of Thermal Energy</a:t>
            </a:r>
            <a:endParaRPr lang="en-US">
              <a:latin typeface="Arial" charset="0"/>
              <a:ea typeface="MS PGothic" charset="0"/>
              <a:cs typeface="Times New Roman" charset="0"/>
            </a:endParaRPr>
          </a:p>
        </p:txBody>
      </p:sp>
      <p:sp>
        <p:nvSpPr>
          <p:cNvPr id="78852" name="Content Placeholder 2"/>
          <p:cNvSpPr>
            <a:spLocks noGrp="1"/>
          </p:cNvSpPr>
          <p:nvPr>
            <p:ph idx="1"/>
          </p:nvPr>
        </p:nvSpPr>
        <p:spPr>
          <a:xfrm>
            <a:off x="381000" y="703263"/>
            <a:ext cx="8253413" cy="2849562"/>
          </a:xfrm>
        </p:spPr>
        <p:txBody>
          <a:bodyPr/>
          <a:lstStyle/>
          <a:p>
            <a:pPr eaLnBrk="1" hangingPunct="1"/>
            <a:r>
              <a:rPr lang="en-US" sz="2800">
                <a:latin typeface="Arial" charset="0"/>
                <a:ea typeface="MS PGothic" charset="0"/>
              </a:rPr>
              <a:t>Only a small fraction of the molecules in a liquid have enough energy to escape.</a:t>
            </a:r>
          </a:p>
          <a:p>
            <a:pPr eaLnBrk="1" hangingPunct="1"/>
            <a:r>
              <a:rPr lang="en-US" sz="2800">
                <a:latin typeface="Arial" charset="0"/>
                <a:ea typeface="MS PGothic" charset="0"/>
              </a:rPr>
              <a:t>But, as the temperature increases, the fraction of the molecules with </a:t>
            </a:r>
            <a:r>
              <a:rPr lang="en-US" altLang="ja-JP" sz="2800">
                <a:latin typeface="Arial" charset="0"/>
                <a:ea typeface="MS PGothic" charset="0"/>
              </a:rPr>
              <a:t>“escape energy” increases.</a:t>
            </a:r>
          </a:p>
          <a:p>
            <a:pPr eaLnBrk="1" hangingPunct="1"/>
            <a:r>
              <a:rPr lang="en-US" sz="2800" b="1">
                <a:solidFill>
                  <a:schemeClr val="accent2"/>
                </a:solidFill>
                <a:latin typeface="Arial" charset="0"/>
                <a:ea typeface="MS PGothic" charset="0"/>
              </a:rPr>
              <a:t>The higher the temperature, the faster the rate of evaporation.</a:t>
            </a:r>
          </a:p>
        </p:txBody>
      </p:sp>
    </p:spTree>
    <p:extLst>
      <p:ext uri="{BB962C8B-B14F-4D97-AF65-F5344CB8AC3E}">
        <p14:creationId xmlns:p14="http://schemas.microsoft.com/office/powerpoint/2010/main" val="25424149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Condensation</a:t>
            </a:r>
            <a:endParaRPr lang="en-US">
              <a:latin typeface="Arial" charset="0"/>
              <a:ea typeface="MS PGothic" charset="0"/>
              <a:cs typeface="Times New Roman" charset="0"/>
            </a:endParaRPr>
          </a:p>
        </p:txBody>
      </p:sp>
      <p:sp>
        <p:nvSpPr>
          <p:cNvPr id="79875" name="Content Placeholder 2"/>
          <p:cNvSpPr>
            <a:spLocks noGrp="1"/>
          </p:cNvSpPr>
          <p:nvPr>
            <p:ph idx="1"/>
          </p:nvPr>
        </p:nvSpPr>
        <p:spPr>
          <a:xfrm>
            <a:off x="365125" y="1141413"/>
            <a:ext cx="8610600" cy="4819650"/>
          </a:xfrm>
        </p:spPr>
        <p:txBody>
          <a:bodyPr/>
          <a:lstStyle/>
          <a:p>
            <a:pPr eaLnBrk="1" hangingPunct="1"/>
            <a:r>
              <a:rPr lang="en-US">
                <a:latin typeface="Arial" charset="0"/>
                <a:ea typeface="MS PGothic" charset="0"/>
              </a:rPr>
              <a:t>Some molecules of the vapor will lose energy through molecular collisions.</a:t>
            </a:r>
          </a:p>
          <a:p>
            <a:pPr eaLnBrk="1" hangingPunct="1"/>
            <a:r>
              <a:rPr lang="en-US">
                <a:latin typeface="Arial" charset="0"/>
                <a:ea typeface="MS PGothic" charset="0"/>
              </a:rPr>
              <a:t>The result will be that some of the molecules will get captured back into the liquid when they collide with it.</a:t>
            </a:r>
          </a:p>
          <a:p>
            <a:pPr eaLnBrk="1" hangingPunct="1"/>
            <a:r>
              <a:rPr lang="en-US">
                <a:latin typeface="Arial" charset="0"/>
                <a:ea typeface="MS PGothic" charset="0"/>
              </a:rPr>
              <a:t>Also some may stick and gather together to form droplets of liquid, particularly on surrounding surfaces.</a:t>
            </a:r>
          </a:p>
          <a:p>
            <a:pPr eaLnBrk="1" hangingPunct="1"/>
            <a:r>
              <a:rPr lang="en-US">
                <a:latin typeface="Arial" charset="0"/>
                <a:ea typeface="MS PGothic" charset="0"/>
              </a:rPr>
              <a:t>We call this process </a:t>
            </a:r>
            <a:r>
              <a:rPr lang="en-US" b="1">
                <a:solidFill>
                  <a:schemeClr val="accent2"/>
                </a:solidFill>
                <a:latin typeface="Arial" charset="0"/>
                <a:ea typeface="MS PGothic" charset="0"/>
              </a:rPr>
              <a:t>condensation</a:t>
            </a:r>
            <a:r>
              <a:rPr lang="en-US">
                <a:latin typeface="Arial" charset="0"/>
                <a:ea typeface="MS PGothic" charset="0"/>
              </a:rPr>
              <a:t>.</a:t>
            </a:r>
          </a:p>
        </p:txBody>
      </p:sp>
      <p:sp>
        <p:nvSpPr>
          <p:cNvPr id="79876" name="AutoShape 5"/>
          <p:cNvSpPr>
            <a:spLocks noChangeAspect="1" noChangeArrowheads="1"/>
          </p:cNvSpPr>
          <p:nvPr/>
        </p:nvSpPr>
        <p:spPr bwMode="auto">
          <a:xfrm>
            <a:off x="855663" y="5051425"/>
            <a:ext cx="7415212"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7564139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0" y="0"/>
            <a:ext cx="9144000" cy="588963"/>
          </a:xfrm>
          <a:solidFill>
            <a:srgbClr val="FFFFFF"/>
          </a:solidFill>
        </p:spPr>
        <p:txBody>
          <a:bodyPr lIns="457200" anchor="t">
            <a:spAutoFit/>
          </a:bodyPr>
          <a:lstStyle/>
          <a:p>
            <a:r>
              <a:rPr lang="en-US">
                <a:latin typeface="Arial" charset="0"/>
                <a:ea typeface="MS PGothic" charset="0"/>
                <a:cs typeface="Arial" charset="0"/>
              </a:rPr>
              <a:t>Evaporation versus Condensation</a:t>
            </a:r>
            <a:endParaRPr lang="en-US">
              <a:latin typeface="Arial" charset="0"/>
              <a:ea typeface="MS PGothic" charset="0"/>
              <a:cs typeface="Times New Roman" charset="0"/>
            </a:endParaRPr>
          </a:p>
        </p:txBody>
      </p:sp>
      <p:sp>
        <p:nvSpPr>
          <p:cNvPr id="80899" name="Content Placeholder 2"/>
          <p:cNvSpPr>
            <a:spLocks noGrp="1"/>
          </p:cNvSpPr>
          <p:nvPr>
            <p:ph idx="1"/>
          </p:nvPr>
        </p:nvSpPr>
        <p:spPr>
          <a:xfrm>
            <a:off x="365125" y="1141413"/>
            <a:ext cx="8435975" cy="5213350"/>
          </a:xfrm>
        </p:spPr>
        <p:txBody>
          <a:bodyPr/>
          <a:lstStyle/>
          <a:p>
            <a:pPr eaLnBrk="1" hangingPunct="1"/>
            <a:r>
              <a:rPr lang="en-US" sz="2600">
                <a:latin typeface="Arial" charset="0"/>
                <a:ea typeface="MS PGothic" charset="0"/>
              </a:rPr>
              <a:t>Vaporization and condensation are opposite processes.</a:t>
            </a:r>
          </a:p>
          <a:p>
            <a:pPr eaLnBrk="1" hangingPunct="1"/>
            <a:r>
              <a:rPr lang="en-US" sz="2600">
                <a:latin typeface="Arial" charset="0"/>
                <a:ea typeface="MS PGothic" charset="0"/>
              </a:rPr>
              <a:t>In an open container, the vapor molecules generally spread out faster than they can condense.</a:t>
            </a:r>
          </a:p>
          <a:p>
            <a:pPr eaLnBrk="1" hangingPunct="1"/>
            <a:r>
              <a:rPr lang="en-US" sz="2600">
                <a:latin typeface="Arial" charset="0"/>
                <a:ea typeface="MS PGothic" charset="0"/>
              </a:rPr>
              <a:t>The net result is that the rate of vaporization is greater than the rate of condensation, and there is a net loss of liquid.</a:t>
            </a:r>
          </a:p>
          <a:p>
            <a:pPr eaLnBrk="1" hangingPunct="1"/>
            <a:r>
              <a:rPr lang="en-US" sz="2600">
                <a:latin typeface="Arial" charset="0"/>
                <a:ea typeface="MS PGothic" charset="0"/>
              </a:rPr>
              <a:t>However, in a closed container, the vapor is not allowed to spread out indefinitely.</a:t>
            </a:r>
          </a:p>
          <a:p>
            <a:pPr eaLnBrk="1" hangingPunct="1"/>
            <a:r>
              <a:rPr lang="en-US" sz="2600">
                <a:latin typeface="Arial" charset="0"/>
                <a:ea typeface="MS PGothic" charset="0"/>
              </a:rPr>
              <a:t>The net result in a closed container is that at some time the rates of vaporization and condensation will be equal.</a:t>
            </a:r>
          </a:p>
        </p:txBody>
      </p:sp>
    </p:spTree>
    <p:extLst>
      <p:ext uri="{BB962C8B-B14F-4D97-AF65-F5344CB8AC3E}">
        <p14:creationId xmlns:p14="http://schemas.microsoft.com/office/powerpoint/2010/main" val="358912362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0" y="0"/>
            <a:ext cx="9144000" cy="107791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Effect of Intermolecular Attraction on Evaporation and Condensation</a:t>
            </a:r>
            <a:endParaRPr lang="en-US">
              <a:latin typeface="Arial" charset="0"/>
              <a:ea typeface="MS PGothic" charset="0"/>
              <a:cs typeface="Times New Roman" charset="0"/>
            </a:endParaRPr>
          </a:p>
        </p:txBody>
      </p:sp>
      <p:sp>
        <p:nvSpPr>
          <p:cNvPr id="81923" name="Content Placeholder 2"/>
          <p:cNvSpPr>
            <a:spLocks noGrp="1"/>
          </p:cNvSpPr>
          <p:nvPr>
            <p:ph idx="1"/>
          </p:nvPr>
        </p:nvSpPr>
        <p:spPr>
          <a:xfrm>
            <a:off x="365125" y="1217613"/>
            <a:ext cx="8435975" cy="4394200"/>
          </a:xfrm>
        </p:spPr>
        <p:txBody>
          <a:bodyPr/>
          <a:lstStyle/>
          <a:p>
            <a:pPr eaLnBrk="1" hangingPunct="1">
              <a:lnSpc>
                <a:spcPct val="90000"/>
              </a:lnSpc>
            </a:pPr>
            <a:r>
              <a:rPr lang="en-US" sz="2400">
                <a:latin typeface="Arial" charset="0"/>
                <a:ea typeface="MS PGothic" charset="0"/>
              </a:rPr>
              <a:t>The weaker the attractive forces between molecules, the less energy they will need to vaporize.</a:t>
            </a:r>
          </a:p>
          <a:p>
            <a:pPr eaLnBrk="1" hangingPunct="1">
              <a:lnSpc>
                <a:spcPct val="90000"/>
              </a:lnSpc>
            </a:pPr>
            <a:r>
              <a:rPr lang="en-US" sz="2400">
                <a:latin typeface="Arial" charset="0"/>
                <a:ea typeface="MS PGothic" charset="0"/>
              </a:rPr>
              <a:t>Also, weaker attractive forces means that more energy will need to be removed from the vapor molecules before they can condense.</a:t>
            </a:r>
          </a:p>
          <a:p>
            <a:pPr eaLnBrk="1" hangingPunct="1">
              <a:lnSpc>
                <a:spcPct val="90000"/>
              </a:lnSpc>
            </a:pPr>
            <a:r>
              <a:rPr lang="en-US" sz="2400">
                <a:latin typeface="Arial" charset="0"/>
                <a:ea typeface="MS PGothic" charset="0"/>
              </a:rPr>
              <a:t>The net result will be more molecules in the vapor phase, and a liquid that evaporates faster; </a:t>
            </a:r>
            <a:r>
              <a:rPr lang="en-US" sz="2400" b="1">
                <a:solidFill>
                  <a:schemeClr val="accent2"/>
                </a:solidFill>
                <a:latin typeface="Arial" charset="0"/>
                <a:ea typeface="MS PGothic" charset="0"/>
              </a:rPr>
              <a:t>the weaker the attractive forces, the faster the rate of evaporation.</a:t>
            </a:r>
            <a:endParaRPr lang="en-US" sz="2400">
              <a:solidFill>
                <a:schemeClr val="accent2"/>
              </a:solidFill>
              <a:latin typeface="Arial" charset="0"/>
              <a:ea typeface="MS PGothic" charset="0"/>
            </a:endParaRPr>
          </a:p>
          <a:p>
            <a:pPr eaLnBrk="1" hangingPunct="1">
              <a:lnSpc>
                <a:spcPct val="90000"/>
              </a:lnSpc>
            </a:pPr>
            <a:r>
              <a:rPr lang="en-US" sz="2400">
                <a:latin typeface="Arial" charset="0"/>
                <a:ea typeface="MS PGothic" charset="0"/>
              </a:rPr>
              <a:t>Liquids that evaporate easily are said to be </a:t>
            </a:r>
            <a:r>
              <a:rPr lang="en-US" sz="2400" b="1">
                <a:solidFill>
                  <a:schemeClr val="accent2"/>
                </a:solidFill>
                <a:latin typeface="Arial" charset="0"/>
                <a:ea typeface="MS PGothic" charset="0"/>
              </a:rPr>
              <a:t>volatile.</a:t>
            </a:r>
            <a:endParaRPr lang="en-US" sz="2400">
              <a:solidFill>
                <a:schemeClr val="accent2"/>
              </a:solidFill>
              <a:latin typeface="Arial" charset="0"/>
              <a:ea typeface="MS PGothic" charset="0"/>
            </a:endParaRPr>
          </a:p>
          <a:p>
            <a:pPr lvl="1" eaLnBrk="1" hangingPunct="1">
              <a:lnSpc>
                <a:spcPct val="90000"/>
              </a:lnSpc>
            </a:pPr>
            <a:r>
              <a:rPr lang="en-US" sz="2200">
                <a:latin typeface="Arial" charset="0"/>
                <a:ea typeface="MS PGothic" charset="0"/>
              </a:rPr>
              <a:t>For example, gasoline, fingernail polish remover</a:t>
            </a:r>
          </a:p>
          <a:p>
            <a:pPr lvl="1" eaLnBrk="1" hangingPunct="1">
              <a:lnSpc>
                <a:spcPct val="90000"/>
              </a:lnSpc>
            </a:pPr>
            <a:r>
              <a:rPr lang="en-US" sz="2200">
                <a:latin typeface="Arial" charset="0"/>
                <a:ea typeface="MS PGothic" charset="0"/>
              </a:rPr>
              <a:t>Liquids that do not evaporate easily are called </a:t>
            </a:r>
            <a:r>
              <a:rPr lang="en-US" sz="2200" b="1">
                <a:solidFill>
                  <a:schemeClr val="accent2"/>
                </a:solidFill>
                <a:latin typeface="Arial" charset="0"/>
                <a:ea typeface="MS PGothic" charset="0"/>
              </a:rPr>
              <a:t>nonvolatile.</a:t>
            </a:r>
            <a:endParaRPr lang="en-US" sz="2200">
              <a:solidFill>
                <a:schemeClr val="accent2"/>
              </a:solidFill>
              <a:latin typeface="Arial" charset="0"/>
              <a:ea typeface="MS PGothic" charset="0"/>
            </a:endParaRPr>
          </a:p>
          <a:p>
            <a:pPr lvl="2" eaLnBrk="1" hangingPunct="1">
              <a:lnSpc>
                <a:spcPct val="90000"/>
              </a:lnSpc>
            </a:pPr>
            <a:r>
              <a:rPr lang="en-US" sz="2000">
                <a:latin typeface="Arial" charset="0"/>
                <a:ea typeface="MS PGothic" charset="0"/>
              </a:rPr>
              <a:t>For example, motor oil</a:t>
            </a:r>
          </a:p>
        </p:txBody>
      </p:sp>
    </p:spTree>
    <p:extLst>
      <p:ext uri="{BB962C8B-B14F-4D97-AF65-F5344CB8AC3E}">
        <p14:creationId xmlns:p14="http://schemas.microsoft.com/office/powerpoint/2010/main" val="56509049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Energetics of Vaporization</a:t>
            </a:r>
            <a:endParaRPr lang="en-US">
              <a:latin typeface="Arial" charset="0"/>
              <a:ea typeface="MS PGothic" charset="0"/>
              <a:cs typeface="Times New Roman" charset="0"/>
            </a:endParaRPr>
          </a:p>
        </p:txBody>
      </p:sp>
      <p:sp>
        <p:nvSpPr>
          <p:cNvPr id="82947" name="Content Placeholder 2"/>
          <p:cNvSpPr>
            <a:spLocks noGrp="1"/>
          </p:cNvSpPr>
          <p:nvPr>
            <p:ph idx="1"/>
          </p:nvPr>
        </p:nvSpPr>
        <p:spPr>
          <a:xfrm>
            <a:off x="365125" y="949325"/>
            <a:ext cx="8229600" cy="5730875"/>
          </a:xfrm>
        </p:spPr>
        <p:txBody>
          <a:bodyPr/>
          <a:lstStyle/>
          <a:p>
            <a:pPr eaLnBrk="1" hangingPunct="1"/>
            <a:r>
              <a:rPr lang="en-US">
                <a:latin typeface="Arial" charset="0"/>
                <a:ea typeface="MS PGothic" charset="0"/>
              </a:rPr>
              <a:t>When the high energy molecules are lost from the liquid, it lowers the average kinetic energy.</a:t>
            </a:r>
          </a:p>
          <a:p>
            <a:pPr eaLnBrk="1" hangingPunct="1"/>
            <a:r>
              <a:rPr lang="en-US">
                <a:latin typeface="Arial" charset="0"/>
                <a:ea typeface="MS PGothic" charset="0"/>
              </a:rPr>
              <a:t>If energy is not drawn back into the liquid, its temperature will decrease; therefore, </a:t>
            </a:r>
            <a:r>
              <a:rPr lang="en-US" b="1">
                <a:solidFill>
                  <a:schemeClr val="accent2"/>
                </a:solidFill>
                <a:latin typeface="Arial" charset="0"/>
                <a:ea typeface="MS PGothic" charset="0"/>
              </a:rPr>
              <a:t>vaporization is an endothermic process.</a:t>
            </a:r>
            <a:endParaRPr lang="en-US">
              <a:solidFill>
                <a:schemeClr val="accent2"/>
              </a:solidFill>
              <a:latin typeface="Arial" charset="0"/>
              <a:ea typeface="MS PGothic" charset="0"/>
            </a:endParaRPr>
          </a:p>
          <a:p>
            <a:pPr lvl="1" eaLnBrk="1" hangingPunct="1"/>
            <a:r>
              <a:rPr lang="en-US">
                <a:latin typeface="Arial" charset="0"/>
                <a:ea typeface="MS PGothic" charset="0"/>
              </a:rPr>
              <a:t>Condensation is an exothermic process.</a:t>
            </a:r>
          </a:p>
          <a:p>
            <a:pPr eaLnBrk="1" hangingPunct="1"/>
            <a:r>
              <a:rPr lang="en-US">
                <a:latin typeface="Arial" charset="0"/>
                <a:ea typeface="MS PGothic" charset="0"/>
              </a:rPr>
              <a:t>Vaporization requires input of energy to overcome the attractions between molecules.</a:t>
            </a:r>
          </a:p>
        </p:txBody>
      </p:sp>
    </p:spTree>
    <p:extLst>
      <p:ext uri="{BB962C8B-B14F-4D97-AF65-F5344CB8AC3E}">
        <p14:creationId xmlns:p14="http://schemas.microsoft.com/office/powerpoint/2010/main" val="2784954703"/>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 descr="11_07_Table.jpg"/>
          <p:cNvPicPr>
            <a:picLocks noChangeAspect="1"/>
          </p:cNvPicPr>
          <p:nvPr/>
        </p:nvPicPr>
        <p:blipFill>
          <a:blip r:embed="rId3">
            <a:extLst>
              <a:ext uri="{28A0092B-C50C-407E-A947-70E740481C1C}">
                <a14:useLocalDpi xmlns:a14="http://schemas.microsoft.com/office/drawing/2010/main" val="0"/>
              </a:ext>
            </a:extLst>
          </a:blip>
          <a:srcRect b="7574"/>
          <a:stretch>
            <a:fillRect/>
          </a:stretch>
        </p:blipFill>
        <p:spPr bwMode="auto">
          <a:xfrm>
            <a:off x="304800" y="4057650"/>
            <a:ext cx="853440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Heat of Vaporization</a:t>
            </a:r>
            <a:endParaRPr lang="en-US">
              <a:latin typeface="Arial" charset="0"/>
              <a:ea typeface="MS PGothic" charset="0"/>
              <a:cs typeface="Times New Roman" charset="0"/>
            </a:endParaRPr>
          </a:p>
        </p:txBody>
      </p:sp>
      <p:sp>
        <p:nvSpPr>
          <p:cNvPr id="83972" name="Content Placeholder 2"/>
          <p:cNvSpPr>
            <a:spLocks noGrp="1"/>
          </p:cNvSpPr>
          <p:nvPr>
            <p:ph idx="1"/>
          </p:nvPr>
        </p:nvSpPr>
        <p:spPr>
          <a:xfrm>
            <a:off x="365125" y="1141413"/>
            <a:ext cx="8229600" cy="2852737"/>
          </a:xfrm>
        </p:spPr>
        <p:txBody>
          <a:bodyPr/>
          <a:lstStyle/>
          <a:p>
            <a:pPr eaLnBrk="1" hangingPunct="1">
              <a:lnSpc>
                <a:spcPct val="80000"/>
              </a:lnSpc>
            </a:pPr>
            <a:r>
              <a:rPr lang="en-US" sz="2800">
                <a:latin typeface="Arial" charset="0"/>
                <a:ea typeface="MS PGothic" charset="0"/>
              </a:rPr>
              <a:t>The amount of heat energy required to vaporize one mole of the liquid is called the </a:t>
            </a:r>
            <a:r>
              <a:rPr lang="en-US" sz="2800" b="1">
                <a:solidFill>
                  <a:srgbClr val="3C8C93"/>
                </a:solidFill>
                <a:latin typeface="Arial" charset="0"/>
                <a:ea typeface="MS PGothic" charset="0"/>
              </a:rPr>
              <a:t>heat of vaporization, </a:t>
            </a:r>
            <a:r>
              <a:rPr lang="en-US" sz="2800" b="1">
                <a:solidFill>
                  <a:srgbClr val="3C8C93"/>
                </a:solidFill>
                <a:latin typeface="Symbol" charset="0"/>
                <a:ea typeface="MS PGothic" charset="0"/>
              </a:rPr>
              <a:t>D</a:t>
            </a:r>
            <a:r>
              <a:rPr lang="en-US" sz="2800" b="1">
                <a:solidFill>
                  <a:srgbClr val="3C8C93"/>
                </a:solidFill>
                <a:latin typeface="Arial" charset="0"/>
                <a:ea typeface="MS PGothic" charset="0"/>
              </a:rPr>
              <a:t>H</a:t>
            </a:r>
            <a:r>
              <a:rPr lang="en-US" sz="2800" b="1" baseline="-25000">
                <a:solidFill>
                  <a:srgbClr val="3C8C93"/>
                </a:solidFill>
                <a:latin typeface="Arial" charset="0"/>
                <a:ea typeface="MS PGothic" charset="0"/>
              </a:rPr>
              <a:t>vap</a:t>
            </a:r>
            <a:r>
              <a:rPr lang="en-US" sz="2800">
                <a:latin typeface="Arial" charset="0"/>
                <a:ea typeface="MS PGothic" charset="0"/>
              </a:rPr>
              <a:t>.</a:t>
            </a:r>
          </a:p>
          <a:p>
            <a:pPr lvl="1" eaLnBrk="1" hangingPunct="1">
              <a:lnSpc>
                <a:spcPct val="80000"/>
              </a:lnSpc>
            </a:pPr>
            <a:r>
              <a:rPr lang="en-US" sz="2400">
                <a:latin typeface="Arial" charset="0"/>
                <a:ea typeface="MS PGothic" charset="0"/>
              </a:rPr>
              <a:t>Sometimes called the enthalpy of vaporization</a:t>
            </a:r>
          </a:p>
          <a:p>
            <a:pPr eaLnBrk="1" hangingPunct="1">
              <a:lnSpc>
                <a:spcPct val="80000"/>
              </a:lnSpc>
            </a:pPr>
            <a:r>
              <a:rPr lang="en-US" sz="2800">
                <a:latin typeface="Arial" charset="0"/>
                <a:ea typeface="MS PGothic" charset="0"/>
              </a:rPr>
              <a:t>It is always endothermic; therefore, </a:t>
            </a:r>
            <a:r>
              <a:rPr lang="en-US" sz="2800">
                <a:latin typeface="Symbol" charset="0"/>
                <a:ea typeface="MS PGothic" charset="0"/>
              </a:rPr>
              <a:t>D</a:t>
            </a:r>
            <a:r>
              <a:rPr lang="en-US" sz="2800">
                <a:latin typeface="Arial" charset="0"/>
                <a:ea typeface="MS PGothic" charset="0"/>
              </a:rPr>
              <a:t>H</a:t>
            </a:r>
            <a:r>
              <a:rPr lang="en-US" sz="2800" baseline="-25000">
                <a:latin typeface="Arial" charset="0"/>
                <a:ea typeface="MS PGothic" charset="0"/>
              </a:rPr>
              <a:t>vap</a:t>
            </a:r>
            <a:r>
              <a:rPr lang="en-US" sz="2800">
                <a:latin typeface="Arial" charset="0"/>
                <a:ea typeface="MS PGothic" charset="0"/>
              </a:rPr>
              <a:t> is +.</a:t>
            </a:r>
          </a:p>
          <a:p>
            <a:pPr eaLnBrk="1" hangingPunct="1">
              <a:lnSpc>
                <a:spcPct val="80000"/>
              </a:lnSpc>
            </a:pPr>
            <a:r>
              <a:rPr lang="en-US" sz="2800">
                <a:latin typeface="Arial" charset="0"/>
                <a:ea typeface="MS PGothic" charset="0"/>
              </a:rPr>
              <a:t>It is somewhat temperature dependent.</a:t>
            </a:r>
          </a:p>
          <a:p>
            <a:pPr eaLnBrk="1" hangingPunct="1">
              <a:lnSpc>
                <a:spcPct val="80000"/>
              </a:lnSpc>
              <a:buSzPct val="80000"/>
              <a:buFont typeface="Symbol" charset="0"/>
              <a:buChar char="·"/>
            </a:pPr>
            <a:r>
              <a:rPr lang="en-US" sz="2800">
                <a:latin typeface="Symbol" charset="0"/>
                <a:ea typeface="MS PGothic" charset="0"/>
              </a:rPr>
              <a:t>D</a:t>
            </a:r>
            <a:r>
              <a:rPr lang="en-US" sz="2800">
                <a:latin typeface="Arial" charset="0"/>
                <a:ea typeface="MS PGothic" charset="0"/>
              </a:rPr>
              <a:t>H</a:t>
            </a:r>
            <a:r>
              <a:rPr lang="en-US" sz="2800" baseline="-25000">
                <a:latin typeface="Arial" charset="0"/>
                <a:ea typeface="MS PGothic" charset="0"/>
              </a:rPr>
              <a:t>condensation</a:t>
            </a:r>
            <a:r>
              <a:rPr lang="en-US" sz="2800">
                <a:latin typeface="Arial" charset="0"/>
                <a:ea typeface="MS PGothic" charset="0"/>
              </a:rPr>
              <a:t> = </a:t>
            </a:r>
            <a:r>
              <a:rPr lang="en-US" sz="2800">
                <a:latin typeface="Arial" charset="0"/>
                <a:ea typeface="MS PGothic" charset="0"/>
                <a:cs typeface="Arial" charset="0"/>
              </a:rPr>
              <a:t>−</a:t>
            </a:r>
            <a:r>
              <a:rPr lang="en-US" sz="2800">
                <a:latin typeface="Symbol" charset="0"/>
                <a:ea typeface="MS PGothic" charset="0"/>
              </a:rPr>
              <a:t>D</a:t>
            </a:r>
            <a:r>
              <a:rPr lang="en-US" sz="2800">
                <a:latin typeface="Arial" charset="0"/>
                <a:ea typeface="MS PGothic" charset="0"/>
              </a:rPr>
              <a:t>H</a:t>
            </a:r>
            <a:r>
              <a:rPr lang="en-US" sz="2800" baseline="-25000">
                <a:latin typeface="Arial" charset="0"/>
                <a:ea typeface="MS PGothic" charset="0"/>
              </a:rPr>
              <a:t>vaporization</a:t>
            </a:r>
            <a:endParaRPr lang="en-US" sz="2800">
              <a:latin typeface="Arial" charset="0"/>
              <a:ea typeface="MS PGothic" charset="0"/>
            </a:endParaRPr>
          </a:p>
        </p:txBody>
      </p:sp>
    </p:spTree>
    <p:extLst>
      <p:ext uri="{BB962C8B-B14F-4D97-AF65-F5344CB8AC3E}">
        <p14:creationId xmlns:p14="http://schemas.microsoft.com/office/powerpoint/2010/main" val="33387395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pPr eaLnBrk="1" hangingPunct="1"/>
            <a:r>
              <a:rPr lang="en-US">
                <a:latin typeface="Arial" charset="0"/>
                <a:ea typeface="MS PGothic" charset="0"/>
                <a:cs typeface="Arial" charset="0"/>
              </a:rPr>
              <a:t>Solids</a:t>
            </a:r>
            <a:endParaRPr lang="en-US">
              <a:latin typeface="Arial" charset="0"/>
              <a:ea typeface="MS PGothic" charset="0"/>
              <a:cs typeface="Times New Roman" charset="0"/>
            </a:endParaRPr>
          </a:p>
        </p:txBody>
      </p:sp>
      <p:sp>
        <p:nvSpPr>
          <p:cNvPr id="20483" name="Content Placeholder 2"/>
          <p:cNvSpPr>
            <a:spLocks noGrp="1"/>
          </p:cNvSpPr>
          <p:nvPr>
            <p:ph idx="1"/>
          </p:nvPr>
        </p:nvSpPr>
        <p:spPr>
          <a:xfrm>
            <a:off x="379413" y="1066800"/>
            <a:ext cx="8415337" cy="4697413"/>
          </a:xfrm>
        </p:spPr>
        <p:txBody>
          <a:bodyPr/>
          <a:lstStyle/>
          <a:p>
            <a:pPr eaLnBrk="1" hangingPunct="1"/>
            <a:r>
              <a:rPr lang="en-US">
                <a:latin typeface="Arial" charset="0"/>
                <a:ea typeface="MS PGothic" charset="0"/>
              </a:rPr>
              <a:t>Some solids have their particles arranged in an orderly geometric pattern; we call these </a:t>
            </a:r>
            <a:r>
              <a:rPr lang="en-US" b="1">
                <a:solidFill>
                  <a:schemeClr val="hlink"/>
                </a:solidFill>
                <a:latin typeface="Arial" charset="0"/>
                <a:ea typeface="MS PGothic" charset="0"/>
              </a:rPr>
              <a:t>crystalline solids.</a:t>
            </a:r>
          </a:p>
          <a:p>
            <a:pPr lvl="1" eaLnBrk="1" hangingPunct="1"/>
            <a:r>
              <a:rPr lang="en-US">
                <a:latin typeface="Arial" charset="0"/>
                <a:ea typeface="MS PGothic" charset="0"/>
              </a:rPr>
              <a:t>Salt and diamonds</a:t>
            </a:r>
          </a:p>
          <a:p>
            <a:pPr lvl="1" eaLnBrk="1" hangingPunct="1"/>
            <a:endParaRPr lang="en-US">
              <a:latin typeface="Arial" charset="0"/>
              <a:ea typeface="MS PGothic" charset="0"/>
            </a:endParaRPr>
          </a:p>
          <a:p>
            <a:pPr eaLnBrk="1" hangingPunct="1"/>
            <a:r>
              <a:rPr lang="en-US">
                <a:latin typeface="Arial" charset="0"/>
                <a:ea typeface="MS PGothic" charset="0"/>
              </a:rPr>
              <a:t>Other solids have particles that do not show a regular geometric pattern over a long range; we call these </a:t>
            </a:r>
            <a:r>
              <a:rPr lang="en-US" b="1">
                <a:solidFill>
                  <a:schemeClr val="hlink"/>
                </a:solidFill>
                <a:latin typeface="Arial" charset="0"/>
                <a:ea typeface="MS PGothic" charset="0"/>
              </a:rPr>
              <a:t>amorphous solids.</a:t>
            </a:r>
          </a:p>
          <a:p>
            <a:pPr lvl="1" eaLnBrk="1" hangingPunct="1"/>
            <a:r>
              <a:rPr lang="en-US">
                <a:latin typeface="Arial" charset="0"/>
                <a:ea typeface="MS PGothic" charset="0"/>
              </a:rPr>
              <a:t>Plastic and glass</a:t>
            </a:r>
          </a:p>
        </p:txBody>
      </p:sp>
    </p:spTree>
    <p:extLst>
      <p:ext uri="{BB962C8B-B14F-4D97-AF65-F5344CB8AC3E}">
        <p14:creationId xmlns:p14="http://schemas.microsoft.com/office/powerpoint/2010/main" val="375325884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Dynamic Equilibrium</a:t>
            </a:r>
            <a:endParaRPr lang="en-US">
              <a:latin typeface="Arial" charset="0"/>
              <a:ea typeface="MS PGothic" charset="0"/>
              <a:cs typeface="Times New Roman" charset="0"/>
            </a:endParaRPr>
          </a:p>
        </p:txBody>
      </p:sp>
      <p:sp>
        <p:nvSpPr>
          <p:cNvPr id="84995" name="Content Placeholder 2"/>
          <p:cNvSpPr>
            <a:spLocks noGrp="1"/>
          </p:cNvSpPr>
          <p:nvPr>
            <p:ph idx="1"/>
          </p:nvPr>
        </p:nvSpPr>
        <p:spPr>
          <a:xfrm>
            <a:off x="381000" y="1154113"/>
            <a:ext cx="8229600" cy="4130675"/>
          </a:xfrm>
        </p:spPr>
        <p:txBody>
          <a:bodyPr/>
          <a:lstStyle/>
          <a:p>
            <a:pPr eaLnBrk="1" hangingPunct="1"/>
            <a:r>
              <a:rPr lang="en-US">
                <a:latin typeface="Arial" charset="0"/>
                <a:ea typeface="MS PGothic" charset="0"/>
              </a:rPr>
              <a:t>In a closed container, once the rates of vaporization and condensation are equal, the total amount of vapor and liquid will not change.</a:t>
            </a:r>
          </a:p>
          <a:p>
            <a:pPr eaLnBrk="1" hangingPunct="1"/>
            <a:r>
              <a:rPr lang="en-US">
                <a:latin typeface="Arial" charset="0"/>
                <a:ea typeface="MS PGothic" charset="0"/>
              </a:rPr>
              <a:t>Evaporation and condensation are still occurring, but because they are opposite processes, there is no net gain or loss of either vapor or liquid.</a:t>
            </a:r>
          </a:p>
        </p:txBody>
      </p:sp>
      <p:sp>
        <p:nvSpPr>
          <p:cNvPr id="8499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4997" name="Rectangle 3"/>
          <p:cNvSpPr>
            <a:spLocks noChangeArrowheads="1"/>
          </p:cNvSpPr>
          <p:nvPr/>
        </p:nvSpPr>
        <p:spPr bwMode="auto">
          <a:xfrm>
            <a:off x="0" y="190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extLst>
      <p:ext uri="{BB962C8B-B14F-4D97-AF65-F5344CB8AC3E}">
        <p14:creationId xmlns:p14="http://schemas.microsoft.com/office/powerpoint/2010/main" val="184720520"/>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1" descr="11_26_Figure.jpg"/>
          <p:cNvPicPr>
            <a:picLocks noChangeAspect="1"/>
          </p:cNvPicPr>
          <p:nvPr/>
        </p:nvPicPr>
        <p:blipFill>
          <a:blip r:embed="rId3">
            <a:extLst>
              <a:ext uri="{28A0092B-C50C-407E-A947-70E740481C1C}">
                <a14:useLocalDpi xmlns:a14="http://schemas.microsoft.com/office/drawing/2010/main" val="0"/>
              </a:ext>
            </a:extLst>
          </a:blip>
          <a:srcRect b="2756"/>
          <a:stretch>
            <a:fillRect/>
          </a:stretch>
        </p:blipFill>
        <p:spPr bwMode="auto">
          <a:xfrm>
            <a:off x="2797175" y="3617913"/>
            <a:ext cx="3554413"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Dynamic Equilibrium</a:t>
            </a:r>
            <a:endParaRPr lang="en-US">
              <a:latin typeface="Arial" charset="0"/>
              <a:ea typeface="MS PGothic" charset="0"/>
              <a:cs typeface="Times New Roman" charset="0"/>
            </a:endParaRPr>
          </a:p>
        </p:txBody>
      </p:sp>
      <p:sp>
        <p:nvSpPr>
          <p:cNvPr id="86020" name="Content Placeholder 2"/>
          <p:cNvSpPr>
            <a:spLocks noGrp="1"/>
          </p:cNvSpPr>
          <p:nvPr>
            <p:ph idx="1"/>
          </p:nvPr>
        </p:nvSpPr>
        <p:spPr>
          <a:xfrm>
            <a:off x="365125" y="1141413"/>
            <a:ext cx="8550275" cy="2566987"/>
          </a:xfrm>
        </p:spPr>
        <p:txBody>
          <a:bodyPr/>
          <a:lstStyle/>
          <a:p>
            <a:pPr eaLnBrk="1" hangingPunct="1"/>
            <a:r>
              <a:rPr lang="en-US" sz="2800">
                <a:latin typeface="Arial" charset="0"/>
                <a:ea typeface="MS PGothic" charset="0"/>
              </a:rPr>
              <a:t>When two opposite processes reach the same rate so that there is no gain or loss of material, we call it a </a:t>
            </a:r>
            <a:r>
              <a:rPr lang="en-US" sz="2800" b="1">
                <a:solidFill>
                  <a:schemeClr val="accent2"/>
                </a:solidFill>
                <a:latin typeface="Arial" charset="0"/>
                <a:ea typeface="MS PGothic" charset="0"/>
              </a:rPr>
              <a:t>dynamic equilibrium</a:t>
            </a:r>
            <a:r>
              <a:rPr lang="en-US" sz="2800" b="1">
                <a:latin typeface="Arial" charset="0"/>
                <a:ea typeface="MS PGothic" charset="0"/>
              </a:rPr>
              <a:t>.</a:t>
            </a:r>
            <a:endParaRPr lang="en-US" sz="2800">
              <a:latin typeface="Arial" charset="0"/>
              <a:ea typeface="MS PGothic" charset="0"/>
            </a:endParaRPr>
          </a:p>
          <a:p>
            <a:pPr lvl="1" eaLnBrk="1" hangingPunct="1"/>
            <a:r>
              <a:rPr lang="en-US" sz="2400">
                <a:latin typeface="Arial" charset="0"/>
                <a:ea typeface="MS PGothic" charset="0"/>
              </a:rPr>
              <a:t>This does </a:t>
            </a:r>
            <a:r>
              <a:rPr lang="en-US" sz="2400" b="1">
                <a:latin typeface="Arial" charset="0"/>
                <a:ea typeface="MS PGothic" charset="0"/>
              </a:rPr>
              <a:t>not</a:t>
            </a:r>
            <a:r>
              <a:rPr lang="en-US" sz="2400">
                <a:latin typeface="Arial" charset="0"/>
                <a:ea typeface="MS PGothic" charset="0"/>
              </a:rPr>
              <a:t> mean there are equal amounts of vapor and liquid; it means that they are </a:t>
            </a:r>
            <a:r>
              <a:rPr lang="en-US" sz="2400" b="1" i="1">
                <a:latin typeface="Arial" charset="0"/>
                <a:ea typeface="MS PGothic" charset="0"/>
              </a:rPr>
              <a:t>changing</a:t>
            </a:r>
            <a:r>
              <a:rPr lang="en-US" sz="2400">
                <a:latin typeface="Arial" charset="0"/>
                <a:ea typeface="MS PGothic" charset="0"/>
              </a:rPr>
              <a:t> by equal amounts.</a:t>
            </a:r>
          </a:p>
        </p:txBody>
      </p:sp>
      <p:sp>
        <p:nvSpPr>
          <p:cNvPr id="8602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6022" name="Rectangle 3"/>
          <p:cNvSpPr>
            <a:spLocks noChangeArrowheads="1"/>
          </p:cNvSpPr>
          <p:nvPr/>
        </p:nvSpPr>
        <p:spPr bwMode="auto">
          <a:xfrm>
            <a:off x="0" y="381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extLst>
      <p:ext uri="{BB962C8B-B14F-4D97-AF65-F5344CB8AC3E}">
        <p14:creationId xmlns:p14="http://schemas.microsoft.com/office/powerpoint/2010/main" val="320247458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Dynamic Equilibrium</a:t>
            </a:r>
            <a:endParaRPr lang="en-US">
              <a:latin typeface="Arial" charset="0"/>
              <a:ea typeface="MS PGothic" charset="0"/>
              <a:cs typeface="Times New Roman" charset="0"/>
            </a:endParaRPr>
          </a:p>
        </p:txBody>
      </p:sp>
      <p:pic>
        <p:nvPicPr>
          <p:cNvPr id="87043" name="Picture 2" descr="11_25_Figure.jpg"/>
          <p:cNvPicPr>
            <a:picLocks noChangeAspect="1"/>
          </p:cNvPicPr>
          <p:nvPr/>
        </p:nvPicPr>
        <p:blipFill>
          <a:blip r:embed="rId3">
            <a:extLst>
              <a:ext uri="{28A0092B-C50C-407E-A947-70E740481C1C}">
                <a14:useLocalDpi xmlns:a14="http://schemas.microsoft.com/office/drawing/2010/main" val="0"/>
              </a:ext>
            </a:extLst>
          </a:blip>
          <a:srcRect b="2939"/>
          <a:stretch>
            <a:fillRect/>
          </a:stretch>
        </p:blipFill>
        <p:spPr bwMode="auto">
          <a:xfrm>
            <a:off x="312738" y="674688"/>
            <a:ext cx="8534400"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879972"/>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Vapor Pressure</a:t>
            </a:r>
            <a:endParaRPr lang="en-US">
              <a:latin typeface="Arial" charset="0"/>
              <a:ea typeface="MS PGothic" charset="0"/>
              <a:cs typeface="Times New Roman" charset="0"/>
            </a:endParaRPr>
          </a:p>
        </p:txBody>
      </p:sp>
      <p:sp>
        <p:nvSpPr>
          <p:cNvPr id="88067" name="Content Placeholder 2"/>
          <p:cNvSpPr>
            <a:spLocks noGrp="1"/>
          </p:cNvSpPr>
          <p:nvPr>
            <p:ph idx="1"/>
          </p:nvPr>
        </p:nvSpPr>
        <p:spPr>
          <a:xfrm>
            <a:off x="365125" y="1141413"/>
            <a:ext cx="8589963" cy="5275262"/>
          </a:xfrm>
        </p:spPr>
        <p:txBody>
          <a:bodyPr/>
          <a:lstStyle/>
          <a:p>
            <a:pPr eaLnBrk="1" hangingPunct="1"/>
            <a:r>
              <a:rPr lang="en-US" sz="2800">
                <a:latin typeface="Arial" charset="0"/>
                <a:ea typeface="MS PGothic" charset="0"/>
              </a:rPr>
              <a:t>The pressure exerted by the vapor when it is in dynamic equilibrium with its liquid is called the </a:t>
            </a:r>
            <a:r>
              <a:rPr lang="en-US" sz="2800" b="1">
                <a:solidFill>
                  <a:srgbClr val="3C8C93"/>
                </a:solidFill>
                <a:latin typeface="Arial" charset="0"/>
                <a:ea typeface="MS PGothic" charset="0"/>
              </a:rPr>
              <a:t>vapor pressure.</a:t>
            </a:r>
            <a:endParaRPr lang="en-US" sz="2800">
              <a:solidFill>
                <a:srgbClr val="3C8C93"/>
              </a:solidFill>
              <a:latin typeface="Arial" charset="0"/>
              <a:ea typeface="MS PGothic" charset="0"/>
            </a:endParaRPr>
          </a:p>
          <a:p>
            <a:pPr lvl="1" eaLnBrk="1" hangingPunct="1"/>
            <a:r>
              <a:rPr lang="en-US" sz="2400">
                <a:latin typeface="Arial" charset="0"/>
                <a:ea typeface="MS PGothic" charset="0"/>
              </a:rPr>
              <a:t>Remember using Dalton’s Law of Partial Pressures to account for the pressure of the water vapor when collecting gases by water displacement?</a:t>
            </a:r>
          </a:p>
          <a:p>
            <a:pPr eaLnBrk="1" hangingPunct="1"/>
            <a:r>
              <a:rPr lang="en-US" sz="2800">
                <a:latin typeface="Arial" charset="0"/>
                <a:ea typeface="MS PGothic" charset="0"/>
              </a:rPr>
              <a:t>The weaker the attractive forces between the molecules, the more molecules will be in the vapor.</a:t>
            </a:r>
          </a:p>
          <a:p>
            <a:pPr eaLnBrk="1" hangingPunct="1"/>
            <a:r>
              <a:rPr lang="en-US" sz="2800">
                <a:latin typeface="Arial" charset="0"/>
                <a:ea typeface="MS PGothic" charset="0"/>
              </a:rPr>
              <a:t>Therefore, </a:t>
            </a:r>
            <a:r>
              <a:rPr lang="en-US" sz="2800" b="1">
                <a:solidFill>
                  <a:schemeClr val="accent2"/>
                </a:solidFill>
                <a:latin typeface="Arial" charset="0"/>
                <a:ea typeface="MS PGothic" charset="0"/>
              </a:rPr>
              <a:t>the weaker the attractive forces, the higher the vapor pressure. </a:t>
            </a:r>
            <a:endParaRPr lang="en-US" sz="2800">
              <a:solidFill>
                <a:schemeClr val="accent2"/>
              </a:solidFill>
              <a:latin typeface="Arial" charset="0"/>
              <a:ea typeface="MS PGothic" charset="0"/>
            </a:endParaRPr>
          </a:p>
          <a:p>
            <a:pPr lvl="1" eaLnBrk="1" hangingPunct="1"/>
            <a:r>
              <a:rPr lang="en-US" sz="2400">
                <a:latin typeface="Arial" charset="0"/>
                <a:ea typeface="MS PGothic" charset="0"/>
              </a:rPr>
              <a:t>The higher the vapor pressure, the more volatile the liquid.</a:t>
            </a:r>
          </a:p>
        </p:txBody>
      </p:sp>
    </p:spTree>
    <p:extLst>
      <p:ext uri="{BB962C8B-B14F-4D97-AF65-F5344CB8AC3E}">
        <p14:creationId xmlns:p14="http://schemas.microsoft.com/office/powerpoint/2010/main" val="842434977"/>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Vapor–Liquid Dynamic Equilibrium</a:t>
            </a:r>
            <a:endParaRPr lang="en-US">
              <a:latin typeface="Arial" charset="0"/>
              <a:ea typeface="MS PGothic" charset="0"/>
              <a:cs typeface="Times New Roman" charset="0"/>
            </a:endParaRPr>
          </a:p>
        </p:txBody>
      </p:sp>
      <p:sp>
        <p:nvSpPr>
          <p:cNvPr id="89091" name="Content Placeholder 2"/>
          <p:cNvSpPr>
            <a:spLocks noGrp="1"/>
          </p:cNvSpPr>
          <p:nvPr>
            <p:ph idx="1"/>
          </p:nvPr>
        </p:nvSpPr>
        <p:spPr>
          <a:xfrm>
            <a:off x="365125" y="1127125"/>
            <a:ext cx="8323263" cy="5243513"/>
          </a:xfrm>
        </p:spPr>
        <p:txBody>
          <a:bodyPr/>
          <a:lstStyle/>
          <a:p>
            <a:pPr eaLnBrk="1" hangingPunct="1">
              <a:spcBef>
                <a:spcPts val="600"/>
              </a:spcBef>
            </a:pPr>
            <a:r>
              <a:rPr lang="en-US" sz="2400">
                <a:latin typeface="Arial" charset="0"/>
                <a:ea typeface="MS PGothic" charset="0"/>
              </a:rPr>
              <a:t>If the volume of the chamber is increased, it will decrease the pressure of the vapor inside the chamber.</a:t>
            </a:r>
          </a:p>
          <a:p>
            <a:pPr lvl="1" eaLnBrk="1" hangingPunct="1">
              <a:spcBef>
                <a:spcPts val="600"/>
              </a:spcBef>
            </a:pPr>
            <a:r>
              <a:rPr lang="en-US" sz="2200">
                <a:latin typeface="Arial" charset="0"/>
                <a:ea typeface="MS PGothic" charset="0"/>
              </a:rPr>
              <a:t>At that point, there are fewer vapor molecules in a given volume, causing the rate of condensation to slow.</a:t>
            </a:r>
          </a:p>
          <a:p>
            <a:pPr eaLnBrk="1" hangingPunct="1">
              <a:spcBef>
                <a:spcPts val="600"/>
              </a:spcBef>
            </a:pPr>
            <a:r>
              <a:rPr lang="en-US" sz="2400">
                <a:latin typeface="Arial" charset="0"/>
                <a:ea typeface="MS PGothic" charset="0"/>
              </a:rPr>
              <a:t>Therefore, for a period of time, the rate of vaporization will be faster than the rate of condensation, and the amount of vapor will increase.</a:t>
            </a:r>
          </a:p>
          <a:p>
            <a:pPr eaLnBrk="1" hangingPunct="1">
              <a:spcBef>
                <a:spcPts val="600"/>
              </a:spcBef>
            </a:pPr>
            <a:r>
              <a:rPr lang="en-US" sz="2400">
                <a:latin typeface="Arial" charset="0"/>
                <a:ea typeface="MS PGothic" charset="0"/>
              </a:rPr>
              <a:t>Eventually, enough vapor accumulates so that the rate of the condensation increases to the point where it is once again as fast as evaporation. </a:t>
            </a:r>
          </a:p>
          <a:p>
            <a:pPr lvl="1" eaLnBrk="1" hangingPunct="1">
              <a:spcBef>
                <a:spcPts val="600"/>
              </a:spcBef>
            </a:pPr>
            <a:r>
              <a:rPr lang="en-US" sz="2200">
                <a:latin typeface="Arial" charset="0"/>
                <a:ea typeface="MS PGothic" charset="0"/>
              </a:rPr>
              <a:t>Equilibrium is reestablished.</a:t>
            </a:r>
          </a:p>
          <a:p>
            <a:pPr eaLnBrk="1" hangingPunct="1">
              <a:spcBef>
                <a:spcPts val="600"/>
              </a:spcBef>
            </a:pPr>
            <a:r>
              <a:rPr lang="en-US" sz="2400">
                <a:latin typeface="Arial" charset="0"/>
                <a:ea typeface="MS PGothic" charset="0"/>
              </a:rPr>
              <a:t>At this point, the vapor pressure will be the same as it was before.</a:t>
            </a:r>
          </a:p>
        </p:txBody>
      </p:sp>
    </p:spTree>
    <p:extLst>
      <p:ext uri="{BB962C8B-B14F-4D97-AF65-F5344CB8AC3E}">
        <p14:creationId xmlns:p14="http://schemas.microsoft.com/office/powerpoint/2010/main" val="2649469061"/>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11_27_Figure.jpg"/>
          <p:cNvPicPr>
            <a:picLocks noChangeAspect="1"/>
          </p:cNvPicPr>
          <p:nvPr/>
        </p:nvPicPr>
        <p:blipFill>
          <a:blip r:embed="rId3">
            <a:extLst>
              <a:ext uri="{28A0092B-C50C-407E-A947-70E740481C1C}">
                <a14:useLocalDpi xmlns:a14="http://schemas.microsoft.com/office/drawing/2010/main" val="0"/>
              </a:ext>
            </a:extLst>
          </a:blip>
          <a:srcRect b="3221"/>
          <a:stretch>
            <a:fillRect/>
          </a:stretch>
        </p:blipFill>
        <p:spPr bwMode="auto">
          <a:xfrm>
            <a:off x="1638300" y="1127125"/>
            <a:ext cx="58801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itle 1"/>
          <p:cNvSpPr>
            <a:spLocks noGrp="1"/>
          </p:cNvSpPr>
          <p:nvPr>
            <p:ph type="title"/>
          </p:nvPr>
        </p:nvSpPr>
        <p:spPr>
          <a:xfrm>
            <a:off x="0" y="0"/>
            <a:ext cx="9144000" cy="107791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Changing the Container</a:t>
            </a:r>
            <a:r>
              <a:rPr lang="en-US" altLang="ja-JP">
                <a:latin typeface="Arial" charset="0"/>
                <a:ea typeface="MS PGothic" charset="0"/>
                <a:cs typeface="Arial" charset="0"/>
              </a:rPr>
              <a:t>’s Volume Disturbs the Equilibrium</a:t>
            </a:r>
            <a:endParaRPr lang="en-US">
              <a:latin typeface="Arial" charset="0"/>
              <a:ea typeface="MS PGothic" charset="0"/>
              <a:cs typeface="Times New Roman" charset="0"/>
            </a:endParaRPr>
          </a:p>
        </p:txBody>
      </p:sp>
      <p:sp>
        <p:nvSpPr>
          <p:cNvPr id="6" name="TextBox 5"/>
          <p:cNvSpPr txBox="1"/>
          <p:nvPr/>
        </p:nvSpPr>
        <p:spPr>
          <a:xfrm>
            <a:off x="152400" y="4892675"/>
            <a:ext cx="2971800" cy="1616075"/>
          </a:xfrm>
          <a:prstGeom prst="rect">
            <a:avLst/>
          </a:prstGeom>
          <a:noFill/>
        </p:spPr>
        <p:txBody>
          <a:bodyPr>
            <a:spAutoFit/>
          </a:bodyPr>
          <a:lstStyle/>
          <a:p>
            <a:pPr algn="ctr">
              <a:defRPr/>
            </a:pPr>
            <a:r>
              <a:rPr lang="en-US" sz="2000" dirty="0">
                <a:latin typeface="+mn-lt"/>
                <a:ea typeface="+mn-ea"/>
              </a:rPr>
              <a:t>Initially, the rate of vaporization and condensation are equal and the system is in dynamic equilibrium.</a:t>
            </a:r>
          </a:p>
        </p:txBody>
      </p:sp>
      <p:sp>
        <p:nvSpPr>
          <p:cNvPr id="7" name="TextBox 6"/>
          <p:cNvSpPr txBox="1"/>
          <p:nvPr/>
        </p:nvSpPr>
        <p:spPr>
          <a:xfrm>
            <a:off x="3200400" y="4892675"/>
            <a:ext cx="2971800" cy="1616075"/>
          </a:xfrm>
          <a:prstGeom prst="rect">
            <a:avLst/>
          </a:prstGeom>
          <a:noFill/>
        </p:spPr>
        <p:txBody>
          <a:bodyPr>
            <a:spAutoFit/>
          </a:bodyPr>
          <a:lstStyle/>
          <a:p>
            <a:pPr algn="ctr">
              <a:defRPr/>
            </a:pPr>
            <a:r>
              <a:rPr lang="en-US" sz="2000" dirty="0">
                <a:latin typeface="+mn-lt"/>
                <a:ea typeface="+mn-ea"/>
              </a:rPr>
              <a:t>When the volume is increased, the rate of vaporization becomes faster than the rate of  condensation.</a:t>
            </a:r>
          </a:p>
        </p:txBody>
      </p:sp>
      <p:sp>
        <p:nvSpPr>
          <p:cNvPr id="8" name="TextBox 7"/>
          <p:cNvSpPr txBox="1"/>
          <p:nvPr/>
        </p:nvSpPr>
        <p:spPr>
          <a:xfrm>
            <a:off x="6096000" y="4892675"/>
            <a:ext cx="2971800" cy="1616075"/>
          </a:xfrm>
          <a:prstGeom prst="rect">
            <a:avLst/>
          </a:prstGeom>
          <a:noFill/>
        </p:spPr>
        <p:txBody>
          <a:bodyPr>
            <a:spAutoFit/>
          </a:bodyPr>
          <a:lstStyle/>
          <a:p>
            <a:pPr algn="ctr">
              <a:defRPr/>
            </a:pPr>
            <a:r>
              <a:rPr lang="en-US" sz="2000" dirty="0">
                <a:latin typeface="+mn-lt"/>
                <a:ea typeface="+mn-ea"/>
              </a:rPr>
              <a:t>When the volume is decreased, the rate of vaporization becomes slower than the rate of  condensation.</a:t>
            </a:r>
          </a:p>
        </p:txBody>
      </p:sp>
    </p:spTree>
    <p:extLst>
      <p:ext uri="{BB962C8B-B14F-4D97-AF65-F5344CB8AC3E}">
        <p14:creationId xmlns:p14="http://schemas.microsoft.com/office/powerpoint/2010/main" val="1280705467"/>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r>
              <a:rPr lang="en-US">
                <a:latin typeface="Arial" charset="0"/>
                <a:ea typeface="MS PGothic" charset="0"/>
                <a:cs typeface="Arial" charset="0"/>
              </a:rPr>
              <a:t>Dynamic Equilibrium</a:t>
            </a:r>
            <a:endParaRPr lang="en-US">
              <a:latin typeface="Arial" charset="0"/>
              <a:ea typeface="MS PGothic" charset="0"/>
              <a:cs typeface="Times New Roman" charset="0"/>
            </a:endParaRPr>
          </a:p>
        </p:txBody>
      </p:sp>
      <p:sp>
        <p:nvSpPr>
          <p:cNvPr id="91139" name="Content Placeholder 2"/>
          <p:cNvSpPr>
            <a:spLocks noGrp="1"/>
          </p:cNvSpPr>
          <p:nvPr>
            <p:ph idx="1"/>
          </p:nvPr>
        </p:nvSpPr>
        <p:spPr>
          <a:xfrm>
            <a:off x="365125" y="1154113"/>
            <a:ext cx="8415338" cy="2652712"/>
          </a:xfrm>
        </p:spPr>
        <p:txBody>
          <a:bodyPr/>
          <a:lstStyle/>
          <a:p>
            <a:pPr eaLnBrk="1" hangingPunct="1"/>
            <a:r>
              <a:rPr lang="en-US">
                <a:latin typeface="Arial" charset="0"/>
                <a:ea typeface="MS PGothic" charset="0"/>
              </a:rPr>
              <a:t>A system in dynamic equilibrium can respond to changes in the conditions.</a:t>
            </a:r>
          </a:p>
          <a:p>
            <a:pPr eaLnBrk="1" hangingPunct="1"/>
            <a:r>
              <a:rPr lang="en-US" b="1">
                <a:solidFill>
                  <a:schemeClr val="accent2"/>
                </a:solidFill>
                <a:latin typeface="Arial" charset="0"/>
                <a:ea typeface="MS PGothic" charset="0"/>
              </a:rPr>
              <a:t>When conditions change, the system shifts its position to relieve or reduce the effects of the change.</a:t>
            </a:r>
          </a:p>
        </p:txBody>
      </p:sp>
    </p:spTree>
    <p:extLst>
      <p:ext uri="{BB962C8B-B14F-4D97-AF65-F5344CB8AC3E}">
        <p14:creationId xmlns:p14="http://schemas.microsoft.com/office/powerpoint/2010/main" val="42912822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pPr eaLnBrk="1" hangingPunct="1"/>
            <a:r>
              <a:rPr lang="en-US">
                <a:latin typeface="Arial" charset="0"/>
                <a:ea typeface="MS PGothic" charset="0"/>
                <a:cs typeface="Arial" charset="0"/>
              </a:rPr>
              <a:t>Liquids</a:t>
            </a:r>
            <a:endParaRPr lang="en-US">
              <a:latin typeface="Arial" charset="0"/>
              <a:ea typeface="MS PGothic" charset="0"/>
              <a:cs typeface="Times New Roman" charset="0"/>
            </a:endParaRPr>
          </a:p>
        </p:txBody>
      </p:sp>
      <p:sp>
        <p:nvSpPr>
          <p:cNvPr id="21507" name="Content Placeholder 2"/>
          <p:cNvSpPr>
            <a:spLocks noGrp="1"/>
          </p:cNvSpPr>
          <p:nvPr>
            <p:ph idx="1"/>
          </p:nvPr>
        </p:nvSpPr>
        <p:spPr>
          <a:xfrm>
            <a:off x="379413" y="1141413"/>
            <a:ext cx="5686425" cy="6727825"/>
          </a:xfrm>
        </p:spPr>
        <p:txBody>
          <a:bodyPr/>
          <a:lstStyle/>
          <a:p>
            <a:pPr eaLnBrk="1" hangingPunct="1"/>
            <a:r>
              <a:rPr lang="en-US" sz="2800">
                <a:latin typeface="Arial" charset="0"/>
                <a:ea typeface="MS PGothic" charset="0"/>
              </a:rPr>
              <a:t>The particles in a liquid are closely packed, but they have some ability to move around. </a:t>
            </a:r>
          </a:p>
          <a:p>
            <a:pPr eaLnBrk="1" hangingPunct="1"/>
            <a:r>
              <a:rPr lang="en-US" sz="2800">
                <a:latin typeface="Arial" charset="0"/>
                <a:ea typeface="MS PGothic" charset="0"/>
              </a:rPr>
              <a:t>The close packing results in liquids being incompressible.</a:t>
            </a:r>
          </a:p>
          <a:p>
            <a:pPr eaLnBrk="1" hangingPunct="1"/>
            <a:r>
              <a:rPr lang="en-US" sz="2800">
                <a:latin typeface="Arial" charset="0"/>
                <a:ea typeface="MS PGothic" charset="0"/>
              </a:rPr>
              <a:t>But the ability of the particles to move allows liquids to take the shape of their container and to flow. However, they don’t have enough freedom to escape or expand to fill the container.</a:t>
            </a:r>
          </a:p>
        </p:txBody>
      </p:sp>
      <p:pic>
        <p:nvPicPr>
          <p:cNvPr id="21508" name="Picture 2" descr="11_02_Figure.jpg"/>
          <p:cNvPicPr>
            <a:picLocks noChangeAspect="1"/>
          </p:cNvPicPr>
          <p:nvPr/>
        </p:nvPicPr>
        <p:blipFill>
          <a:blip r:embed="rId3">
            <a:extLst>
              <a:ext uri="{28A0092B-C50C-407E-A947-70E740481C1C}">
                <a14:useLocalDpi xmlns:a14="http://schemas.microsoft.com/office/drawing/2010/main" val="0"/>
              </a:ext>
            </a:extLst>
          </a:blip>
          <a:srcRect r="50613" b="4289"/>
          <a:stretch>
            <a:fillRect/>
          </a:stretch>
        </p:blipFill>
        <p:spPr bwMode="auto">
          <a:xfrm>
            <a:off x="6022975" y="1760538"/>
            <a:ext cx="2770188" cy="300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7815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9144000" cy="588963"/>
          </a:xfrm>
          <a:solidFill>
            <a:srgbClr val="FFFFFF"/>
          </a:solidFill>
          <a:ln>
            <a:solidFill>
              <a:srgbClr val="FFFFFF"/>
            </a:solidFill>
            <a:miter lim="800000"/>
            <a:headEnd/>
            <a:tailEnd/>
          </a:ln>
        </p:spPr>
        <p:txBody>
          <a:bodyPr lIns="457200" anchor="t">
            <a:spAutoFit/>
          </a:bodyPr>
          <a:lstStyle/>
          <a:p>
            <a:pPr eaLnBrk="1" hangingPunct="1"/>
            <a:r>
              <a:rPr lang="en-US">
                <a:latin typeface="Arial" charset="0"/>
                <a:ea typeface="MS PGothic" charset="0"/>
                <a:cs typeface="Arial" charset="0"/>
              </a:rPr>
              <a:t>Gases</a:t>
            </a:r>
            <a:endParaRPr lang="en-US">
              <a:latin typeface="Arial" charset="0"/>
              <a:ea typeface="MS PGothic" charset="0"/>
              <a:cs typeface="Times New Roman" charset="0"/>
            </a:endParaRPr>
          </a:p>
        </p:txBody>
      </p:sp>
      <p:sp>
        <p:nvSpPr>
          <p:cNvPr id="22531" name="Content Placeholder 2"/>
          <p:cNvSpPr>
            <a:spLocks noGrp="1"/>
          </p:cNvSpPr>
          <p:nvPr>
            <p:ph idx="1"/>
          </p:nvPr>
        </p:nvSpPr>
        <p:spPr>
          <a:xfrm>
            <a:off x="365125" y="1201738"/>
            <a:ext cx="4872038" cy="5348287"/>
          </a:xfrm>
        </p:spPr>
        <p:txBody>
          <a:bodyPr/>
          <a:lstStyle/>
          <a:p>
            <a:pPr eaLnBrk="1" hangingPunct="1">
              <a:lnSpc>
                <a:spcPct val="90000"/>
              </a:lnSpc>
            </a:pPr>
            <a:r>
              <a:rPr lang="en-US" sz="2400">
                <a:latin typeface="Arial" charset="0"/>
                <a:ea typeface="MS PGothic" charset="0"/>
              </a:rPr>
              <a:t>In the gas state, the particles have complete freedom of motion and are not held together.</a:t>
            </a:r>
          </a:p>
          <a:p>
            <a:pPr eaLnBrk="1" hangingPunct="1">
              <a:lnSpc>
                <a:spcPct val="90000"/>
              </a:lnSpc>
            </a:pPr>
            <a:r>
              <a:rPr lang="en-US" sz="2400">
                <a:latin typeface="Arial" charset="0"/>
                <a:ea typeface="MS PGothic" charset="0"/>
              </a:rPr>
              <a:t>The particles are constantly flying around, bumping into each other and the container</a:t>
            </a:r>
          </a:p>
          <a:p>
            <a:pPr eaLnBrk="1" hangingPunct="1">
              <a:lnSpc>
                <a:spcPct val="90000"/>
              </a:lnSpc>
            </a:pPr>
            <a:r>
              <a:rPr lang="en-US" sz="2400">
                <a:latin typeface="Arial" charset="0"/>
                <a:ea typeface="MS PGothic" charset="0"/>
              </a:rPr>
              <a:t>There is a large amount of space between the particles, compared to the size of the particles.</a:t>
            </a:r>
          </a:p>
          <a:p>
            <a:pPr lvl="1" eaLnBrk="1" hangingPunct="1">
              <a:lnSpc>
                <a:spcPct val="90000"/>
              </a:lnSpc>
            </a:pPr>
            <a:r>
              <a:rPr lang="en-US" sz="2000">
                <a:latin typeface="Arial" charset="0"/>
                <a:ea typeface="MS PGothic" charset="0"/>
              </a:rPr>
              <a:t>Therefore, the molar volume of the gas state of a material is much larger than the molar volume of the solid or liquid states.</a:t>
            </a:r>
          </a:p>
        </p:txBody>
      </p:sp>
      <p:pic>
        <p:nvPicPr>
          <p:cNvPr id="22532" name="Picture 1" descr="11_02_Figure.jpg"/>
          <p:cNvPicPr>
            <a:picLocks noChangeAspect="1"/>
          </p:cNvPicPr>
          <p:nvPr/>
        </p:nvPicPr>
        <p:blipFill>
          <a:blip r:embed="rId3">
            <a:extLst>
              <a:ext uri="{28A0092B-C50C-407E-A947-70E740481C1C}">
                <a14:useLocalDpi xmlns:a14="http://schemas.microsoft.com/office/drawing/2010/main" val="0"/>
              </a:ext>
            </a:extLst>
          </a:blip>
          <a:srcRect l="49825" b="4289"/>
          <a:stretch>
            <a:fillRect/>
          </a:stretch>
        </p:blipFill>
        <p:spPr bwMode="auto">
          <a:xfrm>
            <a:off x="5535613" y="1441450"/>
            <a:ext cx="3322637"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3411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3427</Words>
  <Application>Microsoft Macintosh PowerPoint</Application>
  <PresentationFormat>On-screen Show (4:3)</PresentationFormat>
  <Paragraphs>410</Paragraphs>
  <Slides>76</Slides>
  <Notes>75</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PowerPoint Presentation</vt:lpstr>
      <vt:lpstr>Climbing Geckos</vt:lpstr>
      <vt:lpstr>Properties of the Three Phases of Matter</vt:lpstr>
      <vt:lpstr>Three Phases of Water</vt:lpstr>
      <vt:lpstr>Degrees of Freedom</vt:lpstr>
      <vt:lpstr>Solids</vt:lpstr>
      <vt:lpstr>Solids</vt:lpstr>
      <vt:lpstr>Liquids</vt:lpstr>
      <vt:lpstr>Gases</vt:lpstr>
      <vt:lpstr>Gases</vt:lpstr>
      <vt:lpstr>Compressibility</vt:lpstr>
      <vt:lpstr>Kinetic–Molecular Theory</vt:lpstr>
      <vt:lpstr>States and Degrees of Freedom</vt:lpstr>
      <vt:lpstr>Kinetic Energy</vt:lpstr>
      <vt:lpstr>Attractive Forces</vt:lpstr>
      <vt:lpstr>Kinetic–Molecular Theory of Gases</vt:lpstr>
      <vt:lpstr>Gas Structure</vt:lpstr>
      <vt:lpstr>Kinetic–Molecular Theory of Solids</vt:lpstr>
      <vt:lpstr>Kinetic–Molecular Theory of Liquids</vt:lpstr>
      <vt:lpstr>Explaining the Properties of Liquids</vt:lpstr>
      <vt:lpstr>Phase Changes</vt:lpstr>
      <vt:lpstr>Phase Changes</vt:lpstr>
      <vt:lpstr>Intermolecular Attractions</vt:lpstr>
      <vt:lpstr>Why Are Molecules Attracted to  Each Other? </vt:lpstr>
      <vt:lpstr>Trends in the Strength of Intermolecular Attraction</vt:lpstr>
      <vt:lpstr>Kinds of Attractive Forces</vt:lpstr>
      <vt:lpstr>Dispersion Forces</vt:lpstr>
      <vt:lpstr>Dispersion Force</vt:lpstr>
      <vt:lpstr>Dispersion Force</vt:lpstr>
      <vt:lpstr>Size of the Induced Dipole</vt:lpstr>
      <vt:lpstr>Effect of Molecular Size on Size of Dispersion Force</vt:lpstr>
      <vt:lpstr>Effect of Molecular Size on Size of Dispersion Force</vt:lpstr>
      <vt:lpstr>Effect of Molecular Shape on Size of Dispersion Force</vt:lpstr>
      <vt:lpstr>Boiling Points of n-Alkanes</vt:lpstr>
      <vt:lpstr>Alkane Boiling Points</vt:lpstr>
      <vt:lpstr>Dipole–Dipole Attractions</vt:lpstr>
      <vt:lpstr>PowerPoint Presentation</vt:lpstr>
      <vt:lpstr>Effect of Dipole–Dipole Attraction on Boiling and Melting Points</vt:lpstr>
      <vt:lpstr>Dipole Movement and Boiling Point</vt:lpstr>
      <vt:lpstr>Attractive Forces and Solubility</vt:lpstr>
      <vt:lpstr>Immiscible Liquids</vt:lpstr>
      <vt:lpstr>Hydrogen Bonding</vt:lpstr>
      <vt:lpstr>Hydrogen Bonding</vt:lpstr>
      <vt:lpstr>H–Bonding in Water and Ethanol</vt:lpstr>
      <vt:lpstr>H–Bonds</vt:lpstr>
      <vt:lpstr>Effect of H–Bonding on Boiling Point</vt:lpstr>
      <vt:lpstr>Boiling Points of Group 4A and 6A Compounds</vt:lpstr>
      <vt:lpstr>Ion–Dipole Attraction</vt:lpstr>
      <vt:lpstr>Summary</vt:lpstr>
      <vt:lpstr>Summary (cont.)</vt:lpstr>
      <vt:lpstr>PowerPoint Presentation</vt:lpstr>
      <vt:lpstr>Surface Tension</vt:lpstr>
      <vt:lpstr>Surface Tension</vt:lpstr>
      <vt:lpstr>Surface Tension</vt:lpstr>
      <vt:lpstr>Factors Affecting Surface Tension</vt:lpstr>
      <vt:lpstr>PowerPoint Presentation</vt:lpstr>
      <vt:lpstr>Factors Affecting Viscosity</vt:lpstr>
      <vt:lpstr>Factors Affecting Viscosity</vt:lpstr>
      <vt:lpstr>Capillary Action</vt:lpstr>
      <vt:lpstr>Capillary Action</vt:lpstr>
      <vt:lpstr>Meniscus</vt:lpstr>
      <vt:lpstr>The Molecular Dance</vt:lpstr>
      <vt:lpstr>Vaporization</vt:lpstr>
      <vt:lpstr>Distribution of Thermal Energy</vt:lpstr>
      <vt:lpstr>Condensation</vt:lpstr>
      <vt:lpstr>Evaporation versus Condensation</vt:lpstr>
      <vt:lpstr>Effect of Intermolecular Attraction on Evaporation and Condensation</vt:lpstr>
      <vt:lpstr>Energetics of Vaporization</vt:lpstr>
      <vt:lpstr>Heat of Vaporization</vt:lpstr>
      <vt:lpstr>Dynamic Equilibrium</vt:lpstr>
      <vt:lpstr>Dynamic Equilibrium</vt:lpstr>
      <vt:lpstr>Dynamic Equilibrium</vt:lpstr>
      <vt:lpstr>Vapor Pressure</vt:lpstr>
      <vt:lpstr>Vapor–Liquid Dynamic Equilibrium</vt:lpstr>
      <vt:lpstr>Changing the Container’s Volume Disturbs the Equilibrium</vt:lpstr>
      <vt:lpstr>Dynamic Equilibrium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Nielsen</dc:creator>
  <cp:lastModifiedBy>Teresa Nielsen</cp:lastModifiedBy>
  <cp:revision>1</cp:revision>
  <dcterms:created xsi:type="dcterms:W3CDTF">2015-02-11T16:47:11Z</dcterms:created>
  <dcterms:modified xsi:type="dcterms:W3CDTF">2015-02-11T16:48:00Z</dcterms:modified>
</cp:coreProperties>
</file>